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91" r:id="rId4"/>
    <p:sldId id="258" r:id="rId5"/>
    <p:sldId id="294" r:id="rId6"/>
    <p:sldId id="296" r:id="rId7"/>
    <p:sldId id="290" r:id="rId8"/>
    <p:sldId id="293" r:id="rId9"/>
    <p:sldId id="297" r:id="rId10"/>
    <p:sldId id="298" r:id="rId11"/>
    <p:sldId id="299" r:id="rId12"/>
    <p:sldId id="300" r:id="rId13"/>
    <p:sldId id="301" r:id="rId14"/>
    <p:sldId id="295" r:id="rId15"/>
    <p:sldId id="270" r:id="rId16"/>
    <p:sldId id="268" r:id="rId17"/>
    <p:sldId id="267" r:id="rId18"/>
    <p:sldId id="289" r:id="rId19"/>
    <p:sldId id="272" r:id="rId20"/>
    <p:sldId id="279" r:id="rId21"/>
    <p:sldId id="281" r:id="rId22"/>
    <p:sldId id="280" r:id="rId23"/>
    <p:sldId id="273" r:id="rId24"/>
    <p:sldId id="276" r:id="rId25"/>
    <p:sldId id="278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BA35C-FE00-4810-83C9-15DC1C446ABE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E2E48-64E4-497A-96CE-870A2A1F047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http://www.br.de/radio/bayern2/inhalt/3d-druck-scan-geschenk-100.html</a:t>
            </a:r>
          </a:p>
          <a:p>
            <a:r>
              <a:rPr lang="en-US" dirty="0" smtClean="0"/>
              <a:t>http://itseez3d.com/media.html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E2E48-64E4-497A-96CE-870A2A1F04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6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https://www.youtube.com/watch?v=eX8sv9gXpqc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E2E48-64E4-497A-96CE-870A2A1F04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5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0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2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6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0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0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0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3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9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1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9E04D-7EF0-4119-82C5-FA3A880D29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E4CB7-82D1-4562-B289-12DDB8F436F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6.xml"/><Relationship Id="rId7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0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4.xml"/><Relationship Id="rId7" Type="http://schemas.openxmlformats.org/officeDocument/2006/relationships/image" Target="../media/image1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8.xml"/><Relationship Id="rId7" Type="http://schemas.openxmlformats.org/officeDocument/2006/relationships/image" Target="../media/image1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20.xml"/><Relationship Id="rId10" Type="http://schemas.openxmlformats.org/officeDocument/2006/relationships/image" Target="../media/image15.png"/><Relationship Id="rId4" Type="http://schemas.openxmlformats.org/officeDocument/2006/relationships/tags" Target="../tags/tag19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\\192.168.178.4\f\Backup\Jürgen\backup-tum\Dropbox\fablitec\material\pictures\IMG_5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r="30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 smtClean="0"/>
              <a:t>Scannen und Drucken von Personen in 3D</a:t>
            </a:r>
            <a:br>
              <a:rPr lang="de-DE" sz="4000" dirty="0" smtClean="0"/>
            </a:br>
            <a:r>
              <a:rPr lang="de-DE" sz="4000" dirty="0" smtClean="0"/>
              <a:t>Dr. Jürgen Sturm</a:t>
            </a:r>
            <a:endParaRPr lang="en-US" sz="4000" dirty="0"/>
          </a:p>
        </p:txBody>
      </p:sp>
      <p:sp>
        <p:nvSpPr>
          <p:cNvPr id="29" name="Rechteck 28"/>
          <p:cNvSpPr/>
          <p:nvPr/>
        </p:nvSpPr>
        <p:spPr>
          <a:xfrm>
            <a:off x="179512" y="5793581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Mit Dank an:</a:t>
            </a:r>
          </a:p>
          <a:p>
            <a:r>
              <a:rPr lang="de-DE" dirty="0" smtClean="0"/>
              <a:t>Daniel Cremers, Erik </a:t>
            </a:r>
            <a:r>
              <a:rPr lang="de-DE" dirty="0" err="1" smtClean="0"/>
              <a:t>Bylow</a:t>
            </a:r>
            <a:r>
              <a:rPr lang="de-DE" dirty="0" smtClean="0"/>
              <a:t>, Frederik Kahl, Christian Kerl, Robert Maier, </a:t>
            </a:r>
            <a:r>
              <a:rPr lang="de-DE" dirty="0" err="1" smtClean="0"/>
              <a:t>Soumitry</a:t>
            </a:r>
            <a:r>
              <a:rPr lang="de-DE" dirty="0" smtClean="0"/>
              <a:t> Ray, </a:t>
            </a:r>
            <a:r>
              <a:rPr lang="de-DE" dirty="0" err="1" smtClean="0"/>
              <a:t>Pavankumar</a:t>
            </a:r>
            <a:r>
              <a:rPr lang="de-DE" dirty="0" smtClean="0"/>
              <a:t> </a:t>
            </a:r>
            <a:r>
              <a:rPr lang="de-DE" dirty="0" err="1" smtClean="0"/>
              <a:t>Anasosalu</a:t>
            </a:r>
            <a:r>
              <a:rPr lang="de-DE" dirty="0" smtClean="0"/>
              <a:t>, Alexei </a:t>
            </a:r>
            <a:r>
              <a:rPr lang="de-DE" dirty="0" err="1" smtClean="0"/>
              <a:t>Sidelnikov</a:t>
            </a:r>
            <a:r>
              <a:rPr lang="de-DE" dirty="0" smtClean="0"/>
              <a:t>, Peter Meier, Blende11 Fotografen</a:t>
            </a:r>
          </a:p>
        </p:txBody>
      </p:sp>
    </p:spTree>
    <p:extLst>
      <p:ext uri="{BB962C8B-B14F-4D97-AF65-F5344CB8AC3E}">
        <p14:creationId xmlns:p14="http://schemas.microsoft.com/office/powerpoint/2010/main" val="8675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Berechnung der Kamerabewegung  </a:t>
            </a:r>
            <a:r>
              <a:rPr lang="de-DE" sz="3600" dirty="0" smtClean="0"/>
              <a:t>(</a:t>
            </a:r>
            <a:r>
              <a:rPr lang="de-DE" sz="3600" dirty="0" err="1" smtClean="0"/>
              <a:t>Bylow</a:t>
            </a:r>
            <a:r>
              <a:rPr lang="de-DE" sz="3600" dirty="0" smtClean="0"/>
              <a:t>, Sturm, Kerl, Kahl, Cremers; RSS 2013)</a:t>
            </a:r>
            <a:endParaRPr lang="en-US" sz="3600" dirty="0"/>
          </a:p>
        </p:txBody>
      </p:sp>
      <p:grpSp>
        <p:nvGrpSpPr>
          <p:cNvPr id="189" name="Gruppieren 188"/>
          <p:cNvGrpSpPr/>
          <p:nvPr/>
        </p:nvGrpSpPr>
        <p:grpSpPr>
          <a:xfrm rot="10800000">
            <a:off x="5217306" y="5551376"/>
            <a:ext cx="246913" cy="397478"/>
            <a:chOff x="1371600" y="2904395"/>
            <a:chExt cx="597437" cy="515032"/>
          </a:xfrm>
        </p:grpSpPr>
        <p:grpSp>
          <p:nvGrpSpPr>
            <p:cNvPr id="190" name="Gruppieren 189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192" name="Gerade Verbindung 191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Gerade Verbindung 192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Gerade Verbindung 190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uppieren 193"/>
          <p:cNvGrpSpPr/>
          <p:nvPr/>
        </p:nvGrpSpPr>
        <p:grpSpPr>
          <a:xfrm rot="12029435">
            <a:off x="4090817" y="5559515"/>
            <a:ext cx="246913" cy="397478"/>
            <a:chOff x="1371600" y="2904395"/>
            <a:chExt cx="597437" cy="515032"/>
          </a:xfrm>
        </p:grpSpPr>
        <p:grpSp>
          <p:nvGrpSpPr>
            <p:cNvPr id="195" name="Gruppieren 194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197" name="Gerade Verbindung 196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 Verbindung 197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6" name="Gerade Verbindung 195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uppieren 198"/>
          <p:cNvGrpSpPr/>
          <p:nvPr/>
        </p:nvGrpSpPr>
        <p:grpSpPr>
          <a:xfrm rot="9900000">
            <a:off x="6275091" y="5521929"/>
            <a:ext cx="246913" cy="397478"/>
            <a:chOff x="1371600" y="2904395"/>
            <a:chExt cx="597437" cy="515032"/>
          </a:xfrm>
        </p:grpSpPr>
        <p:grpSp>
          <p:nvGrpSpPr>
            <p:cNvPr id="200" name="Gruppieren 199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202" name="Gerade Verbindung 201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 Verbindung 202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1" name="Gerade Verbindung 200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uppieren 203"/>
          <p:cNvGrpSpPr/>
          <p:nvPr/>
        </p:nvGrpSpPr>
        <p:grpSpPr>
          <a:xfrm rot="13847736">
            <a:off x="2831160" y="4861011"/>
            <a:ext cx="246913" cy="397478"/>
            <a:chOff x="1371600" y="2904395"/>
            <a:chExt cx="597437" cy="515032"/>
          </a:xfrm>
        </p:grpSpPr>
        <p:grpSp>
          <p:nvGrpSpPr>
            <p:cNvPr id="205" name="Gruppieren 204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207" name="Gerade Verbindung 206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Gerade Verbindung 207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6" name="Gerade Verbindung 205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uppieren 208"/>
          <p:cNvGrpSpPr/>
          <p:nvPr/>
        </p:nvGrpSpPr>
        <p:grpSpPr>
          <a:xfrm rot="19713604">
            <a:off x="2079531" y="2777730"/>
            <a:ext cx="2869950" cy="1877070"/>
            <a:chOff x="914402" y="1832554"/>
            <a:chExt cx="3379036" cy="221003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10" name="Gleichschenkliges Dreieck 209"/>
            <p:cNvSpPr/>
            <p:nvPr/>
          </p:nvSpPr>
          <p:spPr>
            <a:xfrm rot="16200000">
              <a:off x="1508428" y="1257578"/>
              <a:ext cx="2210034" cy="3359986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1" name="Gruppieren 210"/>
            <p:cNvGrpSpPr/>
            <p:nvPr/>
          </p:nvGrpSpPr>
          <p:grpSpPr>
            <a:xfrm rot="16200000">
              <a:off x="1003039" y="2703579"/>
              <a:ext cx="290712" cy="467985"/>
              <a:chOff x="1371600" y="2904395"/>
              <a:chExt cx="597437" cy="515032"/>
            </a:xfrm>
            <a:grpFill/>
          </p:grpSpPr>
          <p:grpSp>
            <p:nvGrpSpPr>
              <p:cNvPr id="212" name="Gruppieren 211"/>
              <p:cNvGrpSpPr/>
              <p:nvPr/>
            </p:nvGrpSpPr>
            <p:grpSpPr>
              <a:xfrm>
                <a:off x="1371600" y="2904395"/>
                <a:ext cx="597437" cy="515032"/>
                <a:chOff x="1371600" y="2904395"/>
                <a:chExt cx="597437" cy="515032"/>
              </a:xfrm>
              <a:grpFill/>
            </p:grpSpPr>
            <p:cxnSp>
              <p:nvCxnSpPr>
                <p:cNvPr id="214" name="Gerade Verbindung 213"/>
                <p:cNvCxnSpPr/>
                <p:nvPr/>
              </p:nvCxnSpPr>
              <p:spPr>
                <a:xfrm flipH="1">
                  <a:off x="1371600" y="2904395"/>
                  <a:ext cx="298719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Gerade Verbindung 214"/>
                <p:cNvCxnSpPr/>
                <p:nvPr/>
              </p:nvCxnSpPr>
              <p:spPr>
                <a:xfrm>
                  <a:off x="1670319" y="2904395"/>
                  <a:ext cx="298718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3" name="Gerade Verbindung 212"/>
              <p:cNvCxnSpPr/>
              <p:nvPr/>
            </p:nvCxnSpPr>
            <p:spPr>
              <a:xfrm>
                <a:off x="1371600" y="3161911"/>
                <a:ext cx="597437" cy="0"/>
              </a:xfrm>
              <a:prstGeom prst="line">
                <a:avLst/>
              </a:prstGeom>
              <a:grpFill/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6" name="Freeform 10"/>
          <p:cNvSpPr>
            <a:spLocks/>
          </p:cNvSpPr>
          <p:nvPr/>
        </p:nvSpPr>
        <p:spPr bwMode="auto">
          <a:xfrm rot="3832342">
            <a:off x="4040521" y="2706986"/>
            <a:ext cx="2271565" cy="1949219"/>
          </a:xfrm>
          <a:custGeom>
            <a:avLst/>
            <a:gdLst>
              <a:gd name="T0" fmla="*/ 0 w 1680"/>
              <a:gd name="T1" fmla="*/ 360 h 552"/>
              <a:gd name="T2" fmla="*/ 576 w 1680"/>
              <a:gd name="T3" fmla="*/ 24 h 552"/>
              <a:gd name="T4" fmla="*/ 1104 w 1680"/>
              <a:gd name="T5" fmla="*/ 504 h 552"/>
              <a:gd name="T6" fmla="*/ 1392 w 1680"/>
              <a:gd name="T7" fmla="*/ 312 h 552"/>
              <a:gd name="T8" fmla="*/ 1680 w 1680"/>
              <a:gd name="T9" fmla="*/ 312 h 552"/>
              <a:gd name="connsiteX0" fmla="*/ 0 w 16634"/>
              <a:gd name="connsiteY0" fmla="*/ 60640 h 63377"/>
              <a:gd name="connsiteX1" fmla="*/ 3429 w 16634"/>
              <a:gd name="connsiteY1" fmla="*/ 54553 h 63377"/>
              <a:gd name="connsiteX2" fmla="*/ 6571 w 16634"/>
              <a:gd name="connsiteY2" fmla="*/ 63248 h 63377"/>
              <a:gd name="connsiteX3" fmla="*/ 8286 w 16634"/>
              <a:gd name="connsiteY3" fmla="*/ 59770 h 63377"/>
              <a:gd name="connsiteX4" fmla="*/ 16634 w 16634"/>
              <a:gd name="connsiteY4" fmla="*/ 1 h 63377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3 h 64546"/>
              <a:gd name="connsiteX1" fmla="*/ 3429 w 16634"/>
              <a:gd name="connsiteY1" fmla="*/ 54556 h 64546"/>
              <a:gd name="connsiteX2" fmla="*/ 6571 w 16634"/>
              <a:gd name="connsiteY2" fmla="*/ 63251 h 64546"/>
              <a:gd name="connsiteX3" fmla="*/ 14127 w 16634"/>
              <a:gd name="connsiteY3" fmla="*/ 21568 h 64546"/>
              <a:gd name="connsiteX4" fmla="*/ 16634 w 16634"/>
              <a:gd name="connsiteY4" fmla="*/ 4 h 64546"/>
              <a:gd name="connsiteX0" fmla="*/ 0 w 16634"/>
              <a:gd name="connsiteY0" fmla="*/ 60643 h 60643"/>
              <a:gd name="connsiteX1" fmla="*/ 3429 w 16634"/>
              <a:gd name="connsiteY1" fmla="*/ 54556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509 w 16634"/>
              <a:gd name="connsiteY1" fmla="*/ 38041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656 w 16634"/>
              <a:gd name="connsiteY1" fmla="*/ 31835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2266"/>
              <a:gd name="connsiteX1" fmla="*/ 4656 w 16634"/>
              <a:gd name="connsiteY1" fmla="*/ 31835 h 62266"/>
              <a:gd name="connsiteX2" fmla="*/ 8871 w 16634"/>
              <a:gd name="connsiteY2" fmla="*/ 62200 h 62266"/>
              <a:gd name="connsiteX3" fmla="*/ 14127 w 16634"/>
              <a:gd name="connsiteY3" fmla="*/ 21568 h 62266"/>
              <a:gd name="connsiteX4" fmla="*/ 16634 w 16634"/>
              <a:gd name="connsiteY4" fmla="*/ 4 h 62266"/>
              <a:gd name="connsiteX0" fmla="*/ 0 w 16634"/>
              <a:gd name="connsiteY0" fmla="*/ 60643 h 63187"/>
              <a:gd name="connsiteX1" fmla="*/ 3502 w 16634"/>
              <a:gd name="connsiteY1" fmla="*/ 51453 h 63187"/>
              <a:gd name="connsiteX2" fmla="*/ 8871 w 16634"/>
              <a:gd name="connsiteY2" fmla="*/ 62200 h 63187"/>
              <a:gd name="connsiteX3" fmla="*/ 14127 w 16634"/>
              <a:gd name="connsiteY3" fmla="*/ 21568 h 63187"/>
              <a:gd name="connsiteX4" fmla="*/ 16634 w 16634"/>
              <a:gd name="connsiteY4" fmla="*/ 4 h 63187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4" h="63188">
                <a:moveTo>
                  <a:pt x="0" y="60520"/>
                </a:moveTo>
                <a:cubicBezTo>
                  <a:pt x="1292" y="60356"/>
                  <a:pt x="3082" y="51173"/>
                  <a:pt x="4772" y="51453"/>
                </a:cubicBezTo>
                <a:cubicBezTo>
                  <a:pt x="6462" y="51733"/>
                  <a:pt x="8370" y="67181"/>
                  <a:pt x="10141" y="62200"/>
                </a:cubicBezTo>
                <a:cubicBezTo>
                  <a:pt x="11912" y="57219"/>
                  <a:pt x="13183" y="35091"/>
                  <a:pt x="15397" y="21568"/>
                </a:cubicBezTo>
                <a:cubicBezTo>
                  <a:pt x="16707" y="13132"/>
                  <a:pt x="17333" y="-286"/>
                  <a:pt x="17904" y="4"/>
                </a:cubicBezTo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7" name="Freihandform 216"/>
          <p:cNvSpPr/>
          <p:nvPr/>
        </p:nvSpPr>
        <p:spPr>
          <a:xfrm rot="19253784">
            <a:off x="3766038" y="2785210"/>
            <a:ext cx="695391" cy="1365396"/>
          </a:xfrm>
          <a:custGeom>
            <a:avLst/>
            <a:gdLst>
              <a:gd name="connsiteX0" fmla="*/ 0 w 813693"/>
              <a:gd name="connsiteY0" fmla="*/ 0 h 1358900"/>
              <a:gd name="connsiteX1" fmla="*/ 222250 w 813693"/>
              <a:gd name="connsiteY1" fmla="*/ 336550 h 1358900"/>
              <a:gd name="connsiteX2" fmla="*/ 628650 w 813693"/>
              <a:gd name="connsiteY2" fmla="*/ 558800 h 1358900"/>
              <a:gd name="connsiteX3" fmla="*/ 812800 w 813693"/>
              <a:gd name="connsiteY3" fmla="*/ 889000 h 1358900"/>
              <a:gd name="connsiteX4" fmla="*/ 685800 w 813693"/>
              <a:gd name="connsiteY4" fmla="*/ 1358900 h 1358900"/>
              <a:gd name="connsiteX0" fmla="*/ 0 w 812827"/>
              <a:gd name="connsiteY0" fmla="*/ 0 h 1485015"/>
              <a:gd name="connsiteX1" fmla="*/ 222250 w 812827"/>
              <a:gd name="connsiteY1" fmla="*/ 336550 h 1485015"/>
              <a:gd name="connsiteX2" fmla="*/ 628650 w 812827"/>
              <a:gd name="connsiteY2" fmla="*/ 558800 h 1485015"/>
              <a:gd name="connsiteX3" fmla="*/ 812800 w 812827"/>
              <a:gd name="connsiteY3" fmla="*/ 889000 h 1485015"/>
              <a:gd name="connsiteX4" fmla="*/ 640651 w 812827"/>
              <a:gd name="connsiteY4" fmla="*/ 1485015 h 1485015"/>
              <a:gd name="connsiteX0" fmla="*/ 0 w 813207"/>
              <a:gd name="connsiteY0" fmla="*/ 0 h 1554002"/>
              <a:gd name="connsiteX1" fmla="*/ 222250 w 813207"/>
              <a:gd name="connsiteY1" fmla="*/ 336550 h 1554002"/>
              <a:gd name="connsiteX2" fmla="*/ 628650 w 813207"/>
              <a:gd name="connsiteY2" fmla="*/ 558800 h 1554002"/>
              <a:gd name="connsiteX3" fmla="*/ 812800 w 813207"/>
              <a:gd name="connsiteY3" fmla="*/ 889000 h 1554002"/>
              <a:gd name="connsiteX4" fmla="*/ 584580 w 813207"/>
              <a:gd name="connsiteY4" fmla="*/ 1554002 h 1554002"/>
              <a:gd name="connsiteX0" fmla="*/ 0 w 818743"/>
              <a:gd name="connsiteY0" fmla="*/ 0 h 1607597"/>
              <a:gd name="connsiteX1" fmla="*/ 227786 w 818743"/>
              <a:gd name="connsiteY1" fmla="*/ 390145 h 1607597"/>
              <a:gd name="connsiteX2" fmla="*/ 634186 w 818743"/>
              <a:gd name="connsiteY2" fmla="*/ 612395 h 1607597"/>
              <a:gd name="connsiteX3" fmla="*/ 818336 w 818743"/>
              <a:gd name="connsiteY3" fmla="*/ 942595 h 1607597"/>
              <a:gd name="connsiteX4" fmla="*/ 590116 w 818743"/>
              <a:gd name="connsiteY4" fmla="*/ 1607597 h 160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743" h="1607597">
                <a:moveTo>
                  <a:pt x="0" y="0"/>
                </a:moveTo>
                <a:cubicBezTo>
                  <a:pt x="58737" y="121708"/>
                  <a:pt x="122088" y="288079"/>
                  <a:pt x="227786" y="390145"/>
                </a:cubicBezTo>
                <a:cubicBezTo>
                  <a:pt x="333484" y="492211"/>
                  <a:pt x="535761" y="520320"/>
                  <a:pt x="634186" y="612395"/>
                </a:cubicBezTo>
                <a:cubicBezTo>
                  <a:pt x="732611" y="704470"/>
                  <a:pt x="825681" y="776728"/>
                  <a:pt x="818336" y="942595"/>
                </a:cubicBezTo>
                <a:cubicBezTo>
                  <a:pt x="810991" y="1108462"/>
                  <a:pt x="658378" y="1439322"/>
                  <a:pt x="590116" y="1607597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8" name="Ellipse 217"/>
          <p:cNvSpPr/>
          <p:nvPr/>
        </p:nvSpPr>
        <p:spPr>
          <a:xfrm>
            <a:off x="3676285" y="3056784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9" name="Ellipse 218"/>
          <p:cNvSpPr/>
          <p:nvPr/>
        </p:nvSpPr>
        <p:spPr>
          <a:xfrm>
            <a:off x="4144210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0" name="Ellipse 219"/>
          <p:cNvSpPr/>
          <p:nvPr/>
        </p:nvSpPr>
        <p:spPr>
          <a:xfrm>
            <a:off x="3676285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1" name="Ellipse 220"/>
          <p:cNvSpPr/>
          <p:nvPr/>
        </p:nvSpPr>
        <p:spPr>
          <a:xfrm>
            <a:off x="4144210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2" name="Ellipse 221"/>
          <p:cNvSpPr/>
          <p:nvPr/>
        </p:nvSpPr>
        <p:spPr>
          <a:xfrm>
            <a:off x="4612135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3" name="Ellipse 222"/>
          <p:cNvSpPr/>
          <p:nvPr/>
        </p:nvSpPr>
        <p:spPr>
          <a:xfrm>
            <a:off x="5080059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4" name="Ellipse 223"/>
          <p:cNvSpPr/>
          <p:nvPr/>
        </p:nvSpPr>
        <p:spPr>
          <a:xfrm>
            <a:off x="4612135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5" name="Ellipse 224"/>
          <p:cNvSpPr/>
          <p:nvPr/>
        </p:nvSpPr>
        <p:spPr>
          <a:xfrm>
            <a:off x="5080059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6" name="Ellipse 225"/>
          <p:cNvSpPr/>
          <p:nvPr/>
        </p:nvSpPr>
        <p:spPr>
          <a:xfrm>
            <a:off x="3676285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164" y="6096000"/>
            <a:ext cx="304651" cy="228488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7" name="Ellipse 226"/>
          <p:cNvSpPr/>
          <p:nvPr/>
        </p:nvSpPr>
        <p:spPr>
          <a:xfrm>
            <a:off x="4144210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8" name="Ellipse 227"/>
          <p:cNvSpPr/>
          <p:nvPr/>
        </p:nvSpPr>
        <p:spPr>
          <a:xfrm>
            <a:off x="367628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9" name="Ellipse 228"/>
          <p:cNvSpPr/>
          <p:nvPr/>
        </p:nvSpPr>
        <p:spPr>
          <a:xfrm>
            <a:off x="4144210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0" name="Ellipse 229"/>
          <p:cNvSpPr/>
          <p:nvPr/>
        </p:nvSpPr>
        <p:spPr>
          <a:xfrm>
            <a:off x="4612135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1" name="Ellipse 230"/>
          <p:cNvSpPr/>
          <p:nvPr/>
        </p:nvSpPr>
        <p:spPr>
          <a:xfrm>
            <a:off x="5080059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2" name="Ellipse 231"/>
          <p:cNvSpPr/>
          <p:nvPr/>
        </p:nvSpPr>
        <p:spPr>
          <a:xfrm>
            <a:off x="461213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3" name="Ellipse 232"/>
          <p:cNvSpPr/>
          <p:nvPr/>
        </p:nvSpPr>
        <p:spPr>
          <a:xfrm>
            <a:off x="5080059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Ellipse 233"/>
          <p:cNvSpPr/>
          <p:nvPr/>
        </p:nvSpPr>
        <p:spPr>
          <a:xfrm>
            <a:off x="367628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5" name="Ellipse 234"/>
          <p:cNvSpPr/>
          <p:nvPr/>
        </p:nvSpPr>
        <p:spPr>
          <a:xfrm>
            <a:off x="4144210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6" name="Ellipse 235"/>
          <p:cNvSpPr/>
          <p:nvPr/>
        </p:nvSpPr>
        <p:spPr>
          <a:xfrm>
            <a:off x="461213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7" name="Ellipse 236"/>
          <p:cNvSpPr/>
          <p:nvPr/>
        </p:nvSpPr>
        <p:spPr>
          <a:xfrm>
            <a:off x="5080059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8" name="Ellipse 237"/>
          <p:cNvSpPr/>
          <p:nvPr/>
        </p:nvSpPr>
        <p:spPr>
          <a:xfrm>
            <a:off x="5547985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9" name="Ellipse 238"/>
          <p:cNvSpPr/>
          <p:nvPr/>
        </p:nvSpPr>
        <p:spPr>
          <a:xfrm>
            <a:off x="5547985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0" name="Ellipse 239"/>
          <p:cNvSpPr/>
          <p:nvPr/>
        </p:nvSpPr>
        <p:spPr>
          <a:xfrm>
            <a:off x="6015910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1" name="Ellipse 240"/>
          <p:cNvSpPr/>
          <p:nvPr/>
        </p:nvSpPr>
        <p:spPr>
          <a:xfrm>
            <a:off x="6483834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2" name="Ellipse 241"/>
          <p:cNvSpPr/>
          <p:nvPr/>
        </p:nvSpPr>
        <p:spPr>
          <a:xfrm>
            <a:off x="6015910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3" name="Ellipse 242"/>
          <p:cNvSpPr/>
          <p:nvPr/>
        </p:nvSpPr>
        <p:spPr>
          <a:xfrm>
            <a:off x="6483834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4" name="Ellipse 243"/>
          <p:cNvSpPr/>
          <p:nvPr/>
        </p:nvSpPr>
        <p:spPr>
          <a:xfrm>
            <a:off x="5547985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5" name="Ellipse 244"/>
          <p:cNvSpPr/>
          <p:nvPr/>
        </p:nvSpPr>
        <p:spPr>
          <a:xfrm>
            <a:off x="5547985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6" name="Ellipse 245"/>
          <p:cNvSpPr/>
          <p:nvPr/>
        </p:nvSpPr>
        <p:spPr>
          <a:xfrm>
            <a:off x="6015910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7" name="Ellipse 246"/>
          <p:cNvSpPr/>
          <p:nvPr/>
        </p:nvSpPr>
        <p:spPr>
          <a:xfrm>
            <a:off x="6483834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8" name="Ellipse 247"/>
          <p:cNvSpPr/>
          <p:nvPr/>
        </p:nvSpPr>
        <p:spPr>
          <a:xfrm>
            <a:off x="6015910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9" name="Ellipse 248"/>
          <p:cNvSpPr/>
          <p:nvPr/>
        </p:nvSpPr>
        <p:spPr>
          <a:xfrm>
            <a:off x="6483834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0" name="Ellipse 249"/>
          <p:cNvSpPr/>
          <p:nvPr/>
        </p:nvSpPr>
        <p:spPr>
          <a:xfrm>
            <a:off x="5547985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1" name="Ellipse 250"/>
          <p:cNvSpPr/>
          <p:nvPr/>
        </p:nvSpPr>
        <p:spPr>
          <a:xfrm>
            <a:off x="6015910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2" name="Ellipse 251"/>
          <p:cNvSpPr/>
          <p:nvPr/>
        </p:nvSpPr>
        <p:spPr>
          <a:xfrm>
            <a:off x="6483834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0089" y="5257061"/>
            <a:ext cx="330383" cy="228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198" y="4464510"/>
            <a:ext cx="634886" cy="2542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4020" y="6223100"/>
            <a:ext cx="380439" cy="502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76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Berechnung der Kamerabewegung  </a:t>
            </a:r>
            <a:r>
              <a:rPr lang="de-DE" sz="3600" dirty="0" smtClean="0"/>
              <a:t>(</a:t>
            </a:r>
            <a:r>
              <a:rPr lang="de-DE" sz="3600" dirty="0" err="1" smtClean="0"/>
              <a:t>Bylow</a:t>
            </a:r>
            <a:r>
              <a:rPr lang="de-DE" sz="3600" dirty="0" smtClean="0"/>
              <a:t>, Sturm, Kerl, Kahl, Cremers; RSS 2013)</a:t>
            </a:r>
            <a:endParaRPr lang="en-US" sz="3600" dirty="0"/>
          </a:p>
        </p:txBody>
      </p:sp>
      <p:grpSp>
        <p:nvGrpSpPr>
          <p:cNvPr id="5" name="Gruppieren 4"/>
          <p:cNvGrpSpPr/>
          <p:nvPr/>
        </p:nvGrpSpPr>
        <p:grpSpPr>
          <a:xfrm rot="10800000">
            <a:off x="5217306" y="5551376"/>
            <a:ext cx="246913" cy="397478"/>
            <a:chOff x="1371600" y="2904395"/>
            <a:chExt cx="597437" cy="515032"/>
          </a:xfrm>
        </p:grpSpPr>
        <p:grpSp>
          <p:nvGrpSpPr>
            <p:cNvPr id="6" name="Gruppieren 5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8" name="Gerade Verbindung 7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Gerade Verbindung 8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Gerade Verbindung 6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/>
          <p:cNvGrpSpPr/>
          <p:nvPr/>
        </p:nvGrpSpPr>
        <p:grpSpPr>
          <a:xfrm rot="12029435">
            <a:off x="4090817" y="5559515"/>
            <a:ext cx="246913" cy="397478"/>
            <a:chOff x="1371600" y="2904395"/>
            <a:chExt cx="597437" cy="515032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13" name="Gerade Verbindung 12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Gerade Verbindung 11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/>
          <p:cNvGrpSpPr/>
          <p:nvPr/>
        </p:nvGrpSpPr>
        <p:grpSpPr>
          <a:xfrm rot="9900000">
            <a:off x="6275091" y="5521929"/>
            <a:ext cx="246913" cy="397478"/>
            <a:chOff x="1371600" y="2904395"/>
            <a:chExt cx="597437" cy="515032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18" name="Gerade Verbindung 17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Gerade Verbindung 16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 rot="13847736">
            <a:off x="2831160" y="4861011"/>
            <a:ext cx="246913" cy="397478"/>
            <a:chOff x="1371600" y="2904395"/>
            <a:chExt cx="597437" cy="51503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23" name="Gerade Verbindung 22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Gerade Verbindung 21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/>
        </p:nvGrpSpPr>
        <p:grpSpPr>
          <a:xfrm rot="19713604">
            <a:off x="2079531" y="2777730"/>
            <a:ext cx="2869950" cy="1877070"/>
            <a:chOff x="914402" y="1832554"/>
            <a:chExt cx="3379036" cy="221003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Gleichschenkliges Dreieck 25"/>
            <p:cNvSpPr/>
            <p:nvPr/>
          </p:nvSpPr>
          <p:spPr>
            <a:xfrm rot="16200000">
              <a:off x="1508428" y="1257578"/>
              <a:ext cx="2210034" cy="3359986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7" name="Gruppieren 26"/>
            <p:cNvGrpSpPr/>
            <p:nvPr/>
          </p:nvGrpSpPr>
          <p:grpSpPr>
            <a:xfrm rot="16200000">
              <a:off x="1003039" y="2703579"/>
              <a:ext cx="290712" cy="467985"/>
              <a:chOff x="1371600" y="2904395"/>
              <a:chExt cx="597437" cy="515032"/>
            </a:xfrm>
            <a:grpFill/>
          </p:grpSpPr>
          <p:grpSp>
            <p:nvGrpSpPr>
              <p:cNvPr id="28" name="Gruppieren 27"/>
              <p:cNvGrpSpPr/>
              <p:nvPr/>
            </p:nvGrpSpPr>
            <p:grpSpPr>
              <a:xfrm>
                <a:off x="1371600" y="2904395"/>
                <a:ext cx="597437" cy="515032"/>
                <a:chOff x="1371600" y="2904395"/>
                <a:chExt cx="597437" cy="515032"/>
              </a:xfrm>
              <a:grpFill/>
            </p:grpSpPr>
            <p:cxnSp>
              <p:nvCxnSpPr>
                <p:cNvPr id="30" name="Gerade Verbindung 29"/>
                <p:cNvCxnSpPr/>
                <p:nvPr/>
              </p:nvCxnSpPr>
              <p:spPr>
                <a:xfrm flipH="1">
                  <a:off x="1371600" y="2904395"/>
                  <a:ext cx="298719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30"/>
                <p:cNvCxnSpPr/>
                <p:nvPr/>
              </p:nvCxnSpPr>
              <p:spPr>
                <a:xfrm>
                  <a:off x="1670319" y="2904395"/>
                  <a:ext cx="298718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Gerade Verbindung 28"/>
              <p:cNvCxnSpPr/>
              <p:nvPr/>
            </p:nvCxnSpPr>
            <p:spPr>
              <a:xfrm>
                <a:off x="1371600" y="3161911"/>
                <a:ext cx="597437" cy="0"/>
              </a:xfrm>
              <a:prstGeom prst="line">
                <a:avLst/>
              </a:prstGeom>
              <a:grpFill/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Freeform 10"/>
          <p:cNvSpPr>
            <a:spLocks/>
          </p:cNvSpPr>
          <p:nvPr/>
        </p:nvSpPr>
        <p:spPr bwMode="auto">
          <a:xfrm rot="3832342">
            <a:off x="4040521" y="2706986"/>
            <a:ext cx="2271565" cy="1949219"/>
          </a:xfrm>
          <a:custGeom>
            <a:avLst/>
            <a:gdLst>
              <a:gd name="T0" fmla="*/ 0 w 1680"/>
              <a:gd name="T1" fmla="*/ 360 h 552"/>
              <a:gd name="T2" fmla="*/ 576 w 1680"/>
              <a:gd name="T3" fmla="*/ 24 h 552"/>
              <a:gd name="T4" fmla="*/ 1104 w 1680"/>
              <a:gd name="T5" fmla="*/ 504 h 552"/>
              <a:gd name="T6" fmla="*/ 1392 w 1680"/>
              <a:gd name="T7" fmla="*/ 312 h 552"/>
              <a:gd name="T8" fmla="*/ 1680 w 1680"/>
              <a:gd name="T9" fmla="*/ 312 h 552"/>
              <a:gd name="connsiteX0" fmla="*/ 0 w 16634"/>
              <a:gd name="connsiteY0" fmla="*/ 60640 h 63377"/>
              <a:gd name="connsiteX1" fmla="*/ 3429 w 16634"/>
              <a:gd name="connsiteY1" fmla="*/ 54553 h 63377"/>
              <a:gd name="connsiteX2" fmla="*/ 6571 w 16634"/>
              <a:gd name="connsiteY2" fmla="*/ 63248 h 63377"/>
              <a:gd name="connsiteX3" fmla="*/ 8286 w 16634"/>
              <a:gd name="connsiteY3" fmla="*/ 59770 h 63377"/>
              <a:gd name="connsiteX4" fmla="*/ 16634 w 16634"/>
              <a:gd name="connsiteY4" fmla="*/ 1 h 63377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3 h 64546"/>
              <a:gd name="connsiteX1" fmla="*/ 3429 w 16634"/>
              <a:gd name="connsiteY1" fmla="*/ 54556 h 64546"/>
              <a:gd name="connsiteX2" fmla="*/ 6571 w 16634"/>
              <a:gd name="connsiteY2" fmla="*/ 63251 h 64546"/>
              <a:gd name="connsiteX3" fmla="*/ 14127 w 16634"/>
              <a:gd name="connsiteY3" fmla="*/ 21568 h 64546"/>
              <a:gd name="connsiteX4" fmla="*/ 16634 w 16634"/>
              <a:gd name="connsiteY4" fmla="*/ 4 h 64546"/>
              <a:gd name="connsiteX0" fmla="*/ 0 w 16634"/>
              <a:gd name="connsiteY0" fmla="*/ 60643 h 60643"/>
              <a:gd name="connsiteX1" fmla="*/ 3429 w 16634"/>
              <a:gd name="connsiteY1" fmla="*/ 54556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509 w 16634"/>
              <a:gd name="connsiteY1" fmla="*/ 38041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656 w 16634"/>
              <a:gd name="connsiteY1" fmla="*/ 31835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2266"/>
              <a:gd name="connsiteX1" fmla="*/ 4656 w 16634"/>
              <a:gd name="connsiteY1" fmla="*/ 31835 h 62266"/>
              <a:gd name="connsiteX2" fmla="*/ 8871 w 16634"/>
              <a:gd name="connsiteY2" fmla="*/ 62200 h 62266"/>
              <a:gd name="connsiteX3" fmla="*/ 14127 w 16634"/>
              <a:gd name="connsiteY3" fmla="*/ 21568 h 62266"/>
              <a:gd name="connsiteX4" fmla="*/ 16634 w 16634"/>
              <a:gd name="connsiteY4" fmla="*/ 4 h 62266"/>
              <a:gd name="connsiteX0" fmla="*/ 0 w 16634"/>
              <a:gd name="connsiteY0" fmla="*/ 60643 h 63187"/>
              <a:gd name="connsiteX1" fmla="*/ 3502 w 16634"/>
              <a:gd name="connsiteY1" fmla="*/ 51453 h 63187"/>
              <a:gd name="connsiteX2" fmla="*/ 8871 w 16634"/>
              <a:gd name="connsiteY2" fmla="*/ 62200 h 63187"/>
              <a:gd name="connsiteX3" fmla="*/ 14127 w 16634"/>
              <a:gd name="connsiteY3" fmla="*/ 21568 h 63187"/>
              <a:gd name="connsiteX4" fmla="*/ 16634 w 16634"/>
              <a:gd name="connsiteY4" fmla="*/ 4 h 63187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4" h="63188">
                <a:moveTo>
                  <a:pt x="0" y="60520"/>
                </a:moveTo>
                <a:cubicBezTo>
                  <a:pt x="1292" y="60356"/>
                  <a:pt x="3082" y="51173"/>
                  <a:pt x="4772" y="51453"/>
                </a:cubicBezTo>
                <a:cubicBezTo>
                  <a:pt x="6462" y="51733"/>
                  <a:pt x="8370" y="67181"/>
                  <a:pt x="10141" y="62200"/>
                </a:cubicBezTo>
                <a:cubicBezTo>
                  <a:pt x="11912" y="57219"/>
                  <a:pt x="13183" y="35091"/>
                  <a:pt x="15397" y="21568"/>
                </a:cubicBezTo>
                <a:cubicBezTo>
                  <a:pt x="16707" y="13132"/>
                  <a:pt x="17333" y="-286"/>
                  <a:pt x="17904" y="4"/>
                </a:cubicBezTo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Freihandform 32"/>
          <p:cNvSpPr/>
          <p:nvPr/>
        </p:nvSpPr>
        <p:spPr>
          <a:xfrm rot="19253784">
            <a:off x="3766038" y="2785210"/>
            <a:ext cx="695391" cy="1365396"/>
          </a:xfrm>
          <a:custGeom>
            <a:avLst/>
            <a:gdLst>
              <a:gd name="connsiteX0" fmla="*/ 0 w 813693"/>
              <a:gd name="connsiteY0" fmla="*/ 0 h 1358900"/>
              <a:gd name="connsiteX1" fmla="*/ 222250 w 813693"/>
              <a:gd name="connsiteY1" fmla="*/ 336550 h 1358900"/>
              <a:gd name="connsiteX2" fmla="*/ 628650 w 813693"/>
              <a:gd name="connsiteY2" fmla="*/ 558800 h 1358900"/>
              <a:gd name="connsiteX3" fmla="*/ 812800 w 813693"/>
              <a:gd name="connsiteY3" fmla="*/ 889000 h 1358900"/>
              <a:gd name="connsiteX4" fmla="*/ 685800 w 813693"/>
              <a:gd name="connsiteY4" fmla="*/ 1358900 h 1358900"/>
              <a:gd name="connsiteX0" fmla="*/ 0 w 812827"/>
              <a:gd name="connsiteY0" fmla="*/ 0 h 1485015"/>
              <a:gd name="connsiteX1" fmla="*/ 222250 w 812827"/>
              <a:gd name="connsiteY1" fmla="*/ 336550 h 1485015"/>
              <a:gd name="connsiteX2" fmla="*/ 628650 w 812827"/>
              <a:gd name="connsiteY2" fmla="*/ 558800 h 1485015"/>
              <a:gd name="connsiteX3" fmla="*/ 812800 w 812827"/>
              <a:gd name="connsiteY3" fmla="*/ 889000 h 1485015"/>
              <a:gd name="connsiteX4" fmla="*/ 640651 w 812827"/>
              <a:gd name="connsiteY4" fmla="*/ 1485015 h 1485015"/>
              <a:gd name="connsiteX0" fmla="*/ 0 w 813207"/>
              <a:gd name="connsiteY0" fmla="*/ 0 h 1554002"/>
              <a:gd name="connsiteX1" fmla="*/ 222250 w 813207"/>
              <a:gd name="connsiteY1" fmla="*/ 336550 h 1554002"/>
              <a:gd name="connsiteX2" fmla="*/ 628650 w 813207"/>
              <a:gd name="connsiteY2" fmla="*/ 558800 h 1554002"/>
              <a:gd name="connsiteX3" fmla="*/ 812800 w 813207"/>
              <a:gd name="connsiteY3" fmla="*/ 889000 h 1554002"/>
              <a:gd name="connsiteX4" fmla="*/ 584580 w 813207"/>
              <a:gd name="connsiteY4" fmla="*/ 1554002 h 1554002"/>
              <a:gd name="connsiteX0" fmla="*/ 0 w 818743"/>
              <a:gd name="connsiteY0" fmla="*/ 0 h 1607597"/>
              <a:gd name="connsiteX1" fmla="*/ 227786 w 818743"/>
              <a:gd name="connsiteY1" fmla="*/ 390145 h 1607597"/>
              <a:gd name="connsiteX2" fmla="*/ 634186 w 818743"/>
              <a:gd name="connsiteY2" fmla="*/ 612395 h 1607597"/>
              <a:gd name="connsiteX3" fmla="*/ 818336 w 818743"/>
              <a:gd name="connsiteY3" fmla="*/ 942595 h 1607597"/>
              <a:gd name="connsiteX4" fmla="*/ 590116 w 818743"/>
              <a:gd name="connsiteY4" fmla="*/ 1607597 h 160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743" h="1607597">
                <a:moveTo>
                  <a:pt x="0" y="0"/>
                </a:moveTo>
                <a:cubicBezTo>
                  <a:pt x="58737" y="121708"/>
                  <a:pt x="122088" y="288079"/>
                  <a:pt x="227786" y="390145"/>
                </a:cubicBezTo>
                <a:cubicBezTo>
                  <a:pt x="333484" y="492211"/>
                  <a:pt x="535761" y="520320"/>
                  <a:pt x="634186" y="612395"/>
                </a:cubicBezTo>
                <a:cubicBezTo>
                  <a:pt x="732611" y="704470"/>
                  <a:pt x="825681" y="776728"/>
                  <a:pt x="818336" y="942595"/>
                </a:cubicBezTo>
                <a:cubicBezTo>
                  <a:pt x="810991" y="1108462"/>
                  <a:pt x="658378" y="1439322"/>
                  <a:pt x="590116" y="1607597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4" name="Gruppieren 33"/>
          <p:cNvGrpSpPr/>
          <p:nvPr/>
        </p:nvGrpSpPr>
        <p:grpSpPr>
          <a:xfrm>
            <a:off x="3676284" y="3092863"/>
            <a:ext cx="935850" cy="784416"/>
            <a:chOff x="3676284" y="3092863"/>
            <a:chExt cx="935850" cy="784416"/>
          </a:xfrm>
        </p:grpSpPr>
        <p:cxnSp>
          <p:nvCxnSpPr>
            <p:cNvPr id="35" name="Gerade Verbindung mit Pfeil 34"/>
            <p:cNvCxnSpPr/>
            <p:nvPr/>
          </p:nvCxnSpPr>
          <p:spPr>
            <a:xfrm flipV="1">
              <a:off x="3676284" y="3092863"/>
              <a:ext cx="191104" cy="168845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 flipV="1">
              <a:off x="3918838" y="3177285"/>
              <a:ext cx="95552" cy="84422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 flipH="1">
              <a:off x="4213989" y="3231387"/>
              <a:ext cx="69855" cy="6521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>
              <a:off x="4331220" y="3812069"/>
              <a:ext cx="280914" cy="6521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flipH="1">
              <a:off x="4368941" y="3658727"/>
              <a:ext cx="210365" cy="53319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 flipH="1">
              <a:off x="4398180" y="3498048"/>
              <a:ext cx="105182" cy="53319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 flipH="1">
              <a:off x="4329920" y="3337366"/>
              <a:ext cx="105182" cy="53319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Ellipse 41"/>
          <p:cNvSpPr/>
          <p:nvPr/>
        </p:nvSpPr>
        <p:spPr>
          <a:xfrm>
            <a:off x="3676285" y="3056784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>
          <a:xfrm>
            <a:off x="4144210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/>
          <p:cNvSpPr/>
          <p:nvPr/>
        </p:nvSpPr>
        <p:spPr>
          <a:xfrm>
            <a:off x="3676285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/>
          <p:cNvSpPr/>
          <p:nvPr/>
        </p:nvSpPr>
        <p:spPr>
          <a:xfrm>
            <a:off x="4144210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/>
          <p:cNvSpPr/>
          <p:nvPr/>
        </p:nvSpPr>
        <p:spPr>
          <a:xfrm>
            <a:off x="4612135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/>
          <p:cNvSpPr/>
          <p:nvPr/>
        </p:nvSpPr>
        <p:spPr>
          <a:xfrm>
            <a:off x="5080059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/>
          <p:cNvSpPr/>
          <p:nvPr/>
        </p:nvSpPr>
        <p:spPr>
          <a:xfrm>
            <a:off x="4612135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/>
          <p:cNvSpPr/>
          <p:nvPr/>
        </p:nvSpPr>
        <p:spPr>
          <a:xfrm>
            <a:off x="5080059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164" y="6096000"/>
            <a:ext cx="304651" cy="228488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Ellipse 49"/>
          <p:cNvSpPr/>
          <p:nvPr/>
        </p:nvSpPr>
        <p:spPr>
          <a:xfrm>
            <a:off x="3676285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4144210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/>
          <p:cNvSpPr/>
          <p:nvPr/>
        </p:nvSpPr>
        <p:spPr>
          <a:xfrm>
            <a:off x="367628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Ellipse 52"/>
          <p:cNvSpPr/>
          <p:nvPr/>
        </p:nvSpPr>
        <p:spPr>
          <a:xfrm>
            <a:off x="4144210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Ellipse 53"/>
          <p:cNvSpPr/>
          <p:nvPr/>
        </p:nvSpPr>
        <p:spPr>
          <a:xfrm>
            <a:off x="4612135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/>
          <p:cNvSpPr/>
          <p:nvPr/>
        </p:nvSpPr>
        <p:spPr>
          <a:xfrm>
            <a:off x="5080059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/>
          <p:cNvSpPr/>
          <p:nvPr/>
        </p:nvSpPr>
        <p:spPr>
          <a:xfrm>
            <a:off x="461213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Ellipse 56"/>
          <p:cNvSpPr/>
          <p:nvPr/>
        </p:nvSpPr>
        <p:spPr>
          <a:xfrm>
            <a:off x="5080059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Ellipse 57"/>
          <p:cNvSpPr/>
          <p:nvPr/>
        </p:nvSpPr>
        <p:spPr>
          <a:xfrm>
            <a:off x="367628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Ellipse 58"/>
          <p:cNvSpPr/>
          <p:nvPr/>
        </p:nvSpPr>
        <p:spPr>
          <a:xfrm>
            <a:off x="4144210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Ellipse 59"/>
          <p:cNvSpPr/>
          <p:nvPr/>
        </p:nvSpPr>
        <p:spPr>
          <a:xfrm>
            <a:off x="461213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Ellipse 60"/>
          <p:cNvSpPr/>
          <p:nvPr/>
        </p:nvSpPr>
        <p:spPr>
          <a:xfrm>
            <a:off x="5080059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Ellipse 61"/>
          <p:cNvSpPr/>
          <p:nvPr/>
        </p:nvSpPr>
        <p:spPr>
          <a:xfrm>
            <a:off x="5547985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Ellipse 62"/>
          <p:cNvSpPr/>
          <p:nvPr/>
        </p:nvSpPr>
        <p:spPr>
          <a:xfrm>
            <a:off x="5547985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/>
          <p:cNvSpPr/>
          <p:nvPr/>
        </p:nvSpPr>
        <p:spPr>
          <a:xfrm>
            <a:off x="6015910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Ellipse 64"/>
          <p:cNvSpPr/>
          <p:nvPr/>
        </p:nvSpPr>
        <p:spPr>
          <a:xfrm>
            <a:off x="6483834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Ellipse 65"/>
          <p:cNvSpPr/>
          <p:nvPr/>
        </p:nvSpPr>
        <p:spPr>
          <a:xfrm>
            <a:off x="6015910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Ellipse 66"/>
          <p:cNvSpPr/>
          <p:nvPr/>
        </p:nvSpPr>
        <p:spPr>
          <a:xfrm>
            <a:off x="6483834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Ellipse 67"/>
          <p:cNvSpPr/>
          <p:nvPr/>
        </p:nvSpPr>
        <p:spPr>
          <a:xfrm>
            <a:off x="5547985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Ellipse 68"/>
          <p:cNvSpPr/>
          <p:nvPr/>
        </p:nvSpPr>
        <p:spPr>
          <a:xfrm>
            <a:off x="5547985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Ellipse 69"/>
          <p:cNvSpPr/>
          <p:nvPr/>
        </p:nvSpPr>
        <p:spPr>
          <a:xfrm>
            <a:off x="6015910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Ellipse 70"/>
          <p:cNvSpPr/>
          <p:nvPr/>
        </p:nvSpPr>
        <p:spPr>
          <a:xfrm>
            <a:off x="6483834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Ellipse 71"/>
          <p:cNvSpPr/>
          <p:nvPr/>
        </p:nvSpPr>
        <p:spPr>
          <a:xfrm>
            <a:off x="6015910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Ellipse 72"/>
          <p:cNvSpPr/>
          <p:nvPr/>
        </p:nvSpPr>
        <p:spPr>
          <a:xfrm>
            <a:off x="6483834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Ellipse 73"/>
          <p:cNvSpPr/>
          <p:nvPr/>
        </p:nvSpPr>
        <p:spPr>
          <a:xfrm>
            <a:off x="5547985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Ellipse 74"/>
          <p:cNvSpPr/>
          <p:nvPr/>
        </p:nvSpPr>
        <p:spPr>
          <a:xfrm>
            <a:off x="6015910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Ellipse 75"/>
          <p:cNvSpPr/>
          <p:nvPr/>
        </p:nvSpPr>
        <p:spPr>
          <a:xfrm>
            <a:off x="6483834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" name="Grafik 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0089" y="5257061"/>
            <a:ext cx="330383" cy="228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2" name="Grafik 8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198" y="4464510"/>
            <a:ext cx="634886" cy="2542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3" name="Grafik 8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4020" y="6223100"/>
            <a:ext cx="380439" cy="502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32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Berechnung der Kamerabewegung  </a:t>
            </a:r>
            <a:r>
              <a:rPr lang="de-DE" sz="3600" dirty="0" smtClean="0"/>
              <a:t>(</a:t>
            </a:r>
            <a:r>
              <a:rPr lang="de-DE" sz="3600" dirty="0" err="1" smtClean="0"/>
              <a:t>Bylow</a:t>
            </a:r>
            <a:r>
              <a:rPr lang="de-DE" sz="3600" dirty="0" smtClean="0"/>
              <a:t>, Sturm, Kerl, Kahl, Cremers; RSS 2013)</a:t>
            </a:r>
            <a:endParaRPr lang="en-US" sz="3600" dirty="0"/>
          </a:p>
        </p:txBody>
      </p:sp>
      <p:grpSp>
        <p:nvGrpSpPr>
          <p:cNvPr id="81" name="Gruppieren 80"/>
          <p:cNvGrpSpPr/>
          <p:nvPr/>
        </p:nvGrpSpPr>
        <p:grpSpPr>
          <a:xfrm rot="10800000">
            <a:off x="5217306" y="5551376"/>
            <a:ext cx="246913" cy="397478"/>
            <a:chOff x="1371600" y="2904395"/>
            <a:chExt cx="597437" cy="515032"/>
          </a:xfrm>
        </p:grpSpPr>
        <p:grpSp>
          <p:nvGrpSpPr>
            <p:cNvPr id="82" name="Gruppieren 81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84" name="Gerade Verbindung 83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84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Gerade Verbindung 82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ieren 85"/>
          <p:cNvGrpSpPr/>
          <p:nvPr/>
        </p:nvGrpSpPr>
        <p:grpSpPr>
          <a:xfrm rot="12029435">
            <a:off x="4090817" y="5559515"/>
            <a:ext cx="246913" cy="397478"/>
            <a:chOff x="1371600" y="2904395"/>
            <a:chExt cx="597437" cy="515032"/>
          </a:xfrm>
        </p:grpSpPr>
        <p:grpSp>
          <p:nvGrpSpPr>
            <p:cNvPr id="87" name="Gruppieren 86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89" name="Gerade Verbindung 88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89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Gerade Verbindung 87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ieren 90"/>
          <p:cNvGrpSpPr/>
          <p:nvPr/>
        </p:nvGrpSpPr>
        <p:grpSpPr>
          <a:xfrm rot="9900000">
            <a:off x="6275092" y="5521929"/>
            <a:ext cx="246913" cy="397478"/>
            <a:chOff x="1371600" y="2904395"/>
            <a:chExt cx="597437" cy="515032"/>
          </a:xfrm>
        </p:grpSpPr>
        <p:grpSp>
          <p:nvGrpSpPr>
            <p:cNvPr id="92" name="Gruppieren 91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94" name="Gerade Verbindung 93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94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Gerade Verbindung 92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ieren 95"/>
          <p:cNvGrpSpPr/>
          <p:nvPr/>
        </p:nvGrpSpPr>
        <p:grpSpPr>
          <a:xfrm rot="13847736">
            <a:off x="2831160" y="4861011"/>
            <a:ext cx="246913" cy="397478"/>
            <a:chOff x="1371600" y="2904395"/>
            <a:chExt cx="597437" cy="515032"/>
          </a:xfrm>
        </p:grpSpPr>
        <p:grpSp>
          <p:nvGrpSpPr>
            <p:cNvPr id="97" name="Gruppieren 96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99" name="Gerade Verbindung 98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Gerade Verbindung 97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uppieren 100"/>
          <p:cNvGrpSpPr/>
          <p:nvPr/>
        </p:nvGrpSpPr>
        <p:grpSpPr>
          <a:xfrm rot="88231">
            <a:off x="1976067" y="2420136"/>
            <a:ext cx="2869951" cy="1877070"/>
            <a:chOff x="914402" y="1832554"/>
            <a:chExt cx="3379036" cy="221003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2" name="Gleichschenkliges Dreieck 101"/>
            <p:cNvSpPr/>
            <p:nvPr/>
          </p:nvSpPr>
          <p:spPr>
            <a:xfrm rot="16200000">
              <a:off x="1508428" y="1257578"/>
              <a:ext cx="2210034" cy="3359986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3" name="Gruppieren 102"/>
            <p:cNvGrpSpPr/>
            <p:nvPr/>
          </p:nvGrpSpPr>
          <p:grpSpPr>
            <a:xfrm rot="16200000">
              <a:off x="1003039" y="2703579"/>
              <a:ext cx="290712" cy="467985"/>
              <a:chOff x="1371600" y="2904395"/>
              <a:chExt cx="597437" cy="515032"/>
            </a:xfrm>
            <a:grpFill/>
          </p:grpSpPr>
          <p:grpSp>
            <p:nvGrpSpPr>
              <p:cNvPr id="104" name="Gruppieren 103"/>
              <p:cNvGrpSpPr/>
              <p:nvPr/>
            </p:nvGrpSpPr>
            <p:grpSpPr>
              <a:xfrm>
                <a:off x="1371600" y="2904395"/>
                <a:ext cx="597437" cy="515032"/>
                <a:chOff x="1371600" y="2904395"/>
                <a:chExt cx="597437" cy="515032"/>
              </a:xfrm>
              <a:grpFill/>
            </p:grpSpPr>
            <p:cxnSp>
              <p:nvCxnSpPr>
                <p:cNvPr id="106" name="Gerade Verbindung 105"/>
                <p:cNvCxnSpPr/>
                <p:nvPr/>
              </p:nvCxnSpPr>
              <p:spPr>
                <a:xfrm flipH="1">
                  <a:off x="1371600" y="2904395"/>
                  <a:ext cx="298719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Gerade Verbindung 106"/>
                <p:cNvCxnSpPr/>
                <p:nvPr/>
              </p:nvCxnSpPr>
              <p:spPr>
                <a:xfrm>
                  <a:off x="1670319" y="2904395"/>
                  <a:ext cx="298718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5" name="Gerade Verbindung 104"/>
              <p:cNvCxnSpPr/>
              <p:nvPr/>
            </p:nvCxnSpPr>
            <p:spPr>
              <a:xfrm>
                <a:off x="1371600" y="3161911"/>
                <a:ext cx="597437" cy="0"/>
              </a:xfrm>
              <a:prstGeom prst="line">
                <a:avLst/>
              </a:prstGeom>
              <a:grpFill/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Freeform 10"/>
          <p:cNvSpPr>
            <a:spLocks/>
          </p:cNvSpPr>
          <p:nvPr/>
        </p:nvSpPr>
        <p:spPr bwMode="auto">
          <a:xfrm rot="3832342">
            <a:off x="4040522" y="2706986"/>
            <a:ext cx="2271565" cy="1949219"/>
          </a:xfrm>
          <a:custGeom>
            <a:avLst/>
            <a:gdLst>
              <a:gd name="T0" fmla="*/ 0 w 1680"/>
              <a:gd name="T1" fmla="*/ 360 h 552"/>
              <a:gd name="T2" fmla="*/ 576 w 1680"/>
              <a:gd name="T3" fmla="*/ 24 h 552"/>
              <a:gd name="T4" fmla="*/ 1104 w 1680"/>
              <a:gd name="T5" fmla="*/ 504 h 552"/>
              <a:gd name="T6" fmla="*/ 1392 w 1680"/>
              <a:gd name="T7" fmla="*/ 312 h 552"/>
              <a:gd name="T8" fmla="*/ 1680 w 1680"/>
              <a:gd name="T9" fmla="*/ 312 h 552"/>
              <a:gd name="connsiteX0" fmla="*/ 0 w 16634"/>
              <a:gd name="connsiteY0" fmla="*/ 60640 h 63377"/>
              <a:gd name="connsiteX1" fmla="*/ 3429 w 16634"/>
              <a:gd name="connsiteY1" fmla="*/ 54553 h 63377"/>
              <a:gd name="connsiteX2" fmla="*/ 6571 w 16634"/>
              <a:gd name="connsiteY2" fmla="*/ 63248 h 63377"/>
              <a:gd name="connsiteX3" fmla="*/ 8286 w 16634"/>
              <a:gd name="connsiteY3" fmla="*/ 59770 h 63377"/>
              <a:gd name="connsiteX4" fmla="*/ 16634 w 16634"/>
              <a:gd name="connsiteY4" fmla="*/ 1 h 63377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3 h 64546"/>
              <a:gd name="connsiteX1" fmla="*/ 3429 w 16634"/>
              <a:gd name="connsiteY1" fmla="*/ 54556 h 64546"/>
              <a:gd name="connsiteX2" fmla="*/ 6571 w 16634"/>
              <a:gd name="connsiteY2" fmla="*/ 63251 h 64546"/>
              <a:gd name="connsiteX3" fmla="*/ 14127 w 16634"/>
              <a:gd name="connsiteY3" fmla="*/ 21568 h 64546"/>
              <a:gd name="connsiteX4" fmla="*/ 16634 w 16634"/>
              <a:gd name="connsiteY4" fmla="*/ 4 h 64546"/>
              <a:gd name="connsiteX0" fmla="*/ 0 w 16634"/>
              <a:gd name="connsiteY0" fmla="*/ 60643 h 60643"/>
              <a:gd name="connsiteX1" fmla="*/ 3429 w 16634"/>
              <a:gd name="connsiteY1" fmla="*/ 54556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509 w 16634"/>
              <a:gd name="connsiteY1" fmla="*/ 38041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656 w 16634"/>
              <a:gd name="connsiteY1" fmla="*/ 31835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2266"/>
              <a:gd name="connsiteX1" fmla="*/ 4656 w 16634"/>
              <a:gd name="connsiteY1" fmla="*/ 31835 h 62266"/>
              <a:gd name="connsiteX2" fmla="*/ 8871 w 16634"/>
              <a:gd name="connsiteY2" fmla="*/ 62200 h 62266"/>
              <a:gd name="connsiteX3" fmla="*/ 14127 w 16634"/>
              <a:gd name="connsiteY3" fmla="*/ 21568 h 62266"/>
              <a:gd name="connsiteX4" fmla="*/ 16634 w 16634"/>
              <a:gd name="connsiteY4" fmla="*/ 4 h 62266"/>
              <a:gd name="connsiteX0" fmla="*/ 0 w 16634"/>
              <a:gd name="connsiteY0" fmla="*/ 60643 h 63187"/>
              <a:gd name="connsiteX1" fmla="*/ 3502 w 16634"/>
              <a:gd name="connsiteY1" fmla="*/ 51453 h 63187"/>
              <a:gd name="connsiteX2" fmla="*/ 8871 w 16634"/>
              <a:gd name="connsiteY2" fmla="*/ 62200 h 63187"/>
              <a:gd name="connsiteX3" fmla="*/ 14127 w 16634"/>
              <a:gd name="connsiteY3" fmla="*/ 21568 h 63187"/>
              <a:gd name="connsiteX4" fmla="*/ 16634 w 16634"/>
              <a:gd name="connsiteY4" fmla="*/ 4 h 63187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4" h="63188">
                <a:moveTo>
                  <a:pt x="0" y="60520"/>
                </a:moveTo>
                <a:cubicBezTo>
                  <a:pt x="1292" y="60356"/>
                  <a:pt x="3082" y="51173"/>
                  <a:pt x="4772" y="51453"/>
                </a:cubicBezTo>
                <a:cubicBezTo>
                  <a:pt x="6462" y="51733"/>
                  <a:pt x="8370" y="67181"/>
                  <a:pt x="10141" y="62200"/>
                </a:cubicBezTo>
                <a:cubicBezTo>
                  <a:pt x="11912" y="57219"/>
                  <a:pt x="13183" y="35091"/>
                  <a:pt x="15397" y="21568"/>
                </a:cubicBezTo>
                <a:cubicBezTo>
                  <a:pt x="16707" y="13132"/>
                  <a:pt x="17333" y="-286"/>
                  <a:pt x="17904" y="4"/>
                </a:cubicBezTo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9" name="Freihandform 108"/>
          <p:cNvSpPr/>
          <p:nvPr/>
        </p:nvSpPr>
        <p:spPr>
          <a:xfrm rot="21228411">
            <a:off x="3701349" y="2793050"/>
            <a:ext cx="695391" cy="1365396"/>
          </a:xfrm>
          <a:custGeom>
            <a:avLst/>
            <a:gdLst>
              <a:gd name="connsiteX0" fmla="*/ 0 w 813693"/>
              <a:gd name="connsiteY0" fmla="*/ 0 h 1358900"/>
              <a:gd name="connsiteX1" fmla="*/ 222250 w 813693"/>
              <a:gd name="connsiteY1" fmla="*/ 336550 h 1358900"/>
              <a:gd name="connsiteX2" fmla="*/ 628650 w 813693"/>
              <a:gd name="connsiteY2" fmla="*/ 558800 h 1358900"/>
              <a:gd name="connsiteX3" fmla="*/ 812800 w 813693"/>
              <a:gd name="connsiteY3" fmla="*/ 889000 h 1358900"/>
              <a:gd name="connsiteX4" fmla="*/ 685800 w 813693"/>
              <a:gd name="connsiteY4" fmla="*/ 1358900 h 1358900"/>
              <a:gd name="connsiteX0" fmla="*/ 0 w 812827"/>
              <a:gd name="connsiteY0" fmla="*/ 0 h 1485015"/>
              <a:gd name="connsiteX1" fmla="*/ 222250 w 812827"/>
              <a:gd name="connsiteY1" fmla="*/ 336550 h 1485015"/>
              <a:gd name="connsiteX2" fmla="*/ 628650 w 812827"/>
              <a:gd name="connsiteY2" fmla="*/ 558800 h 1485015"/>
              <a:gd name="connsiteX3" fmla="*/ 812800 w 812827"/>
              <a:gd name="connsiteY3" fmla="*/ 889000 h 1485015"/>
              <a:gd name="connsiteX4" fmla="*/ 640651 w 812827"/>
              <a:gd name="connsiteY4" fmla="*/ 1485015 h 1485015"/>
              <a:gd name="connsiteX0" fmla="*/ 0 w 813207"/>
              <a:gd name="connsiteY0" fmla="*/ 0 h 1554002"/>
              <a:gd name="connsiteX1" fmla="*/ 222250 w 813207"/>
              <a:gd name="connsiteY1" fmla="*/ 336550 h 1554002"/>
              <a:gd name="connsiteX2" fmla="*/ 628650 w 813207"/>
              <a:gd name="connsiteY2" fmla="*/ 558800 h 1554002"/>
              <a:gd name="connsiteX3" fmla="*/ 812800 w 813207"/>
              <a:gd name="connsiteY3" fmla="*/ 889000 h 1554002"/>
              <a:gd name="connsiteX4" fmla="*/ 584580 w 813207"/>
              <a:gd name="connsiteY4" fmla="*/ 1554002 h 1554002"/>
              <a:gd name="connsiteX0" fmla="*/ 0 w 818743"/>
              <a:gd name="connsiteY0" fmla="*/ 0 h 1607597"/>
              <a:gd name="connsiteX1" fmla="*/ 227786 w 818743"/>
              <a:gd name="connsiteY1" fmla="*/ 390145 h 1607597"/>
              <a:gd name="connsiteX2" fmla="*/ 634186 w 818743"/>
              <a:gd name="connsiteY2" fmla="*/ 612395 h 1607597"/>
              <a:gd name="connsiteX3" fmla="*/ 818336 w 818743"/>
              <a:gd name="connsiteY3" fmla="*/ 942595 h 1607597"/>
              <a:gd name="connsiteX4" fmla="*/ 590116 w 818743"/>
              <a:gd name="connsiteY4" fmla="*/ 1607597 h 160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743" h="1607597">
                <a:moveTo>
                  <a:pt x="0" y="0"/>
                </a:moveTo>
                <a:cubicBezTo>
                  <a:pt x="58737" y="121708"/>
                  <a:pt x="122088" y="288079"/>
                  <a:pt x="227786" y="390145"/>
                </a:cubicBezTo>
                <a:cubicBezTo>
                  <a:pt x="333484" y="492211"/>
                  <a:pt x="535761" y="520320"/>
                  <a:pt x="634186" y="612395"/>
                </a:cubicBezTo>
                <a:cubicBezTo>
                  <a:pt x="732611" y="704470"/>
                  <a:pt x="825681" y="776728"/>
                  <a:pt x="818336" y="942595"/>
                </a:cubicBezTo>
                <a:cubicBezTo>
                  <a:pt x="810991" y="1108462"/>
                  <a:pt x="658378" y="1439322"/>
                  <a:pt x="590116" y="1607597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0" name="Ellipse 109"/>
          <p:cNvSpPr/>
          <p:nvPr/>
        </p:nvSpPr>
        <p:spPr>
          <a:xfrm>
            <a:off x="3676285" y="3056784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Ellipse 110"/>
          <p:cNvSpPr/>
          <p:nvPr/>
        </p:nvSpPr>
        <p:spPr>
          <a:xfrm>
            <a:off x="4144210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Ellipse 111"/>
          <p:cNvSpPr/>
          <p:nvPr/>
        </p:nvSpPr>
        <p:spPr>
          <a:xfrm>
            <a:off x="3676285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/>
          <p:cNvSpPr/>
          <p:nvPr/>
        </p:nvSpPr>
        <p:spPr>
          <a:xfrm>
            <a:off x="4144210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Ellipse 113"/>
          <p:cNvSpPr/>
          <p:nvPr/>
        </p:nvSpPr>
        <p:spPr>
          <a:xfrm>
            <a:off x="4612135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Ellipse 114"/>
          <p:cNvSpPr/>
          <p:nvPr/>
        </p:nvSpPr>
        <p:spPr>
          <a:xfrm>
            <a:off x="5080059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Ellipse 115"/>
          <p:cNvSpPr/>
          <p:nvPr/>
        </p:nvSpPr>
        <p:spPr>
          <a:xfrm>
            <a:off x="4612135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Ellipse 116"/>
          <p:cNvSpPr/>
          <p:nvPr/>
        </p:nvSpPr>
        <p:spPr>
          <a:xfrm>
            <a:off x="5080059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8" name="Ellipse 117"/>
          <p:cNvSpPr/>
          <p:nvPr/>
        </p:nvSpPr>
        <p:spPr>
          <a:xfrm>
            <a:off x="3676285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164" y="6096000"/>
            <a:ext cx="304651" cy="228488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9" name="Ellipse 118"/>
          <p:cNvSpPr/>
          <p:nvPr/>
        </p:nvSpPr>
        <p:spPr>
          <a:xfrm>
            <a:off x="4144210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0" name="Ellipse 119"/>
          <p:cNvSpPr/>
          <p:nvPr/>
        </p:nvSpPr>
        <p:spPr>
          <a:xfrm>
            <a:off x="367628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1" name="Ellipse 120"/>
          <p:cNvSpPr/>
          <p:nvPr/>
        </p:nvSpPr>
        <p:spPr>
          <a:xfrm>
            <a:off x="4144210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Ellipse 121"/>
          <p:cNvSpPr/>
          <p:nvPr/>
        </p:nvSpPr>
        <p:spPr>
          <a:xfrm>
            <a:off x="4612135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3" name="Ellipse 122"/>
          <p:cNvSpPr/>
          <p:nvPr/>
        </p:nvSpPr>
        <p:spPr>
          <a:xfrm>
            <a:off x="5080059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Ellipse 123"/>
          <p:cNvSpPr/>
          <p:nvPr/>
        </p:nvSpPr>
        <p:spPr>
          <a:xfrm>
            <a:off x="461213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Ellipse 124"/>
          <p:cNvSpPr/>
          <p:nvPr/>
        </p:nvSpPr>
        <p:spPr>
          <a:xfrm>
            <a:off x="5080059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6" name="Ellipse 125"/>
          <p:cNvSpPr/>
          <p:nvPr/>
        </p:nvSpPr>
        <p:spPr>
          <a:xfrm>
            <a:off x="367628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Ellipse 126"/>
          <p:cNvSpPr/>
          <p:nvPr/>
        </p:nvSpPr>
        <p:spPr>
          <a:xfrm>
            <a:off x="4144210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Ellipse 127"/>
          <p:cNvSpPr/>
          <p:nvPr/>
        </p:nvSpPr>
        <p:spPr>
          <a:xfrm>
            <a:off x="461213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9" name="Ellipse 128"/>
          <p:cNvSpPr/>
          <p:nvPr/>
        </p:nvSpPr>
        <p:spPr>
          <a:xfrm>
            <a:off x="5080059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Ellipse 129"/>
          <p:cNvSpPr/>
          <p:nvPr/>
        </p:nvSpPr>
        <p:spPr>
          <a:xfrm>
            <a:off x="5547985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1" name="Ellipse 130"/>
          <p:cNvSpPr/>
          <p:nvPr/>
        </p:nvSpPr>
        <p:spPr>
          <a:xfrm>
            <a:off x="5547985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Ellipse 131"/>
          <p:cNvSpPr/>
          <p:nvPr/>
        </p:nvSpPr>
        <p:spPr>
          <a:xfrm>
            <a:off x="6015910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Ellipse 132"/>
          <p:cNvSpPr/>
          <p:nvPr/>
        </p:nvSpPr>
        <p:spPr>
          <a:xfrm>
            <a:off x="6483834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Ellipse 133"/>
          <p:cNvSpPr/>
          <p:nvPr/>
        </p:nvSpPr>
        <p:spPr>
          <a:xfrm>
            <a:off x="6015910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Ellipse 134"/>
          <p:cNvSpPr/>
          <p:nvPr/>
        </p:nvSpPr>
        <p:spPr>
          <a:xfrm>
            <a:off x="6483834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6" name="Ellipse 135"/>
          <p:cNvSpPr/>
          <p:nvPr/>
        </p:nvSpPr>
        <p:spPr>
          <a:xfrm>
            <a:off x="5547985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Ellipse 136"/>
          <p:cNvSpPr/>
          <p:nvPr/>
        </p:nvSpPr>
        <p:spPr>
          <a:xfrm>
            <a:off x="5547985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8" name="Ellipse 137"/>
          <p:cNvSpPr/>
          <p:nvPr/>
        </p:nvSpPr>
        <p:spPr>
          <a:xfrm>
            <a:off x="6015910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/>
          <p:cNvSpPr/>
          <p:nvPr/>
        </p:nvSpPr>
        <p:spPr>
          <a:xfrm>
            <a:off x="6483834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Ellipse 139"/>
          <p:cNvSpPr/>
          <p:nvPr/>
        </p:nvSpPr>
        <p:spPr>
          <a:xfrm>
            <a:off x="6015910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Ellipse 140"/>
          <p:cNvSpPr/>
          <p:nvPr/>
        </p:nvSpPr>
        <p:spPr>
          <a:xfrm>
            <a:off x="6483834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2" name="Ellipse 141"/>
          <p:cNvSpPr/>
          <p:nvPr/>
        </p:nvSpPr>
        <p:spPr>
          <a:xfrm>
            <a:off x="5547985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3" name="Ellipse 142"/>
          <p:cNvSpPr/>
          <p:nvPr/>
        </p:nvSpPr>
        <p:spPr>
          <a:xfrm>
            <a:off x="6015910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4" name="Ellipse 143"/>
          <p:cNvSpPr/>
          <p:nvPr/>
        </p:nvSpPr>
        <p:spPr>
          <a:xfrm>
            <a:off x="6483834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0089" y="5257061"/>
            <a:ext cx="330383" cy="228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107" y="3317988"/>
            <a:ext cx="634886" cy="2542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4020" y="6223100"/>
            <a:ext cx="380439" cy="502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07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874" y="1667332"/>
            <a:ext cx="3836716" cy="8383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de-DE" sz="4000" dirty="0" smtClean="0"/>
              <a:t>Berechnung der Kamerabewegung </a:t>
            </a:r>
            <a:br>
              <a:rPr lang="de-DE" sz="4000" dirty="0" smtClean="0"/>
            </a:br>
            <a:r>
              <a:rPr lang="de-DE" sz="3200" dirty="0" smtClean="0"/>
              <a:t>(</a:t>
            </a:r>
            <a:r>
              <a:rPr lang="de-DE" sz="3200" dirty="0" err="1" smtClean="0"/>
              <a:t>Bylow</a:t>
            </a:r>
            <a:r>
              <a:rPr lang="de-DE" sz="3200" dirty="0" smtClean="0"/>
              <a:t>, Sturm, Kerl, Kahl, Cremers; RSS 2013)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Minimierungsproblem</a:t>
            </a:r>
            <a:endParaRPr lang="en-US" dirty="0"/>
          </a:p>
        </p:txBody>
      </p:sp>
      <p:grpSp>
        <p:nvGrpSpPr>
          <p:cNvPr id="81" name="Gruppieren 80"/>
          <p:cNvGrpSpPr/>
          <p:nvPr/>
        </p:nvGrpSpPr>
        <p:grpSpPr>
          <a:xfrm rot="10800000">
            <a:off x="5217306" y="5551376"/>
            <a:ext cx="246913" cy="397478"/>
            <a:chOff x="1371600" y="2904395"/>
            <a:chExt cx="597437" cy="515032"/>
          </a:xfrm>
        </p:grpSpPr>
        <p:grpSp>
          <p:nvGrpSpPr>
            <p:cNvPr id="82" name="Gruppieren 81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84" name="Gerade Verbindung 83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84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Gerade Verbindung 82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ieren 85"/>
          <p:cNvGrpSpPr/>
          <p:nvPr/>
        </p:nvGrpSpPr>
        <p:grpSpPr>
          <a:xfrm rot="12029435">
            <a:off x="4090817" y="5559515"/>
            <a:ext cx="246913" cy="397478"/>
            <a:chOff x="1371600" y="2904395"/>
            <a:chExt cx="597437" cy="515032"/>
          </a:xfrm>
        </p:grpSpPr>
        <p:grpSp>
          <p:nvGrpSpPr>
            <p:cNvPr id="87" name="Gruppieren 86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89" name="Gerade Verbindung 88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89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Gerade Verbindung 87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ieren 90"/>
          <p:cNvGrpSpPr/>
          <p:nvPr/>
        </p:nvGrpSpPr>
        <p:grpSpPr>
          <a:xfrm rot="9900000">
            <a:off x="6275092" y="5521929"/>
            <a:ext cx="246913" cy="397478"/>
            <a:chOff x="1371600" y="2904395"/>
            <a:chExt cx="597437" cy="515032"/>
          </a:xfrm>
        </p:grpSpPr>
        <p:grpSp>
          <p:nvGrpSpPr>
            <p:cNvPr id="92" name="Gruppieren 91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94" name="Gerade Verbindung 93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94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Gerade Verbindung 92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ieren 95"/>
          <p:cNvGrpSpPr/>
          <p:nvPr/>
        </p:nvGrpSpPr>
        <p:grpSpPr>
          <a:xfrm rot="13847736">
            <a:off x="2831160" y="4861011"/>
            <a:ext cx="246913" cy="397478"/>
            <a:chOff x="1371600" y="2904395"/>
            <a:chExt cx="597437" cy="515032"/>
          </a:xfrm>
        </p:grpSpPr>
        <p:grpSp>
          <p:nvGrpSpPr>
            <p:cNvPr id="97" name="Gruppieren 96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99" name="Gerade Verbindung 98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Gerade Verbindung 97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uppieren 100"/>
          <p:cNvGrpSpPr/>
          <p:nvPr/>
        </p:nvGrpSpPr>
        <p:grpSpPr>
          <a:xfrm rot="88231">
            <a:off x="1976067" y="2420136"/>
            <a:ext cx="2869951" cy="1877070"/>
            <a:chOff x="914402" y="1832554"/>
            <a:chExt cx="3379036" cy="221003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2" name="Gleichschenkliges Dreieck 101"/>
            <p:cNvSpPr/>
            <p:nvPr/>
          </p:nvSpPr>
          <p:spPr>
            <a:xfrm rot="16200000">
              <a:off x="1508428" y="1257578"/>
              <a:ext cx="2210034" cy="3359986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3" name="Gruppieren 102"/>
            <p:cNvGrpSpPr/>
            <p:nvPr/>
          </p:nvGrpSpPr>
          <p:grpSpPr>
            <a:xfrm rot="16200000">
              <a:off x="1003039" y="2703579"/>
              <a:ext cx="290712" cy="467985"/>
              <a:chOff x="1371600" y="2904395"/>
              <a:chExt cx="597437" cy="515032"/>
            </a:xfrm>
            <a:grpFill/>
          </p:grpSpPr>
          <p:grpSp>
            <p:nvGrpSpPr>
              <p:cNvPr id="104" name="Gruppieren 103"/>
              <p:cNvGrpSpPr/>
              <p:nvPr/>
            </p:nvGrpSpPr>
            <p:grpSpPr>
              <a:xfrm>
                <a:off x="1371600" y="2904395"/>
                <a:ext cx="597437" cy="515032"/>
                <a:chOff x="1371600" y="2904395"/>
                <a:chExt cx="597437" cy="515032"/>
              </a:xfrm>
              <a:grpFill/>
            </p:grpSpPr>
            <p:cxnSp>
              <p:nvCxnSpPr>
                <p:cNvPr id="106" name="Gerade Verbindung 105"/>
                <p:cNvCxnSpPr/>
                <p:nvPr/>
              </p:nvCxnSpPr>
              <p:spPr>
                <a:xfrm flipH="1">
                  <a:off x="1371600" y="2904395"/>
                  <a:ext cx="298719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Gerade Verbindung 106"/>
                <p:cNvCxnSpPr/>
                <p:nvPr/>
              </p:nvCxnSpPr>
              <p:spPr>
                <a:xfrm>
                  <a:off x="1670319" y="2904395"/>
                  <a:ext cx="298718" cy="515032"/>
                </a:xfrm>
                <a:prstGeom prst="line">
                  <a:avLst/>
                </a:prstGeom>
                <a:grpFill/>
                <a:ln w="28575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5" name="Gerade Verbindung 104"/>
              <p:cNvCxnSpPr/>
              <p:nvPr/>
            </p:nvCxnSpPr>
            <p:spPr>
              <a:xfrm>
                <a:off x="1371600" y="3161911"/>
                <a:ext cx="597437" cy="0"/>
              </a:xfrm>
              <a:prstGeom prst="line">
                <a:avLst/>
              </a:prstGeom>
              <a:grpFill/>
              <a:ln w="28575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Freeform 10"/>
          <p:cNvSpPr>
            <a:spLocks/>
          </p:cNvSpPr>
          <p:nvPr/>
        </p:nvSpPr>
        <p:spPr bwMode="auto">
          <a:xfrm rot="3832342">
            <a:off x="4040522" y="2706986"/>
            <a:ext cx="2271565" cy="1949219"/>
          </a:xfrm>
          <a:custGeom>
            <a:avLst/>
            <a:gdLst>
              <a:gd name="T0" fmla="*/ 0 w 1680"/>
              <a:gd name="T1" fmla="*/ 360 h 552"/>
              <a:gd name="T2" fmla="*/ 576 w 1680"/>
              <a:gd name="T3" fmla="*/ 24 h 552"/>
              <a:gd name="T4" fmla="*/ 1104 w 1680"/>
              <a:gd name="T5" fmla="*/ 504 h 552"/>
              <a:gd name="T6" fmla="*/ 1392 w 1680"/>
              <a:gd name="T7" fmla="*/ 312 h 552"/>
              <a:gd name="T8" fmla="*/ 1680 w 1680"/>
              <a:gd name="T9" fmla="*/ 312 h 552"/>
              <a:gd name="connsiteX0" fmla="*/ 0 w 16634"/>
              <a:gd name="connsiteY0" fmla="*/ 60640 h 63377"/>
              <a:gd name="connsiteX1" fmla="*/ 3429 w 16634"/>
              <a:gd name="connsiteY1" fmla="*/ 54553 h 63377"/>
              <a:gd name="connsiteX2" fmla="*/ 6571 w 16634"/>
              <a:gd name="connsiteY2" fmla="*/ 63248 h 63377"/>
              <a:gd name="connsiteX3" fmla="*/ 8286 w 16634"/>
              <a:gd name="connsiteY3" fmla="*/ 59770 h 63377"/>
              <a:gd name="connsiteX4" fmla="*/ 16634 w 16634"/>
              <a:gd name="connsiteY4" fmla="*/ 1 h 63377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3 h 64546"/>
              <a:gd name="connsiteX1" fmla="*/ 3429 w 16634"/>
              <a:gd name="connsiteY1" fmla="*/ 54556 h 64546"/>
              <a:gd name="connsiteX2" fmla="*/ 6571 w 16634"/>
              <a:gd name="connsiteY2" fmla="*/ 63251 h 64546"/>
              <a:gd name="connsiteX3" fmla="*/ 14127 w 16634"/>
              <a:gd name="connsiteY3" fmla="*/ 21568 h 64546"/>
              <a:gd name="connsiteX4" fmla="*/ 16634 w 16634"/>
              <a:gd name="connsiteY4" fmla="*/ 4 h 64546"/>
              <a:gd name="connsiteX0" fmla="*/ 0 w 16634"/>
              <a:gd name="connsiteY0" fmla="*/ 60643 h 60643"/>
              <a:gd name="connsiteX1" fmla="*/ 3429 w 16634"/>
              <a:gd name="connsiteY1" fmla="*/ 54556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509 w 16634"/>
              <a:gd name="connsiteY1" fmla="*/ 38041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656 w 16634"/>
              <a:gd name="connsiteY1" fmla="*/ 31835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2266"/>
              <a:gd name="connsiteX1" fmla="*/ 4656 w 16634"/>
              <a:gd name="connsiteY1" fmla="*/ 31835 h 62266"/>
              <a:gd name="connsiteX2" fmla="*/ 8871 w 16634"/>
              <a:gd name="connsiteY2" fmla="*/ 62200 h 62266"/>
              <a:gd name="connsiteX3" fmla="*/ 14127 w 16634"/>
              <a:gd name="connsiteY3" fmla="*/ 21568 h 62266"/>
              <a:gd name="connsiteX4" fmla="*/ 16634 w 16634"/>
              <a:gd name="connsiteY4" fmla="*/ 4 h 62266"/>
              <a:gd name="connsiteX0" fmla="*/ 0 w 16634"/>
              <a:gd name="connsiteY0" fmla="*/ 60643 h 63187"/>
              <a:gd name="connsiteX1" fmla="*/ 3502 w 16634"/>
              <a:gd name="connsiteY1" fmla="*/ 51453 h 63187"/>
              <a:gd name="connsiteX2" fmla="*/ 8871 w 16634"/>
              <a:gd name="connsiteY2" fmla="*/ 62200 h 63187"/>
              <a:gd name="connsiteX3" fmla="*/ 14127 w 16634"/>
              <a:gd name="connsiteY3" fmla="*/ 21568 h 63187"/>
              <a:gd name="connsiteX4" fmla="*/ 16634 w 16634"/>
              <a:gd name="connsiteY4" fmla="*/ 4 h 63187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4" h="63188">
                <a:moveTo>
                  <a:pt x="0" y="60520"/>
                </a:moveTo>
                <a:cubicBezTo>
                  <a:pt x="1292" y="60356"/>
                  <a:pt x="3082" y="51173"/>
                  <a:pt x="4772" y="51453"/>
                </a:cubicBezTo>
                <a:cubicBezTo>
                  <a:pt x="6462" y="51733"/>
                  <a:pt x="8370" y="67181"/>
                  <a:pt x="10141" y="62200"/>
                </a:cubicBezTo>
                <a:cubicBezTo>
                  <a:pt x="11912" y="57219"/>
                  <a:pt x="13183" y="35091"/>
                  <a:pt x="15397" y="21568"/>
                </a:cubicBezTo>
                <a:cubicBezTo>
                  <a:pt x="16707" y="13132"/>
                  <a:pt x="17333" y="-286"/>
                  <a:pt x="17904" y="4"/>
                </a:cubicBezTo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9" name="Freihandform 108"/>
          <p:cNvSpPr/>
          <p:nvPr/>
        </p:nvSpPr>
        <p:spPr>
          <a:xfrm rot="21228411">
            <a:off x="3701349" y="2793050"/>
            <a:ext cx="695391" cy="1365396"/>
          </a:xfrm>
          <a:custGeom>
            <a:avLst/>
            <a:gdLst>
              <a:gd name="connsiteX0" fmla="*/ 0 w 813693"/>
              <a:gd name="connsiteY0" fmla="*/ 0 h 1358900"/>
              <a:gd name="connsiteX1" fmla="*/ 222250 w 813693"/>
              <a:gd name="connsiteY1" fmla="*/ 336550 h 1358900"/>
              <a:gd name="connsiteX2" fmla="*/ 628650 w 813693"/>
              <a:gd name="connsiteY2" fmla="*/ 558800 h 1358900"/>
              <a:gd name="connsiteX3" fmla="*/ 812800 w 813693"/>
              <a:gd name="connsiteY3" fmla="*/ 889000 h 1358900"/>
              <a:gd name="connsiteX4" fmla="*/ 685800 w 813693"/>
              <a:gd name="connsiteY4" fmla="*/ 1358900 h 1358900"/>
              <a:gd name="connsiteX0" fmla="*/ 0 w 812827"/>
              <a:gd name="connsiteY0" fmla="*/ 0 h 1485015"/>
              <a:gd name="connsiteX1" fmla="*/ 222250 w 812827"/>
              <a:gd name="connsiteY1" fmla="*/ 336550 h 1485015"/>
              <a:gd name="connsiteX2" fmla="*/ 628650 w 812827"/>
              <a:gd name="connsiteY2" fmla="*/ 558800 h 1485015"/>
              <a:gd name="connsiteX3" fmla="*/ 812800 w 812827"/>
              <a:gd name="connsiteY3" fmla="*/ 889000 h 1485015"/>
              <a:gd name="connsiteX4" fmla="*/ 640651 w 812827"/>
              <a:gd name="connsiteY4" fmla="*/ 1485015 h 1485015"/>
              <a:gd name="connsiteX0" fmla="*/ 0 w 813207"/>
              <a:gd name="connsiteY0" fmla="*/ 0 h 1554002"/>
              <a:gd name="connsiteX1" fmla="*/ 222250 w 813207"/>
              <a:gd name="connsiteY1" fmla="*/ 336550 h 1554002"/>
              <a:gd name="connsiteX2" fmla="*/ 628650 w 813207"/>
              <a:gd name="connsiteY2" fmla="*/ 558800 h 1554002"/>
              <a:gd name="connsiteX3" fmla="*/ 812800 w 813207"/>
              <a:gd name="connsiteY3" fmla="*/ 889000 h 1554002"/>
              <a:gd name="connsiteX4" fmla="*/ 584580 w 813207"/>
              <a:gd name="connsiteY4" fmla="*/ 1554002 h 1554002"/>
              <a:gd name="connsiteX0" fmla="*/ 0 w 818743"/>
              <a:gd name="connsiteY0" fmla="*/ 0 h 1607597"/>
              <a:gd name="connsiteX1" fmla="*/ 227786 w 818743"/>
              <a:gd name="connsiteY1" fmla="*/ 390145 h 1607597"/>
              <a:gd name="connsiteX2" fmla="*/ 634186 w 818743"/>
              <a:gd name="connsiteY2" fmla="*/ 612395 h 1607597"/>
              <a:gd name="connsiteX3" fmla="*/ 818336 w 818743"/>
              <a:gd name="connsiteY3" fmla="*/ 942595 h 1607597"/>
              <a:gd name="connsiteX4" fmla="*/ 590116 w 818743"/>
              <a:gd name="connsiteY4" fmla="*/ 1607597 h 160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743" h="1607597">
                <a:moveTo>
                  <a:pt x="0" y="0"/>
                </a:moveTo>
                <a:cubicBezTo>
                  <a:pt x="58737" y="121708"/>
                  <a:pt x="122088" y="288079"/>
                  <a:pt x="227786" y="390145"/>
                </a:cubicBezTo>
                <a:cubicBezTo>
                  <a:pt x="333484" y="492211"/>
                  <a:pt x="535761" y="520320"/>
                  <a:pt x="634186" y="612395"/>
                </a:cubicBezTo>
                <a:cubicBezTo>
                  <a:pt x="732611" y="704470"/>
                  <a:pt x="825681" y="776728"/>
                  <a:pt x="818336" y="942595"/>
                </a:cubicBezTo>
                <a:cubicBezTo>
                  <a:pt x="810991" y="1108462"/>
                  <a:pt x="658378" y="1439322"/>
                  <a:pt x="590116" y="1607597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0" name="Ellipse 109"/>
          <p:cNvSpPr/>
          <p:nvPr/>
        </p:nvSpPr>
        <p:spPr>
          <a:xfrm>
            <a:off x="3676285" y="3056784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Ellipse 110"/>
          <p:cNvSpPr/>
          <p:nvPr/>
        </p:nvSpPr>
        <p:spPr>
          <a:xfrm>
            <a:off x="4144210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Ellipse 111"/>
          <p:cNvSpPr/>
          <p:nvPr/>
        </p:nvSpPr>
        <p:spPr>
          <a:xfrm>
            <a:off x="3676285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/>
          <p:cNvSpPr/>
          <p:nvPr/>
        </p:nvSpPr>
        <p:spPr>
          <a:xfrm>
            <a:off x="4144210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Ellipse 113"/>
          <p:cNvSpPr/>
          <p:nvPr/>
        </p:nvSpPr>
        <p:spPr>
          <a:xfrm>
            <a:off x="4612135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Ellipse 114"/>
          <p:cNvSpPr/>
          <p:nvPr/>
        </p:nvSpPr>
        <p:spPr>
          <a:xfrm>
            <a:off x="5080059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Ellipse 115"/>
          <p:cNvSpPr/>
          <p:nvPr/>
        </p:nvSpPr>
        <p:spPr>
          <a:xfrm>
            <a:off x="4612135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Ellipse 116"/>
          <p:cNvSpPr/>
          <p:nvPr/>
        </p:nvSpPr>
        <p:spPr>
          <a:xfrm>
            <a:off x="5080059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8" name="Ellipse 117"/>
          <p:cNvSpPr/>
          <p:nvPr/>
        </p:nvSpPr>
        <p:spPr>
          <a:xfrm>
            <a:off x="3676285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9" name="Ellipse 118"/>
          <p:cNvSpPr/>
          <p:nvPr/>
        </p:nvSpPr>
        <p:spPr>
          <a:xfrm>
            <a:off x="4144210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0" name="Ellipse 119"/>
          <p:cNvSpPr/>
          <p:nvPr/>
        </p:nvSpPr>
        <p:spPr>
          <a:xfrm>
            <a:off x="367628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1" name="Ellipse 120"/>
          <p:cNvSpPr/>
          <p:nvPr/>
        </p:nvSpPr>
        <p:spPr>
          <a:xfrm>
            <a:off x="4144210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Ellipse 121"/>
          <p:cNvSpPr/>
          <p:nvPr/>
        </p:nvSpPr>
        <p:spPr>
          <a:xfrm>
            <a:off x="4612135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3" name="Ellipse 122"/>
          <p:cNvSpPr/>
          <p:nvPr/>
        </p:nvSpPr>
        <p:spPr>
          <a:xfrm>
            <a:off x="5080059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Ellipse 123"/>
          <p:cNvSpPr/>
          <p:nvPr/>
        </p:nvSpPr>
        <p:spPr>
          <a:xfrm>
            <a:off x="461213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Ellipse 124"/>
          <p:cNvSpPr/>
          <p:nvPr/>
        </p:nvSpPr>
        <p:spPr>
          <a:xfrm>
            <a:off x="5080059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6" name="Ellipse 125"/>
          <p:cNvSpPr/>
          <p:nvPr/>
        </p:nvSpPr>
        <p:spPr>
          <a:xfrm>
            <a:off x="367628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Ellipse 126"/>
          <p:cNvSpPr/>
          <p:nvPr/>
        </p:nvSpPr>
        <p:spPr>
          <a:xfrm>
            <a:off x="4144210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Ellipse 127"/>
          <p:cNvSpPr/>
          <p:nvPr/>
        </p:nvSpPr>
        <p:spPr>
          <a:xfrm>
            <a:off x="461213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9" name="Ellipse 128"/>
          <p:cNvSpPr/>
          <p:nvPr/>
        </p:nvSpPr>
        <p:spPr>
          <a:xfrm>
            <a:off x="5080059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Ellipse 129"/>
          <p:cNvSpPr/>
          <p:nvPr/>
        </p:nvSpPr>
        <p:spPr>
          <a:xfrm>
            <a:off x="5547985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1" name="Ellipse 130"/>
          <p:cNvSpPr/>
          <p:nvPr/>
        </p:nvSpPr>
        <p:spPr>
          <a:xfrm>
            <a:off x="5547985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Ellipse 131"/>
          <p:cNvSpPr/>
          <p:nvPr/>
        </p:nvSpPr>
        <p:spPr>
          <a:xfrm>
            <a:off x="6015910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Ellipse 132"/>
          <p:cNvSpPr/>
          <p:nvPr/>
        </p:nvSpPr>
        <p:spPr>
          <a:xfrm>
            <a:off x="6483834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Ellipse 133"/>
          <p:cNvSpPr/>
          <p:nvPr/>
        </p:nvSpPr>
        <p:spPr>
          <a:xfrm>
            <a:off x="6015910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Ellipse 134"/>
          <p:cNvSpPr/>
          <p:nvPr/>
        </p:nvSpPr>
        <p:spPr>
          <a:xfrm>
            <a:off x="6483834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6" name="Ellipse 135"/>
          <p:cNvSpPr/>
          <p:nvPr/>
        </p:nvSpPr>
        <p:spPr>
          <a:xfrm>
            <a:off x="5547985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Ellipse 136"/>
          <p:cNvSpPr/>
          <p:nvPr/>
        </p:nvSpPr>
        <p:spPr>
          <a:xfrm>
            <a:off x="5547985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8" name="Ellipse 137"/>
          <p:cNvSpPr/>
          <p:nvPr/>
        </p:nvSpPr>
        <p:spPr>
          <a:xfrm>
            <a:off x="6015910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/>
          <p:cNvSpPr/>
          <p:nvPr/>
        </p:nvSpPr>
        <p:spPr>
          <a:xfrm>
            <a:off x="6483834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Ellipse 139"/>
          <p:cNvSpPr/>
          <p:nvPr/>
        </p:nvSpPr>
        <p:spPr>
          <a:xfrm>
            <a:off x="6015910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Ellipse 140"/>
          <p:cNvSpPr/>
          <p:nvPr/>
        </p:nvSpPr>
        <p:spPr>
          <a:xfrm>
            <a:off x="6483834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2" name="Ellipse 141"/>
          <p:cNvSpPr/>
          <p:nvPr/>
        </p:nvSpPr>
        <p:spPr>
          <a:xfrm>
            <a:off x="5547985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3" name="Ellipse 142"/>
          <p:cNvSpPr/>
          <p:nvPr/>
        </p:nvSpPr>
        <p:spPr>
          <a:xfrm>
            <a:off x="6015910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4" name="Ellipse 143"/>
          <p:cNvSpPr/>
          <p:nvPr/>
        </p:nvSpPr>
        <p:spPr>
          <a:xfrm>
            <a:off x="6483834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164" y="6096000"/>
            <a:ext cx="304651" cy="2284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0089" y="5257061"/>
            <a:ext cx="330383" cy="228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107" y="3317988"/>
            <a:ext cx="634886" cy="2542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4020" y="6223100"/>
            <a:ext cx="380439" cy="502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4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Mesherzeugung</a:t>
            </a:r>
            <a:r>
              <a:rPr lang="en-US" sz="4000" dirty="0" smtClean="0"/>
              <a:t> </a:t>
            </a:r>
            <a:r>
              <a:rPr lang="en-US" sz="4000" dirty="0" err="1" smtClean="0"/>
              <a:t>mittels</a:t>
            </a:r>
            <a:r>
              <a:rPr lang="en-US" sz="4000" dirty="0" smtClean="0"/>
              <a:t> Marching Cubes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Gesuchte</a:t>
            </a:r>
            <a:r>
              <a:rPr lang="en-US" dirty="0" smtClean="0"/>
              <a:t> </a:t>
            </a:r>
            <a:r>
              <a:rPr lang="en-US" dirty="0" err="1" smtClean="0"/>
              <a:t>Oberfläche</a:t>
            </a:r>
            <a:r>
              <a:rPr lang="en-US" dirty="0" smtClean="0"/>
              <a:t> </a:t>
            </a:r>
            <a:r>
              <a:rPr lang="en-US" dirty="0" err="1" smtClean="0"/>
              <a:t>liegt</a:t>
            </a:r>
            <a:r>
              <a:rPr lang="en-US" dirty="0" smtClean="0"/>
              <a:t> </a:t>
            </a:r>
            <a:r>
              <a:rPr lang="en-US" dirty="0" err="1" smtClean="0"/>
              <a:t>dort</a:t>
            </a:r>
            <a:r>
              <a:rPr lang="en-US" dirty="0" smtClean="0"/>
              <a:t>, wo der </a:t>
            </a:r>
            <a:r>
              <a:rPr lang="en-US" dirty="0" err="1" smtClean="0"/>
              <a:t>Abstand</a:t>
            </a:r>
            <a:r>
              <a:rPr lang="en-US" dirty="0" smtClean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Oberfl</a:t>
            </a:r>
            <a:r>
              <a:rPr lang="de-DE" dirty="0" err="1" smtClean="0"/>
              <a:t>äche</a:t>
            </a:r>
            <a:r>
              <a:rPr lang="de-DE" dirty="0" smtClean="0"/>
              <a:t> null ist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062703" y="3212976"/>
            <a:ext cx="2663994" cy="2810526"/>
            <a:chOff x="4864600" y="2791274"/>
            <a:chExt cx="3060200" cy="3228526"/>
          </a:xfrm>
        </p:grpSpPr>
        <p:sp>
          <p:nvSpPr>
            <p:cNvPr id="5" name="Freeform 83"/>
            <p:cNvSpPr/>
            <p:nvPr/>
          </p:nvSpPr>
          <p:spPr>
            <a:xfrm>
              <a:off x="5343240" y="4520737"/>
              <a:ext cx="2139885" cy="942647"/>
            </a:xfrm>
            <a:custGeom>
              <a:avLst/>
              <a:gdLst>
                <a:gd name="connsiteX0" fmla="*/ 0 w 2139885"/>
                <a:gd name="connsiteY0" fmla="*/ 1555422 h 1555422"/>
                <a:gd name="connsiteX1" fmla="*/ 0 w 2139885"/>
                <a:gd name="connsiteY1" fmla="*/ 1555422 h 1555422"/>
                <a:gd name="connsiteX2" fmla="*/ 612743 w 2139885"/>
                <a:gd name="connsiteY2" fmla="*/ 0 h 1555422"/>
                <a:gd name="connsiteX3" fmla="*/ 2139885 w 2139885"/>
                <a:gd name="connsiteY3" fmla="*/ 1527142 h 1555422"/>
                <a:gd name="connsiteX4" fmla="*/ 0 w 2139885"/>
                <a:gd name="connsiteY4" fmla="*/ 1555422 h 1555422"/>
                <a:gd name="connsiteX0" fmla="*/ 0 w 2139885"/>
                <a:gd name="connsiteY0" fmla="*/ 936297 h 936297"/>
                <a:gd name="connsiteX1" fmla="*/ 0 w 2139885"/>
                <a:gd name="connsiteY1" fmla="*/ 936297 h 936297"/>
                <a:gd name="connsiteX2" fmla="*/ 1022318 w 2139885"/>
                <a:gd name="connsiteY2" fmla="*/ 0 h 936297"/>
                <a:gd name="connsiteX3" fmla="*/ 2139885 w 2139885"/>
                <a:gd name="connsiteY3" fmla="*/ 908017 h 936297"/>
                <a:gd name="connsiteX4" fmla="*/ 0 w 2139885"/>
                <a:gd name="connsiteY4" fmla="*/ 936297 h 936297"/>
                <a:gd name="connsiteX0" fmla="*/ 0 w 2139885"/>
                <a:gd name="connsiteY0" fmla="*/ 942647 h 942647"/>
                <a:gd name="connsiteX1" fmla="*/ 0 w 2139885"/>
                <a:gd name="connsiteY1" fmla="*/ 942647 h 942647"/>
                <a:gd name="connsiteX2" fmla="*/ 1028668 w 2139885"/>
                <a:gd name="connsiteY2" fmla="*/ 0 h 942647"/>
                <a:gd name="connsiteX3" fmla="*/ 2139885 w 2139885"/>
                <a:gd name="connsiteY3" fmla="*/ 914367 h 942647"/>
                <a:gd name="connsiteX4" fmla="*/ 0 w 2139885"/>
                <a:gd name="connsiteY4" fmla="*/ 942647 h 942647"/>
                <a:gd name="connsiteX0" fmla="*/ 0 w 2139885"/>
                <a:gd name="connsiteY0" fmla="*/ 942647 h 942647"/>
                <a:gd name="connsiteX1" fmla="*/ 0 w 2139885"/>
                <a:gd name="connsiteY1" fmla="*/ 942647 h 942647"/>
                <a:gd name="connsiteX2" fmla="*/ 1045336 w 2139885"/>
                <a:gd name="connsiteY2" fmla="*/ 0 h 942647"/>
                <a:gd name="connsiteX3" fmla="*/ 2139885 w 2139885"/>
                <a:gd name="connsiteY3" fmla="*/ 914367 h 942647"/>
                <a:gd name="connsiteX4" fmla="*/ 0 w 2139885"/>
                <a:gd name="connsiteY4" fmla="*/ 942647 h 942647"/>
                <a:gd name="connsiteX0" fmla="*/ 0 w 2139885"/>
                <a:gd name="connsiteY0" fmla="*/ 942647 h 942647"/>
                <a:gd name="connsiteX1" fmla="*/ 0 w 2139885"/>
                <a:gd name="connsiteY1" fmla="*/ 942647 h 942647"/>
                <a:gd name="connsiteX2" fmla="*/ 1038193 w 2139885"/>
                <a:gd name="connsiteY2" fmla="*/ 0 h 942647"/>
                <a:gd name="connsiteX3" fmla="*/ 2139885 w 2139885"/>
                <a:gd name="connsiteY3" fmla="*/ 914367 h 942647"/>
                <a:gd name="connsiteX4" fmla="*/ 0 w 2139885"/>
                <a:gd name="connsiteY4" fmla="*/ 942647 h 94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9885" h="942647">
                  <a:moveTo>
                    <a:pt x="0" y="942647"/>
                  </a:moveTo>
                  <a:lnTo>
                    <a:pt x="0" y="942647"/>
                  </a:lnTo>
                  <a:lnTo>
                    <a:pt x="1038193" y="0"/>
                  </a:lnTo>
                  <a:lnTo>
                    <a:pt x="2139885" y="914367"/>
                  </a:lnTo>
                  <a:lnTo>
                    <a:pt x="0" y="9426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6" name="Straight Connector 58"/>
            <p:cNvCxnSpPr/>
            <p:nvPr/>
          </p:nvCxnSpPr>
          <p:spPr>
            <a:xfrm>
              <a:off x="4957534" y="3489004"/>
              <a:ext cx="1440160" cy="5760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0"/>
            <p:cNvCxnSpPr/>
            <p:nvPr/>
          </p:nvCxnSpPr>
          <p:spPr>
            <a:xfrm flipV="1">
              <a:off x="6383749" y="3411069"/>
              <a:ext cx="1440160" cy="6660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62"/>
            <p:cNvCxnSpPr/>
            <p:nvPr/>
          </p:nvCxnSpPr>
          <p:spPr>
            <a:xfrm flipV="1">
              <a:off x="4957534" y="2912940"/>
              <a:ext cx="1512168" cy="5760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64"/>
            <p:cNvCxnSpPr/>
            <p:nvPr/>
          </p:nvCxnSpPr>
          <p:spPr>
            <a:xfrm>
              <a:off x="6469702" y="2899286"/>
              <a:ext cx="1354207" cy="51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66"/>
            <p:cNvCxnSpPr/>
            <p:nvPr/>
          </p:nvCxnSpPr>
          <p:spPr>
            <a:xfrm>
              <a:off x="4957534" y="3489004"/>
              <a:ext cx="0" cy="17969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8"/>
            <p:cNvCxnSpPr/>
            <p:nvPr/>
          </p:nvCxnSpPr>
          <p:spPr>
            <a:xfrm>
              <a:off x="4957534" y="5285913"/>
              <a:ext cx="1426215" cy="639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0"/>
            <p:cNvCxnSpPr/>
            <p:nvPr/>
          </p:nvCxnSpPr>
          <p:spPr>
            <a:xfrm>
              <a:off x="6383749" y="4077121"/>
              <a:ext cx="0" cy="18481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72"/>
            <p:cNvCxnSpPr/>
            <p:nvPr/>
          </p:nvCxnSpPr>
          <p:spPr>
            <a:xfrm flipV="1">
              <a:off x="6383749" y="5285913"/>
              <a:ext cx="1440160" cy="639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6"/>
            <p:cNvCxnSpPr/>
            <p:nvPr/>
          </p:nvCxnSpPr>
          <p:spPr>
            <a:xfrm>
              <a:off x="7823909" y="3411069"/>
              <a:ext cx="0" cy="18748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84"/>
            <p:cNvSpPr/>
            <p:nvPr/>
          </p:nvSpPr>
          <p:spPr>
            <a:xfrm>
              <a:off x="4864600" y="3394646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Oval 85"/>
            <p:cNvSpPr/>
            <p:nvPr/>
          </p:nvSpPr>
          <p:spPr>
            <a:xfrm>
              <a:off x="6361689" y="2791274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Oval 86"/>
            <p:cNvSpPr/>
            <p:nvPr/>
          </p:nvSpPr>
          <p:spPr>
            <a:xfrm>
              <a:off x="7642756" y="3317434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Oval 87"/>
            <p:cNvSpPr/>
            <p:nvPr/>
          </p:nvSpPr>
          <p:spPr>
            <a:xfrm>
              <a:off x="4864600" y="5153110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Oval 88"/>
            <p:cNvSpPr/>
            <p:nvPr/>
          </p:nvSpPr>
          <p:spPr>
            <a:xfrm>
              <a:off x="7708776" y="5151361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Oval 89"/>
            <p:cNvSpPr/>
            <p:nvPr/>
          </p:nvSpPr>
          <p:spPr>
            <a:xfrm>
              <a:off x="6282859" y="3957056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Oval 90"/>
            <p:cNvSpPr/>
            <p:nvPr/>
          </p:nvSpPr>
          <p:spPr>
            <a:xfrm>
              <a:off x="6282858" y="5803776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1373003" y="3530136"/>
            <a:ext cx="2068254" cy="2427320"/>
            <a:chOff x="1219200" y="3136930"/>
            <a:chExt cx="2375860" cy="2788328"/>
          </a:xfrm>
        </p:grpSpPr>
        <p:sp>
          <p:nvSpPr>
            <p:cNvPr id="23" name="Oval 25"/>
            <p:cNvSpPr/>
            <p:nvPr/>
          </p:nvSpPr>
          <p:spPr>
            <a:xfrm>
              <a:off x="1935790" y="3136930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Oval 26"/>
            <p:cNvSpPr/>
            <p:nvPr/>
          </p:nvSpPr>
          <p:spPr>
            <a:xfrm>
              <a:off x="1935790" y="3782538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Oval 27"/>
            <p:cNvSpPr/>
            <p:nvPr/>
          </p:nvSpPr>
          <p:spPr>
            <a:xfrm>
              <a:off x="1939280" y="4424281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Oval 28"/>
            <p:cNvSpPr/>
            <p:nvPr/>
          </p:nvSpPr>
          <p:spPr>
            <a:xfrm>
              <a:off x="1939280" y="5069889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Oval 29"/>
            <p:cNvSpPr/>
            <p:nvPr/>
          </p:nvSpPr>
          <p:spPr>
            <a:xfrm>
              <a:off x="1935790" y="5709234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Oval 30"/>
            <p:cNvSpPr/>
            <p:nvPr/>
          </p:nvSpPr>
          <p:spPr>
            <a:xfrm>
              <a:off x="1246592" y="3136930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Oval 31"/>
            <p:cNvSpPr/>
            <p:nvPr/>
          </p:nvSpPr>
          <p:spPr>
            <a:xfrm>
              <a:off x="1219200" y="3782538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Oval 32"/>
            <p:cNvSpPr/>
            <p:nvPr/>
          </p:nvSpPr>
          <p:spPr>
            <a:xfrm>
              <a:off x="1222690" y="4424281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1" name="Oval 33"/>
            <p:cNvSpPr/>
            <p:nvPr/>
          </p:nvSpPr>
          <p:spPr>
            <a:xfrm>
              <a:off x="1222690" y="5069889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Oval 34"/>
            <p:cNvSpPr/>
            <p:nvPr/>
          </p:nvSpPr>
          <p:spPr>
            <a:xfrm>
              <a:off x="1219200" y="5709234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Oval 35"/>
            <p:cNvSpPr/>
            <p:nvPr/>
          </p:nvSpPr>
          <p:spPr>
            <a:xfrm>
              <a:off x="2652380" y="3136930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Oval 36"/>
            <p:cNvSpPr/>
            <p:nvPr/>
          </p:nvSpPr>
          <p:spPr>
            <a:xfrm>
              <a:off x="2652380" y="3782538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Oval 37"/>
            <p:cNvSpPr/>
            <p:nvPr/>
          </p:nvSpPr>
          <p:spPr>
            <a:xfrm>
              <a:off x="2655870" y="4424281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Oval 38"/>
            <p:cNvSpPr/>
            <p:nvPr/>
          </p:nvSpPr>
          <p:spPr>
            <a:xfrm>
              <a:off x="2655870" y="5069889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Oval 39"/>
            <p:cNvSpPr/>
            <p:nvPr/>
          </p:nvSpPr>
          <p:spPr>
            <a:xfrm>
              <a:off x="2652380" y="5709234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Oval 40"/>
            <p:cNvSpPr/>
            <p:nvPr/>
          </p:nvSpPr>
          <p:spPr>
            <a:xfrm>
              <a:off x="3375546" y="3136930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Oval 41"/>
            <p:cNvSpPr/>
            <p:nvPr/>
          </p:nvSpPr>
          <p:spPr>
            <a:xfrm>
              <a:off x="3375546" y="3782538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Oval 42"/>
            <p:cNvSpPr/>
            <p:nvPr/>
          </p:nvSpPr>
          <p:spPr>
            <a:xfrm>
              <a:off x="3379036" y="4424281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Oval 43"/>
            <p:cNvSpPr/>
            <p:nvPr/>
          </p:nvSpPr>
          <p:spPr>
            <a:xfrm>
              <a:off x="3379036" y="5069889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Oval 44"/>
            <p:cNvSpPr/>
            <p:nvPr/>
          </p:nvSpPr>
          <p:spPr>
            <a:xfrm>
              <a:off x="3375546" y="5709234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3" name="Straight Connector 46"/>
            <p:cNvCxnSpPr>
              <a:stCxn id="33" idx="6"/>
              <a:endCxn id="38" idx="2"/>
            </p:cNvCxnSpPr>
            <p:nvPr/>
          </p:nvCxnSpPr>
          <p:spPr>
            <a:xfrm>
              <a:off x="2868404" y="3244942"/>
              <a:ext cx="507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7"/>
            <p:cNvCxnSpPr/>
            <p:nvPr/>
          </p:nvCxnSpPr>
          <p:spPr>
            <a:xfrm>
              <a:off x="2145238" y="3890550"/>
              <a:ext cx="507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8"/>
            <p:cNvCxnSpPr/>
            <p:nvPr/>
          </p:nvCxnSpPr>
          <p:spPr>
            <a:xfrm>
              <a:off x="2151814" y="4549993"/>
              <a:ext cx="507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9"/>
            <p:cNvCxnSpPr/>
            <p:nvPr/>
          </p:nvCxnSpPr>
          <p:spPr>
            <a:xfrm>
              <a:off x="2145238" y="5177901"/>
              <a:ext cx="507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50"/>
            <p:cNvCxnSpPr/>
            <p:nvPr/>
          </p:nvCxnSpPr>
          <p:spPr>
            <a:xfrm>
              <a:off x="2868404" y="5817246"/>
              <a:ext cx="507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2"/>
            <p:cNvCxnSpPr/>
            <p:nvPr/>
          </p:nvCxnSpPr>
          <p:spPr>
            <a:xfrm flipH="1">
              <a:off x="2405385" y="3489004"/>
              <a:ext cx="355007" cy="40154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54"/>
            <p:cNvCxnSpPr/>
            <p:nvPr/>
          </p:nvCxnSpPr>
          <p:spPr>
            <a:xfrm flipH="1">
              <a:off x="2295830" y="3890550"/>
              <a:ext cx="109556" cy="64174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56"/>
            <p:cNvCxnSpPr/>
            <p:nvPr/>
          </p:nvCxnSpPr>
          <p:spPr>
            <a:xfrm>
              <a:off x="2398809" y="5177901"/>
              <a:ext cx="361583" cy="42768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36" idx="4"/>
            </p:cNvCxnSpPr>
            <p:nvPr/>
          </p:nvCxnSpPr>
          <p:spPr>
            <a:xfrm flipV="1">
              <a:off x="2763882" y="5285913"/>
              <a:ext cx="0" cy="4368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6"/>
            <p:cNvCxnSpPr/>
            <p:nvPr/>
          </p:nvCxnSpPr>
          <p:spPr>
            <a:xfrm>
              <a:off x="2760392" y="5589934"/>
              <a:ext cx="552085" cy="227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0"/>
            <p:cNvCxnSpPr/>
            <p:nvPr/>
          </p:nvCxnSpPr>
          <p:spPr>
            <a:xfrm flipV="1">
              <a:off x="2760392" y="3352954"/>
              <a:ext cx="0" cy="4368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2"/>
            <p:cNvCxnSpPr/>
            <p:nvPr/>
          </p:nvCxnSpPr>
          <p:spPr>
            <a:xfrm flipH="1">
              <a:off x="2745197" y="3244942"/>
              <a:ext cx="464562" cy="273265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95830" y="4509618"/>
              <a:ext cx="102979" cy="66828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01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dirty="0" smtClean="0"/>
              <a:t>Aufbereitung </a:t>
            </a:r>
            <a:r>
              <a:rPr lang="de-DE" sz="4000" dirty="0" smtClean="0"/>
              <a:t>für den 3D Druck </a:t>
            </a:r>
            <a:br>
              <a:rPr lang="de-DE" sz="4000" dirty="0" smtClean="0"/>
            </a:br>
            <a:r>
              <a:rPr lang="de-DE" sz="3200" dirty="0" smtClean="0"/>
              <a:t>(Sturm, </a:t>
            </a:r>
            <a:r>
              <a:rPr lang="de-DE" sz="3200" dirty="0" err="1" smtClean="0"/>
              <a:t>Bylow</a:t>
            </a:r>
            <a:r>
              <a:rPr lang="de-DE" sz="3200" dirty="0" smtClean="0"/>
              <a:t>, Kahl, Cremers; GCPR 2013) 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Automatisches Schließen von Löchern</a:t>
            </a:r>
          </a:p>
          <a:p>
            <a:r>
              <a:rPr lang="de-DE" dirty="0" smtClean="0"/>
              <a:t>Aushöhlen des Modells (</a:t>
            </a:r>
            <a:r>
              <a:rPr lang="en-US" dirty="0" err="1" smtClean="0"/>
              <a:t>Druckkosten</a:t>
            </a:r>
            <a:r>
              <a:rPr lang="en-US" dirty="0" smtClean="0"/>
              <a:t>)</a:t>
            </a:r>
            <a:endParaRPr lang="de-DE" dirty="0" smtClean="0"/>
          </a:p>
          <a:p>
            <a:r>
              <a:rPr lang="de-DE" dirty="0" smtClean="0"/>
              <a:t>Hinzufügen eines Ständers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5" y="3789040"/>
            <a:ext cx="3027688" cy="26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 rot="16200000">
            <a:off x="4331663" y="4893780"/>
            <a:ext cx="2390202" cy="2201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rgbClr val="F0EBD5"/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749300" y="3801370"/>
            <a:ext cx="101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h</a:t>
            </a:r>
            <a:r>
              <a:rPr lang="de-DE" sz="1600" dirty="0" smtClean="0"/>
              <a:t>igh</a:t>
            </a:r>
          </a:p>
          <a:p>
            <a:r>
              <a:rPr lang="de-DE" sz="1600" dirty="0" err="1"/>
              <a:t>v</a:t>
            </a:r>
            <a:r>
              <a:rPr lang="de-DE" sz="1600" dirty="0" err="1" smtClean="0"/>
              <a:t>isibility</a:t>
            </a:r>
            <a:endParaRPr lang="de-DE" sz="16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749300" y="5614184"/>
            <a:ext cx="1093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no</a:t>
            </a:r>
            <a:r>
              <a:rPr lang="de-DE" sz="1600" dirty="0" smtClean="0"/>
              <a:t>/</a:t>
            </a:r>
            <a:r>
              <a:rPr lang="de-DE" sz="1600" dirty="0" err="1" smtClean="0"/>
              <a:t>poor</a:t>
            </a:r>
            <a:endParaRPr lang="de-DE" sz="1600" dirty="0" smtClean="0"/>
          </a:p>
          <a:p>
            <a:r>
              <a:rPr lang="de-DE" sz="1600" dirty="0" err="1"/>
              <a:t>v</a:t>
            </a:r>
            <a:r>
              <a:rPr lang="de-DE" sz="1600" dirty="0" err="1" smtClean="0"/>
              <a:t>isibility</a:t>
            </a:r>
            <a:endParaRPr lang="de-DE" sz="1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14" y="3808756"/>
            <a:ext cx="1230928" cy="23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43231"/>
            <a:ext cx="1404938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28800"/>
            <a:ext cx="1394135" cy="193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4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Demo Video</a:t>
            </a:r>
            <a:endParaRPr lang="en-US" dirty="0"/>
          </a:p>
        </p:txBody>
      </p:sp>
      <p:pic>
        <p:nvPicPr>
          <p:cNvPr id="5" name="video1_cap_rec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789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Evaluation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Genauigkeit</a:t>
            </a:r>
          </a:p>
          <a:p>
            <a:r>
              <a:rPr lang="de-DE" dirty="0" smtClean="0"/>
              <a:t>Geschwindigkeit</a:t>
            </a:r>
          </a:p>
          <a:p>
            <a:r>
              <a:rPr lang="de-DE" dirty="0" smtClean="0"/>
              <a:t>Parameter</a:t>
            </a:r>
          </a:p>
          <a:p>
            <a:r>
              <a:rPr lang="de-DE" dirty="0" smtClean="0"/>
              <a:t>Vergleich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41407"/>
              </p:ext>
            </p:extLst>
          </p:nvPr>
        </p:nvGraphicFramePr>
        <p:xfrm>
          <a:off x="539552" y="450912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Algorithm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Resolution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Teddy (RMSE)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Desk (RMSE)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 Plant (RMSE)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KinFu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256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0.156 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0.057m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0.598 m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KinFu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512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0.337 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0.068 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0.281 m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Our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256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0.086 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0.038 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0.047 m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Our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512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0.080 m</a:t>
                      </a:r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0.035 m</a:t>
                      </a:r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0.043 m</a:t>
                      </a:r>
                      <a:endParaRPr lang="sv-SE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678288" cy="222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4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Produktifizierung</a:t>
            </a:r>
            <a:r>
              <a:rPr lang="de-DE" dirty="0" smtClean="0"/>
              <a:t> und Vermarktung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Weiterentwicklung bis zur Marktreife</a:t>
            </a:r>
          </a:p>
          <a:p>
            <a:r>
              <a:rPr lang="de-DE" dirty="0" smtClean="0"/>
              <a:t>Fokus auf einfache Bedienbarkeit</a:t>
            </a:r>
          </a:p>
          <a:p>
            <a:r>
              <a:rPr lang="en-US" dirty="0" smtClean="0"/>
              <a:t>Gratis Demo-Version </a:t>
            </a:r>
            <a:r>
              <a:rPr lang="en-US" dirty="0" err="1" smtClean="0"/>
              <a:t>verfügbar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http://www.fablitec.com</a:t>
            </a:r>
          </a:p>
        </p:txBody>
      </p:sp>
      <p:pic>
        <p:nvPicPr>
          <p:cNvPr id="4" name="Picture 2" descr="F:\Dropbox\fablitec\fablitec_softwa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r="15718"/>
          <a:stretch/>
        </p:blipFill>
        <p:spPr bwMode="auto">
          <a:xfrm>
            <a:off x="5176634" y="4733443"/>
            <a:ext cx="1339582" cy="197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81128"/>
            <a:ext cx="5433930" cy="226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24" y="4688216"/>
            <a:ext cx="1748255" cy="20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3dscanner-v1.0.3-u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52" y="2780928"/>
            <a:ext cx="1748255" cy="15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3D Druckverfahren</a:t>
            </a:r>
            <a:endParaRPr lang="en-US" dirty="0"/>
          </a:p>
        </p:txBody>
      </p:sp>
      <p:pic>
        <p:nvPicPr>
          <p:cNvPr id="4" name="3D Printing Full Color Sandstone - Shapeway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2186.7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extfeld 4"/>
          <p:cNvSpPr txBox="1"/>
          <p:nvPr/>
        </p:nvSpPr>
        <p:spPr>
          <a:xfrm>
            <a:off x="467544" y="6165304"/>
            <a:ext cx="660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Video: </a:t>
            </a:r>
            <a:r>
              <a:rPr lang="en-US" dirty="0"/>
              <a:t>3D Printing Full Color Sandstone </a:t>
            </a:r>
            <a:r>
              <a:rPr lang="en-US" dirty="0" smtClean="0"/>
              <a:t>at </a:t>
            </a:r>
            <a:r>
              <a:rPr lang="en-US" dirty="0" err="1" smtClean="0"/>
              <a:t>Shapeways</a:t>
            </a:r>
            <a:r>
              <a:rPr lang="en-US" dirty="0" smtClean="0"/>
              <a:t> (Promo 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9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Idee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329011"/>
          </a:xfrm>
        </p:spPr>
        <p:txBody>
          <a:bodyPr/>
          <a:lstStyle/>
          <a:p>
            <a:r>
              <a:rPr lang="de-DE" dirty="0" smtClean="0"/>
              <a:t>Persönliche Erinnerung</a:t>
            </a:r>
            <a:endParaRPr lang="en-US" dirty="0"/>
          </a:p>
          <a:p>
            <a:r>
              <a:rPr lang="de-DE" dirty="0" smtClean="0"/>
              <a:t>Foto-Geschenk für Großeltern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157123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628800"/>
            <a:ext cx="323640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28336" y="6311061"/>
            <a:ext cx="694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Fotos</a:t>
            </a:r>
            <a:r>
              <a:rPr lang="en-US" dirty="0"/>
              <a:t>: blende11 </a:t>
            </a:r>
            <a:r>
              <a:rPr lang="en-US" dirty="0" err="1" smtClean="0"/>
              <a:t>Fotografen</a:t>
            </a:r>
            <a:r>
              <a:rPr lang="en-US" dirty="0" smtClean="0"/>
              <a:t>, www.blende11.de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Pfeil nach rechts 3"/>
          <p:cNvSpPr/>
          <p:nvPr/>
        </p:nvSpPr>
        <p:spPr>
          <a:xfrm>
            <a:off x="4852523" y="2336318"/>
            <a:ext cx="833850" cy="74496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62692" y="3934137"/>
            <a:ext cx="331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3D Modell von Freund/in, Eltern, </a:t>
            </a:r>
            <a:br>
              <a:rPr lang="de-DE" dirty="0" smtClean="0"/>
            </a:br>
            <a:r>
              <a:rPr lang="de-DE" dirty="0" smtClean="0"/>
              <a:t>Kinder, Haustieren aufnehmen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466445" y="3931097"/>
            <a:ext cx="278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Ausdrucken als kleine Figur </a:t>
            </a:r>
            <a:br>
              <a:rPr lang="de-DE" dirty="0" smtClean="0"/>
            </a:br>
            <a:r>
              <a:rPr lang="de-DE" dirty="0" smtClean="0"/>
              <a:t>in 3D und Farbe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fablitec.com/wordpress/wp-content/uploads/2013/10/image-009-1024x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r="3850"/>
          <a:stretch/>
        </p:blipFill>
        <p:spPr bwMode="auto">
          <a:xfrm>
            <a:off x="-1" y="-28724"/>
            <a:ext cx="9182299" cy="688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9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\\192.168.178.4\Eye-Fi\2015-02-22\DSC018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0338" r="13715" b="3305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\\192.168.178.4\Eye-Fi\2015-02-22\DSC018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5" t="25002" r="3776" b="41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ww.fablitec.com/wordpress/wp-content/uploads/2013/07/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215202" y="6309320"/>
            <a:ext cx="694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Foto</a:t>
            </a:r>
            <a:r>
              <a:rPr lang="en-US" dirty="0" smtClean="0"/>
              <a:t>: </a:t>
            </a:r>
            <a:r>
              <a:rPr lang="en-US" dirty="0"/>
              <a:t>blende11 </a:t>
            </a:r>
            <a:r>
              <a:rPr lang="en-US" dirty="0" err="1" smtClean="0"/>
              <a:t>Fotografen</a:t>
            </a:r>
            <a:r>
              <a:rPr lang="en-US" dirty="0" smtClean="0"/>
              <a:t>, www.blende11.de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de-DE" dirty="0" smtClean="0"/>
              <a:t>3D Scannen und Drucken von Personen</a:t>
            </a:r>
          </a:p>
          <a:p>
            <a:r>
              <a:rPr lang="de-DE" dirty="0" smtClean="0"/>
              <a:t>Aufnahmetechniken, Algorithmen, 3D Druckverfahren</a:t>
            </a:r>
          </a:p>
          <a:p>
            <a:r>
              <a:rPr lang="de-DE" dirty="0" smtClean="0"/>
              <a:t>Großes Marktpotenzial</a:t>
            </a:r>
          </a:p>
          <a:p>
            <a:pPr lvl="1"/>
            <a:r>
              <a:rPr lang="de-DE" dirty="0" smtClean="0"/>
              <a:t>Fotobranche</a:t>
            </a:r>
          </a:p>
          <a:p>
            <a:pPr lvl="1"/>
            <a:r>
              <a:rPr lang="de-DE" dirty="0" smtClean="0"/>
              <a:t>Medizintechnik</a:t>
            </a:r>
          </a:p>
          <a:p>
            <a:pPr lvl="1"/>
            <a:r>
              <a:rPr lang="de-DE" dirty="0" smtClean="0"/>
              <a:t>Maschinenbau, Architektur</a:t>
            </a:r>
          </a:p>
          <a:p>
            <a:pPr lvl="1"/>
            <a:r>
              <a:rPr lang="de-DE" dirty="0" smtClean="0"/>
              <a:t>Virtual Try-On</a:t>
            </a:r>
          </a:p>
          <a:p>
            <a:pPr marL="0" indent="0">
              <a:buNone/>
            </a:pPr>
            <a:endParaRPr lang="de-DE" dirty="0" smtClean="0"/>
          </a:p>
          <a:p>
            <a:pPr lvl="1"/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533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Virtual Try-On (</a:t>
            </a:r>
            <a:r>
              <a:rPr lang="de-DE" dirty="0" err="1" smtClean="0"/>
              <a:t>Metaio</a:t>
            </a:r>
            <a:r>
              <a:rPr lang="de-DE" dirty="0" smtClean="0"/>
              <a:t>)</a:t>
            </a:r>
            <a:endParaRPr lang="en-US" dirty="0"/>
          </a:p>
        </p:txBody>
      </p:sp>
      <p:pic>
        <p:nvPicPr>
          <p:cNvPr id="9" name="Pandora jewelry kiosk by Metai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Live Demo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 funktioniert das und was benötige ich dafür?</a:t>
            </a:r>
          </a:p>
          <a:p>
            <a:pPr lvl="1"/>
            <a:r>
              <a:rPr lang="de-DE" dirty="0" smtClean="0"/>
              <a:t>Welche Aufnahmetechniken gibt es?</a:t>
            </a:r>
          </a:p>
          <a:p>
            <a:pPr lvl="1"/>
            <a:r>
              <a:rPr lang="de-DE" dirty="0" smtClean="0"/>
              <a:t>Wie funktioniert die 3D Rekonstruktion?</a:t>
            </a:r>
          </a:p>
          <a:p>
            <a:pPr lvl="1"/>
            <a:r>
              <a:rPr lang="de-DE" dirty="0" smtClean="0"/>
              <a:t>Wie kann man farbige Objekte in 3D drucken?</a:t>
            </a:r>
          </a:p>
          <a:p>
            <a:r>
              <a:rPr lang="de-DE" dirty="0" smtClean="0"/>
              <a:t>Live-Demo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Aufnahmetechniken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9762"/>
            <a:ext cx="2736304" cy="17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7" y="4460919"/>
            <a:ext cx="2784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48 statische Mono-Kameras</a:t>
            </a:r>
          </a:p>
          <a:p>
            <a:r>
              <a:rPr lang="de-DE" dirty="0" smtClean="0"/>
              <a:t>Single-</a:t>
            </a:r>
            <a:r>
              <a:rPr lang="de-DE" dirty="0" err="1" smtClean="0"/>
              <a:t>Shot</a:t>
            </a:r>
            <a:endParaRPr lang="de-DE" dirty="0" smtClean="0"/>
          </a:p>
          <a:p>
            <a:r>
              <a:rPr lang="de-DE" dirty="0" smtClean="0"/>
              <a:t>50.000 Euro</a:t>
            </a:r>
            <a:endParaRPr lang="de-DE" dirty="0" smtClean="0"/>
          </a:p>
          <a:p>
            <a:r>
              <a:rPr lang="de-DE" dirty="0" smtClean="0"/>
              <a:t>Foto: BR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54" y="2639762"/>
            <a:ext cx="2664296" cy="17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315170" y="4460919"/>
            <a:ext cx="2150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Person auf Drehstuhl</a:t>
            </a:r>
          </a:p>
          <a:p>
            <a:r>
              <a:rPr lang="de-DE" dirty="0" smtClean="0"/>
              <a:t>5-10 </a:t>
            </a:r>
            <a:r>
              <a:rPr lang="de-DE" dirty="0" smtClean="0"/>
              <a:t>Sekunden</a:t>
            </a:r>
          </a:p>
          <a:p>
            <a:r>
              <a:rPr lang="de-DE" dirty="0"/>
              <a:t>1</a:t>
            </a:r>
            <a:r>
              <a:rPr lang="de-DE" dirty="0" smtClean="0"/>
              <a:t>00 Euro</a:t>
            </a:r>
            <a:endParaRPr lang="de-DE" dirty="0" smtClean="0"/>
          </a:p>
          <a:p>
            <a:r>
              <a:rPr lang="de-DE" dirty="0" smtClean="0"/>
              <a:t>Foto: blende11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169992" y="4460919"/>
            <a:ext cx="2176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Mobile Tiefenkamera</a:t>
            </a:r>
          </a:p>
          <a:p>
            <a:r>
              <a:rPr lang="de-DE" dirty="0" smtClean="0"/>
              <a:t>30-60 </a:t>
            </a:r>
            <a:r>
              <a:rPr lang="de-DE" dirty="0" smtClean="0"/>
              <a:t>Sekunden</a:t>
            </a:r>
          </a:p>
          <a:p>
            <a:r>
              <a:rPr lang="de-DE" dirty="0" smtClean="0"/>
              <a:t>400 Euro</a:t>
            </a:r>
            <a:endParaRPr lang="de-DE" dirty="0" smtClean="0"/>
          </a:p>
          <a:p>
            <a:r>
              <a:rPr lang="de-DE" dirty="0" smtClean="0"/>
              <a:t>Foto: </a:t>
            </a:r>
            <a:r>
              <a:rPr lang="de-DE" dirty="0" err="1" smtClean="0"/>
              <a:t>itseez</a:t>
            </a:r>
            <a:endParaRPr lang="en-US" dirty="0"/>
          </a:p>
        </p:txBody>
      </p:sp>
      <p:pic>
        <p:nvPicPr>
          <p:cNvPr id="4102" name="Picture 6" descr="http://itseez3d.com/wp-content/plugins/kama-thumbnail/thumb/b51f775ea_367x2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26" y="2639762"/>
            <a:ext cx="2671522" cy="17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7" y="2217504"/>
            <a:ext cx="147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Youlittle</a:t>
            </a:r>
            <a:r>
              <a:rPr lang="de-DE" dirty="0" smtClean="0"/>
              <a:t> Shop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3315589" y="2217504"/>
            <a:ext cx="204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FabliTec</a:t>
            </a:r>
            <a:r>
              <a:rPr lang="de-DE" dirty="0" smtClean="0"/>
              <a:t> 3D Scanner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142226" y="2188457"/>
            <a:ext cx="105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ItSeez</a:t>
            </a:r>
            <a:r>
              <a:rPr lang="de-DE" dirty="0"/>
              <a:t> </a:t>
            </a:r>
            <a:r>
              <a:rPr lang="de-DE" dirty="0" smtClean="0"/>
              <a:t>3D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Sensorik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Zwei</a:t>
            </a:r>
            <a:r>
              <a:rPr lang="en-US" dirty="0" smtClean="0"/>
              <a:t> (</a:t>
            </a:r>
            <a:r>
              <a:rPr lang="en-US" dirty="0" err="1" smtClean="0"/>
              <a:t>oder</a:t>
            </a:r>
            <a:r>
              <a:rPr lang="en-US" dirty="0" smtClean="0"/>
              <a:t> </a:t>
            </a:r>
            <a:r>
              <a:rPr lang="en-US" dirty="0" err="1" smtClean="0"/>
              <a:t>mehr</a:t>
            </a:r>
            <a:r>
              <a:rPr lang="en-US" dirty="0" smtClean="0"/>
              <a:t>) </a:t>
            </a:r>
            <a:r>
              <a:rPr lang="en-US" dirty="0" err="1" smtClean="0"/>
              <a:t>Kameras</a:t>
            </a:r>
            <a:r>
              <a:rPr lang="en-US" dirty="0" smtClean="0"/>
              <a:t>: Passives Stereo</a:t>
            </a:r>
          </a:p>
          <a:p>
            <a:pPr lvl="1"/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beim</a:t>
            </a:r>
            <a:r>
              <a:rPr lang="en-US" dirty="0" smtClean="0"/>
              <a:t> Mensch</a:t>
            </a:r>
          </a:p>
          <a:p>
            <a:pPr lvl="1"/>
            <a:r>
              <a:rPr lang="en-US" dirty="0" err="1" smtClean="0"/>
              <a:t>Probleme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einfarbigen</a:t>
            </a:r>
            <a:r>
              <a:rPr lang="en-US" dirty="0" smtClean="0"/>
              <a:t> </a:t>
            </a:r>
            <a:r>
              <a:rPr lang="en-US" dirty="0" err="1" smtClean="0"/>
              <a:t>Fl</a:t>
            </a:r>
            <a:r>
              <a:rPr lang="de-DE" dirty="0" err="1" smtClean="0"/>
              <a:t>ächen</a:t>
            </a:r>
            <a:endParaRPr lang="en-US" dirty="0" smtClean="0"/>
          </a:p>
          <a:p>
            <a:r>
              <a:rPr lang="en-US" dirty="0" err="1" smtClean="0"/>
              <a:t>Tiefenkameras</a:t>
            </a:r>
            <a:r>
              <a:rPr lang="en-US" dirty="0" smtClean="0"/>
              <a:t>: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Beleuchtung</a:t>
            </a:r>
            <a:endParaRPr lang="en-US" dirty="0" smtClean="0"/>
          </a:p>
          <a:p>
            <a:pPr lvl="1"/>
            <a:r>
              <a:rPr lang="de-DE" dirty="0" smtClean="0"/>
              <a:t>z.B. IR Projektor + IR Kamera oder Time-</a:t>
            </a:r>
            <a:r>
              <a:rPr lang="de-DE" dirty="0" err="1" smtClean="0"/>
              <a:t>Of</a:t>
            </a:r>
            <a:r>
              <a:rPr lang="de-DE" dirty="0" smtClean="0"/>
              <a:t>-Flight</a:t>
            </a:r>
          </a:p>
          <a:p>
            <a:pPr lvl="1"/>
            <a:r>
              <a:rPr lang="de-DE" dirty="0" smtClean="0"/>
              <a:t>Geht nicht im direkten Sonnenlicht</a:t>
            </a:r>
            <a:endParaRPr lang="en-US" dirty="0"/>
          </a:p>
        </p:txBody>
      </p:sp>
      <p:sp>
        <p:nvSpPr>
          <p:cNvPr id="25" name="Freeform 8"/>
          <p:cNvSpPr>
            <a:spLocks/>
          </p:cNvSpPr>
          <p:nvPr/>
        </p:nvSpPr>
        <p:spPr bwMode="auto">
          <a:xfrm>
            <a:off x="5695578" y="5111831"/>
            <a:ext cx="1418948" cy="1412215"/>
          </a:xfrm>
          <a:custGeom>
            <a:avLst/>
            <a:gdLst>
              <a:gd name="T0" fmla="*/ 51 w 13640"/>
              <a:gd name="T1" fmla="*/ 13539 h 13581"/>
              <a:gd name="T2" fmla="*/ 93 w 13640"/>
              <a:gd name="T3" fmla="*/ 12397 h 13581"/>
              <a:gd name="T4" fmla="*/ 556 w 13640"/>
              <a:gd name="T5" fmla="*/ 11550 h 13581"/>
              <a:gd name="T6" fmla="*/ 1900 w 13640"/>
              <a:gd name="T7" fmla="*/ 10903 h 13581"/>
              <a:gd name="T8" fmla="*/ 4623 w 13640"/>
              <a:gd name="T9" fmla="*/ 9605 h 13581"/>
              <a:gd name="T10" fmla="*/ 5046 w 13640"/>
              <a:gd name="T11" fmla="*/ 8542 h 13581"/>
              <a:gd name="T12" fmla="*/ 4808 w 13640"/>
              <a:gd name="T13" fmla="*/ 8446 h 13581"/>
              <a:gd name="T14" fmla="*/ 2823 w 13640"/>
              <a:gd name="T15" fmla="*/ 8883 h 13581"/>
              <a:gd name="T16" fmla="*/ 2530 w 13640"/>
              <a:gd name="T17" fmla="*/ 8758 h 13581"/>
              <a:gd name="T18" fmla="*/ 2520 w 13640"/>
              <a:gd name="T19" fmla="*/ 8684 h 13581"/>
              <a:gd name="T20" fmla="*/ 3385 w 13640"/>
              <a:gd name="T21" fmla="*/ 7754 h 13581"/>
              <a:gd name="T22" fmla="*/ 3419 w 13640"/>
              <a:gd name="T23" fmla="*/ 7204 h 13581"/>
              <a:gd name="T24" fmla="*/ 3254 w 13640"/>
              <a:gd name="T25" fmla="*/ 5680 h 13581"/>
              <a:gd name="T26" fmla="*/ 3239 w 13640"/>
              <a:gd name="T27" fmla="*/ 2738 h 13581"/>
              <a:gd name="T28" fmla="*/ 4154 w 13640"/>
              <a:gd name="T29" fmla="*/ 1153 h 13581"/>
              <a:gd name="T30" fmla="*/ 6142 w 13640"/>
              <a:gd name="T31" fmla="*/ 72 h 13581"/>
              <a:gd name="T32" fmla="*/ 7579 w 13640"/>
              <a:gd name="T33" fmla="*/ 88 h 13581"/>
              <a:gd name="T34" fmla="*/ 10297 w 13640"/>
              <a:gd name="T35" fmla="*/ 2305 h 13581"/>
              <a:gd name="T36" fmla="*/ 10578 w 13640"/>
              <a:gd name="T37" fmla="*/ 3971 h 13581"/>
              <a:gd name="T38" fmla="*/ 10405 w 13640"/>
              <a:gd name="T39" fmla="*/ 5821 h 13581"/>
              <a:gd name="T40" fmla="*/ 10294 w 13640"/>
              <a:gd name="T41" fmla="*/ 7719 h 13581"/>
              <a:gd name="T42" fmla="*/ 11024 w 13640"/>
              <a:gd name="T43" fmla="*/ 8631 h 13581"/>
              <a:gd name="T44" fmla="*/ 11192 w 13640"/>
              <a:gd name="T45" fmla="*/ 8722 h 13581"/>
              <a:gd name="T46" fmla="*/ 10629 w 13640"/>
              <a:gd name="T47" fmla="*/ 8942 h 13581"/>
              <a:gd name="T48" fmla="*/ 8910 w 13640"/>
              <a:gd name="T49" fmla="*/ 8482 h 13581"/>
              <a:gd name="T50" fmla="*/ 8715 w 13640"/>
              <a:gd name="T51" fmla="*/ 8297 h 13581"/>
              <a:gd name="T52" fmla="*/ 8670 w 13640"/>
              <a:gd name="T53" fmla="*/ 8405 h 13581"/>
              <a:gd name="T54" fmla="*/ 8635 w 13640"/>
              <a:gd name="T55" fmla="*/ 8756 h 13581"/>
              <a:gd name="T56" fmla="*/ 9054 w 13640"/>
              <a:gd name="T57" fmla="*/ 9603 h 13581"/>
              <a:gd name="T58" fmla="*/ 10157 w 13640"/>
              <a:gd name="T59" fmla="*/ 10333 h 13581"/>
              <a:gd name="T60" fmla="*/ 11735 w 13640"/>
              <a:gd name="T61" fmla="*/ 10891 h 13581"/>
              <a:gd name="T62" fmla="*/ 13159 w 13640"/>
              <a:gd name="T63" fmla="*/ 11582 h 13581"/>
              <a:gd name="T64" fmla="*/ 13639 w 13640"/>
              <a:gd name="T65" fmla="*/ 13088 h 13581"/>
              <a:gd name="T66" fmla="*/ 13640 w 13640"/>
              <a:gd name="T67" fmla="*/ 13568 h 13581"/>
              <a:gd name="T68" fmla="*/ 6863 w 13640"/>
              <a:gd name="T69" fmla="*/ 13575 h 13581"/>
              <a:gd name="T70" fmla="*/ 51 w 13640"/>
              <a:gd name="T71" fmla="*/ 13539 h 13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40" h="13581">
                <a:moveTo>
                  <a:pt x="51" y="13539"/>
                </a:moveTo>
                <a:cubicBezTo>
                  <a:pt x="0" y="13478"/>
                  <a:pt x="30" y="12676"/>
                  <a:pt x="93" y="12397"/>
                </a:cubicBezTo>
                <a:cubicBezTo>
                  <a:pt x="173" y="12047"/>
                  <a:pt x="310" y="11796"/>
                  <a:pt x="556" y="11550"/>
                </a:cubicBezTo>
                <a:cubicBezTo>
                  <a:pt x="863" y="11244"/>
                  <a:pt x="1182" y="11090"/>
                  <a:pt x="1900" y="10903"/>
                </a:cubicBezTo>
                <a:cubicBezTo>
                  <a:pt x="3229" y="10556"/>
                  <a:pt x="4087" y="10147"/>
                  <a:pt x="4623" y="9605"/>
                </a:cubicBezTo>
                <a:cubicBezTo>
                  <a:pt x="4975" y="9249"/>
                  <a:pt x="5114" y="8901"/>
                  <a:pt x="5046" y="8542"/>
                </a:cubicBezTo>
                <a:cubicBezTo>
                  <a:pt x="4998" y="8290"/>
                  <a:pt x="4972" y="8280"/>
                  <a:pt x="4808" y="8446"/>
                </a:cubicBezTo>
                <a:cubicBezTo>
                  <a:pt x="4341" y="8922"/>
                  <a:pt x="3519" y="9103"/>
                  <a:pt x="2823" y="8883"/>
                </a:cubicBezTo>
                <a:cubicBezTo>
                  <a:pt x="2698" y="8844"/>
                  <a:pt x="2567" y="8787"/>
                  <a:pt x="2530" y="8758"/>
                </a:cubicBezTo>
                <a:cubicBezTo>
                  <a:pt x="2466" y="8705"/>
                  <a:pt x="2466" y="8703"/>
                  <a:pt x="2520" y="8684"/>
                </a:cubicBezTo>
                <a:cubicBezTo>
                  <a:pt x="3010" y="8515"/>
                  <a:pt x="3280" y="8225"/>
                  <a:pt x="3385" y="7754"/>
                </a:cubicBezTo>
                <a:cubicBezTo>
                  <a:pt x="3407" y="7654"/>
                  <a:pt x="3421" y="7429"/>
                  <a:pt x="3419" y="7204"/>
                </a:cubicBezTo>
                <a:cubicBezTo>
                  <a:pt x="3417" y="6827"/>
                  <a:pt x="3396" y="6640"/>
                  <a:pt x="3254" y="5680"/>
                </a:cubicBezTo>
                <a:cubicBezTo>
                  <a:pt x="3051" y="4312"/>
                  <a:pt x="3047" y="3465"/>
                  <a:pt x="3239" y="2738"/>
                </a:cubicBezTo>
                <a:cubicBezTo>
                  <a:pt x="3399" y="2134"/>
                  <a:pt x="3709" y="1597"/>
                  <a:pt x="4154" y="1153"/>
                </a:cubicBezTo>
                <a:cubicBezTo>
                  <a:pt x="4733" y="575"/>
                  <a:pt x="5380" y="223"/>
                  <a:pt x="6142" y="72"/>
                </a:cubicBezTo>
                <a:cubicBezTo>
                  <a:pt x="6508" y="0"/>
                  <a:pt x="7201" y="7"/>
                  <a:pt x="7579" y="88"/>
                </a:cubicBezTo>
                <a:cubicBezTo>
                  <a:pt x="8809" y="349"/>
                  <a:pt x="9859" y="1206"/>
                  <a:pt x="10297" y="2305"/>
                </a:cubicBezTo>
                <a:cubicBezTo>
                  <a:pt x="10501" y="2816"/>
                  <a:pt x="10578" y="3274"/>
                  <a:pt x="10578" y="3971"/>
                </a:cubicBezTo>
                <a:cubicBezTo>
                  <a:pt x="10578" y="4559"/>
                  <a:pt x="10554" y="4809"/>
                  <a:pt x="10405" y="5821"/>
                </a:cubicBezTo>
                <a:cubicBezTo>
                  <a:pt x="10275" y="6698"/>
                  <a:pt x="10234" y="7406"/>
                  <a:pt x="10294" y="7719"/>
                </a:cubicBezTo>
                <a:cubicBezTo>
                  <a:pt x="10383" y="8174"/>
                  <a:pt x="10615" y="8465"/>
                  <a:pt x="11024" y="8631"/>
                </a:cubicBezTo>
                <a:cubicBezTo>
                  <a:pt x="11112" y="8667"/>
                  <a:pt x="11187" y="8708"/>
                  <a:pt x="11192" y="8722"/>
                </a:cubicBezTo>
                <a:cubicBezTo>
                  <a:pt x="11206" y="8764"/>
                  <a:pt x="10879" y="8891"/>
                  <a:pt x="10629" y="8942"/>
                </a:cubicBezTo>
                <a:cubicBezTo>
                  <a:pt x="10012" y="9067"/>
                  <a:pt x="9340" y="8887"/>
                  <a:pt x="8910" y="8482"/>
                </a:cubicBezTo>
                <a:lnTo>
                  <a:pt x="8715" y="8297"/>
                </a:lnTo>
                <a:lnTo>
                  <a:pt x="8670" y="8405"/>
                </a:lnTo>
                <a:cubicBezTo>
                  <a:pt x="8638" y="8483"/>
                  <a:pt x="8628" y="8579"/>
                  <a:pt x="8635" y="8756"/>
                </a:cubicBezTo>
                <a:cubicBezTo>
                  <a:pt x="8648" y="9083"/>
                  <a:pt x="8757" y="9303"/>
                  <a:pt x="9054" y="9603"/>
                </a:cubicBezTo>
                <a:cubicBezTo>
                  <a:pt x="9323" y="9874"/>
                  <a:pt x="9644" y="10087"/>
                  <a:pt x="10157" y="10333"/>
                </a:cubicBezTo>
                <a:cubicBezTo>
                  <a:pt x="10655" y="10572"/>
                  <a:pt x="11089" y="10725"/>
                  <a:pt x="11735" y="10891"/>
                </a:cubicBezTo>
                <a:cubicBezTo>
                  <a:pt x="12499" y="11086"/>
                  <a:pt x="12853" y="11258"/>
                  <a:pt x="13159" y="11582"/>
                </a:cubicBezTo>
                <a:cubicBezTo>
                  <a:pt x="13519" y="11962"/>
                  <a:pt x="13638" y="12336"/>
                  <a:pt x="13639" y="13088"/>
                </a:cubicBezTo>
                <a:lnTo>
                  <a:pt x="13640" y="13568"/>
                </a:lnTo>
                <a:lnTo>
                  <a:pt x="6863" y="13575"/>
                </a:lnTo>
                <a:cubicBezTo>
                  <a:pt x="819" y="13581"/>
                  <a:pt x="82" y="13577"/>
                  <a:pt x="51" y="135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3563888" y="6280707"/>
            <a:ext cx="11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Tiefenbild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7148617" y="6263945"/>
            <a:ext cx="118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Szene (3D)</a:t>
            </a:r>
            <a:endParaRPr lang="en-US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"/>
          <a:stretch>
            <a:fillRect/>
          </a:stretch>
        </p:blipFill>
        <p:spPr bwMode="auto">
          <a:xfrm>
            <a:off x="827584" y="5248142"/>
            <a:ext cx="2264518" cy="97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3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827584" y="6280707"/>
            <a:ext cx="14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Tiefenkamera</a:t>
            </a:r>
            <a:endParaRPr lang="en-US" dirty="0"/>
          </a:p>
        </p:txBody>
      </p:sp>
      <p:sp>
        <p:nvSpPr>
          <p:cNvPr id="2048" name="Freihandform 2047"/>
          <p:cNvSpPr/>
          <p:nvPr/>
        </p:nvSpPr>
        <p:spPr>
          <a:xfrm>
            <a:off x="5651872" y="5035639"/>
            <a:ext cx="697413" cy="1519707"/>
          </a:xfrm>
          <a:custGeom>
            <a:avLst/>
            <a:gdLst>
              <a:gd name="connsiteX0" fmla="*/ 697413 w 697413"/>
              <a:gd name="connsiteY0" fmla="*/ 0 h 1519707"/>
              <a:gd name="connsiteX1" fmla="*/ 465593 w 697413"/>
              <a:gd name="connsiteY1" fmla="*/ 115910 h 1519707"/>
              <a:gd name="connsiteX2" fmla="*/ 311046 w 697413"/>
              <a:gd name="connsiteY2" fmla="*/ 373488 h 1519707"/>
              <a:gd name="connsiteX3" fmla="*/ 311046 w 697413"/>
              <a:gd name="connsiteY3" fmla="*/ 618186 h 1519707"/>
              <a:gd name="connsiteX4" fmla="*/ 414077 w 697413"/>
              <a:gd name="connsiteY4" fmla="*/ 888643 h 1519707"/>
              <a:gd name="connsiteX5" fmla="*/ 298168 w 697413"/>
              <a:gd name="connsiteY5" fmla="*/ 1004552 h 1519707"/>
              <a:gd name="connsiteX6" fmla="*/ 349683 w 697413"/>
              <a:gd name="connsiteY6" fmla="*/ 1068947 h 1519707"/>
              <a:gd name="connsiteX7" fmla="*/ 478472 w 697413"/>
              <a:gd name="connsiteY7" fmla="*/ 1017431 h 1519707"/>
              <a:gd name="connsiteX8" fmla="*/ 504230 w 697413"/>
              <a:gd name="connsiteY8" fmla="*/ 1068947 h 1519707"/>
              <a:gd name="connsiteX9" fmla="*/ 208015 w 697413"/>
              <a:gd name="connsiteY9" fmla="*/ 1197736 h 1519707"/>
              <a:gd name="connsiteX10" fmla="*/ 14832 w 697413"/>
              <a:gd name="connsiteY10" fmla="*/ 1429555 h 1519707"/>
              <a:gd name="connsiteX11" fmla="*/ 27711 w 697413"/>
              <a:gd name="connsiteY11" fmla="*/ 1519707 h 151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7413" h="1519707">
                <a:moveTo>
                  <a:pt x="697413" y="0"/>
                </a:moveTo>
                <a:cubicBezTo>
                  <a:pt x="613700" y="26831"/>
                  <a:pt x="529987" y="53662"/>
                  <a:pt x="465593" y="115910"/>
                </a:cubicBezTo>
                <a:cubicBezTo>
                  <a:pt x="401199" y="178158"/>
                  <a:pt x="336804" y="289775"/>
                  <a:pt x="311046" y="373488"/>
                </a:cubicBezTo>
                <a:cubicBezTo>
                  <a:pt x="285288" y="457201"/>
                  <a:pt x="293874" y="532327"/>
                  <a:pt x="311046" y="618186"/>
                </a:cubicBezTo>
                <a:cubicBezTo>
                  <a:pt x="328218" y="704045"/>
                  <a:pt x="416223" y="824249"/>
                  <a:pt x="414077" y="888643"/>
                </a:cubicBezTo>
                <a:cubicBezTo>
                  <a:pt x="411931" y="953037"/>
                  <a:pt x="308900" y="974501"/>
                  <a:pt x="298168" y="1004552"/>
                </a:cubicBezTo>
                <a:cubicBezTo>
                  <a:pt x="287436" y="1034603"/>
                  <a:pt x="319632" y="1066801"/>
                  <a:pt x="349683" y="1068947"/>
                </a:cubicBezTo>
                <a:cubicBezTo>
                  <a:pt x="379734" y="1071094"/>
                  <a:pt x="452714" y="1017431"/>
                  <a:pt x="478472" y="1017431"/>
                </a:cubicBezTo>
                <a:cubicBezTo>
                  <a:pt x="504230" y="1017431"/>
                  <a:pt x="549306" y="1038896"/>
                  <a:pt x="504230" y="1068947"/>
                </a:cubicBezTo>
                <a:cubicBezTo>
                  <a:pt x="459154" y="1098998"/>
                  <a:pt x="289581" y="1137635"/>
                  <a:pt x="208015" y="1197736"/>
                </a:cubicBezTo>
                <a:cubicBezTo>
                  <a:pt x="126449" y="1257837"/>
                  <a:pt x="44883" y="1375893"/>
                  <a:pt x="14832" y="1429555"/>
                </a:cubicBezTo>
                <a:cubicBezTo>
                  <a:pt x="-15219" y="1483217"/>
                  <a:pt x="6246" y="1501462"/>
                  <a:pt x="27711" y="1519707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1" name="Gerade Verbindung 2050"/>
          <p:cNvCxnSpPr>
            <a:endCxn id="2048" idx="0"/>
          </p:cNvCxnSpPr>
          <p:nvPr/>
        </p:nvCxnSpPr>
        <p:spPr>
          <a:xfrm flipV="1">
            <a:off x="2051720" y="5035639"/>
            <a:ext cx="4297565" cy="625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Gerade Verbindung 2052"/>
          <p:cNvCxnSpPr>
            <a:endCxn id="2048" idx="11"/>
          </p:cNvCxnSpPr>
          <p:nvPr/>
        </p:nvCxnSpPr>
        <p:spPr>
          <a:xfrm>
            <a:off x="2051720" y="5661248"/>
            <a:ext cx="3627863" cy="894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9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Aufnahmevorgang</a:t>
            </a:r>
            <a:endParaRPr lang="en-US" dirty="0"/>
          </a:p>
        </p:txBody>
      </p:sp>
      <p:pic>
        <p:nvPicPr>
          <p:cNvPr id="5" name="video1_cap_rec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03.49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164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Berechnung des 3D Modells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433455" y="3068960"/>
            <a:ext cx="18002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Farb- und Tiefenbilder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627783" y="3068960"/>
            <a:ext cx="202582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Volumetrische 3D Rekonstruktion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076056" y="3068960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PostprocessingMeshextraktion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7092280" y="3068960"/>
            <a:ext cx="18002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Dreiecksmesh</a:t>
            </a:r>
            <a:r>
              <a:rPr lang="de-DE" dirty="0" smtClean="0"/>
              <a:t>  (OBJ/PLY/VRML)</a:t>
            </a:r>
            <a:endParaRPr lang="en-US" dirty="0"/>
          </a:p>
        </p:txBody>
      </p:sp>
      <p:sp>
        <p:nvSpPr>
          <p:cNvPr id="8" name="Pfeil nach rechts 7"/>
          <p:cNvSpPr/>
          <p:nvPr/>
        </p:nvSpPr>
        <p:spPr>
          <a:xfrm>
            <a:off x="2146186" y="3206839"/>
            <a:ext cx="577936" cy="51633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feil nach rechts 8"/>
          <p:cNvSpPr/>
          <p:nvPr/>
        </p:nvSpPr>
        <p:spPr>
          <a:xfrm>
            <a:off x="4567785" y="3207426"/>
            <a:ext cx="577936" cy="51633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feil nach rechts 9"/>
          <p:cNvSpPr/>
          <p:nvPr/>
        </p:nvSpPr>
        <p:spPr>
          <a:xfrm>
            <a:off x="6660232" y="3206839"/>
            <a:ext cx="577936" cy="51633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433455" y="4041104"/>
            <a:ext cx="1613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Rohdaten vom </a:t>
            </a:r>
            <a:br>
              <a:rPr lang="de-DE" dirty="0" smtClean="0"/>
            </a:br>
            <a:r>
              <a:rPr lang="de-DE" dirty="0" smtClean="0"/>
              <a:t>Sensor</a:t>
            </a:r>
          </a:p>
          <a:p>
            <a:endParaRPr lang="de-DE" dirty="0"/>
          </a:p>
          <a:p>
            <a:r>
              <a:rPr lang="de-DE" dirty="0" smtClean="0"/>
              <a:t>Erzeugung von </a:t>
            </a:r>
          </a:p>
          <a:p>
            <a:r>
              <a:rPr lang="de-DE" dirty="0" smtClean="0"/>
              <a:t>Tiefenbildern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2658088" y="4038242"/>
            <a:ext cx="22456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Berechnung der </a:t>
            </a:r>
            <a:br>
              <a:rPr lang="de-DE" dirty="0" smtClean="0"/>
            </a:br>
            <a:r>
              <a:rPr lang="de-DE" dirty="0" smtClean="0"/>
              <a:t>Kamerabewegung </a:t>
            </a:r>
            <a:br>
              <a:rPr lang="de-DE" dirty="0" smtClean="0"/>
            </a:br>
            <a:r>
              <a:rPr lang="de-DE" dirty="0" err="1" smtClean="0"/>
              <a:t>mittles</a:t>
            </a:r>
            <a:r>
              <a:rPr lang="de-DE" dirty="0" smtClean="0"/>
              <a:t> </a:t>
            </a:r>
            <a:r>
              <a:rPr lang="de-DE" dirty="0" err="1" smtClean="0"/>
              <a:t>Projective</a:t>
            </a:r>
            <a:r>
              <a:rPr lang="de-DE" dirty="0" smtClean="0"/>
              <a:t> ICP</a:t>
            </a:r>
          </a:p>
          <a:p>
            <a:endParaRPr lang="de-DE" dirty="0" smtClean="0"/>
          </a:p>
          <a:p>
            <a:r>
              <a:rPr lang="de-DE" dirty="0" smtClean="0"/>
              <a:t>Berechnung der</a:t>
            </a:r>
          </a:p>
          <a:p>
            <a:r>
              <a:rPr lang="de-DE" dirty="0" smtClean="0"/>
              <a:t>Geometrie und Textur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5076056" y="4038242"/>
            <a:ext cx="1746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Aufbereitung für</a:t>
            </a:r>
            <a:br>
              <a:rPr lang="de-DE" dirty="0" smtClean="0"/>
            </a:br>
            <a:r>
              <a:rPr lang="de-DE" dirty="0" smtClean="0"/>
              <a:t>den 3D Druck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Marching</a:t>
            </a:r>
            <a:r>
              <a:rPr lang="de-DE" dirty="0" smtClean="0"/>
              <a:t> Cubes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020272" y="4061138"/>
            <a:ext cx="20973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Fertiges 3D Modell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Ausdruck auf </a:t>
            </a:r>
            <a:br>
              <a:rPr lang="de-DE" dirty="0" smtClean="0"/>
            </a:br>
            <a:r>
              <a:rPr lang="de-DE" dirty="0" smtClean="0"/>
              <a:t>eigenem 3D Drucker</a:t>
            </a:r>
            <a:br>
              <a:rPr lang="de-DE" dirty="0" smtClean="0"/>
            </a:br>
            <a:r>
              <a:rPr lang="de-DE" dirty="0" smtClean="0"/>
              <a:t>oder über 3D </a:t>
            </a:r>
            <a:br>
              <a:rPr lang="de-DE" dirty="0" smtClean="0"/>
            </a:br>
            <a:r>
              <a:rPr lang="de-DE" dirty="0" smtClean="0"/>
              <a:t>Druckdienstleister</a:t>
            </a:r>
            <a:br>
              <a:rPr lang="de-DE" dirty="0" smtClean="0"/>
            </a:br>
            <a:r>
              <a:rPr lang="de-DE" dirty="0" smtClean="0"/>
              <a:t>(z.B. </a:t>
            </a:r>
            <a:r>
              <a:rPr lang="de-DE" dirty="0" err="1" smtClean="0"/>
              <a:t>Shapeways</a:t>
            </a:r>
            <a:r>
              <a:rPr lang="de-DE" dirty="0" smtClean="0"/>
              <a:t>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"/>
          <a:stretch>
            <a:fillRect/>
          </a:stretch>
        </p:blipFill>
        <p:spPr bwMode="auto">
          <a:xfrm>
            <a:off x="474150" y="1916832"/>
            <a:ext cx="1759506" cy="75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3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8" name="Gruppieren 67"/>
          <p:cNvGrpSpPr/>
          <p:nvPr/>
        </p:nvGrpSpPr>
        <p:grpSpPr>
          <a:xfrm>
            <a:off x="3104576" y="1610784"/>
            <a:ext cx="1072236" cy="1077190"/>
            <a:chOff x="2895600" y="2063806"/>
            <a:chExt cx="3298618" cy="3313856"/>
          </a:xfrm>
        </p:grpSpPr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082627" y="2456173"/>
              <a:ext cx="2935419" cy="2921489"/>
            </a:xfrm>
            <a:custGeom>
              <a:avLst/>
              <a:gdLst>
                <a:gd name="T0" fmla="*/ 51 w 13640"/>
                <a:gd name="T1" fmla="*/ 13539 h 13581"/>
                <a:gd name="T2" fmla="*/ 93 w 13640"/>
                <a:gd name="T3" fmla="*/ 12397 h 13581"/>
                <a:gd name="T4" fmla="*/ 556 w 13640"/>
                <a:gd name="T5" fmla="*/ 11550 h 13581"/>
                <a:gd name="T6" fmla="*/ 1900 w 13640"/>
                <a:gd name="T7" fmla="*/ 10903 h 13581"/>
                <a:gd name="T8" fmla="*/ 4623 w 13640"/>
                <a:gd name="T9" fmla="*/ 9605 h 13581"/>
                <a:gd name="T10" fmla="*/ 5046 w 13640"/>
                <a:gd name="T11" fmla="*/ 8542 h 13581"/>
                <a:gd name="T12" fmla="*/ 4808 w 13640"/>
                <a:gd name="T13" fmla="*/ 8446 h 13581"/>
                <a:gd name="T14" fmla="*/ 2823 w 13640"/>
                <a:gd name="T15" fmla="*/ 8883 h 13581"/>
                <a:gd name="T16" fmla="*/ 2530 w 13640"/>
                <a:gd name="T17" fmla="*/ 8758 h 13581"/>
                <a:gd name="T18" fmla="*/ 2520 w 13640"/>
                <a:gd name="T19" fmla="*/ 8684 h 13581"/>
                <a:gd name="T20" fmla="*/ 3385 w 13640"/>
                <a:gd name="T21" fmla="*/ 7754 h 13581"/>
                <a:gd name="T22" fmla="*/ 3419 w 13640"/>
                <a:gd name="T23" fmla="*/ 7204 h 13581"/>
                <a:gd name="T24" fmla="*/ 3254 w 13640"/>
                <a:gd name="T25" fmla="*/ 5680 h 13581"/>
                <a:gd name="T26" fmla="*/ 3239 w 13640"/>
                <a:gd name="T27" fmla="*/ 2738 h 13581"/>
                <a:gd name="T28" fmla="*/ 4154 w 13640"/>
                <a:gd name="T29" fmla="*/ 1153 h 13581"/>
                <a:gd name="T30" fmla="*/ 6142 w 13640"/>
                <a:gd name="T31" fmla="*/ 72 h 13581"/>
                <a:gd name="T32" fmla="*/ 7579 w 13640"/>
                <a:gd name="T33" fmla="*/ 88 h 13581"/>
                <a:gd name="T34" fmla="*/ 10297 w 13640"/>
                <a:gd name="T35" fmla="*/ 2305 h 13581"/>
                <a:gd name="T36" fmla="*/ 10578 w 13640"/>
                <a:gd name="T37" fmla="*/ 3971 h 13581"/>
                <a:gd name="T38" fmla="*/ 10405 w 13640"/>
                <a:gd name="T39" fmla="*/ 5821 h 13581"/>
                <a:gd name="T40" fmla="*/ 10294 w 13640"/>
                <a:gd name="T41" fmla="*/ 7719 h 13581"/>
                <a:gd name="T42" fmla="*/ 11024 w 13640"/>
                <a:gd name="T43" fmla="*/ 8631 h 13581"/>
                <a:gd name="T44" fmla="*/ 11192 w 13640"/>
                <a:gd name="T45" fmla="*/ 8722 h 13581"/>
                <a:gd name="T46" fmla="*/ 10629 w 13640"/>
                <a:gd name="T47" fmla="*/ 8942 h 13581"/>
                <a:gd name="T48" fmla="*/ 8910 w 13640"/>
                <a:gd name="T49" fmla="*/ 8482 h 13581"/>
                <a:gd name="T50" fmla="*/ 8715 w 13640"/>
                <a:gd name="T51" fmla="*/ 8297 h 13581"/>
                <a:gd name="T52" fmla="*/ 8670 w 13640"/>
                <a:gd name="T53" fmla="*/ 8405 h 13581"/>
                <a:gd name="T54" fmla="*/ 8635 w 13640"/>
                <a:gd name="T55" fmla="*/ 8756 h 13581"/>
                <a:gd name="T56" fmla="*/ 9054 w 13640"/>
                <a:gd name="T57" fmla="*/ 9603 h 13581"/>
                <a:gd name="T58" fmla="*/ 10157 w 13640"/>
                <a:gd name="T59" fmla="*/ 10333 h 13581"/>
                <a:gd name="T60" fmla="*/ 11735 w 13640"/>
                <a:gd name="T61" fmla="*/ 10891 h 13581"/>
                <a:gd name="T62" fmla="*/ 13159 w 13640"/>
                <a:gd name="T63" fmla="*/ 11582 h 13581"/>
                <a:gd name="T64" fmla="*/ 13639 w 13640"/>
                <a:gd name="T65" fmla="*/ 13088 h 13581"/>
                <a:gd name="T66" fmla="*/ 13640 w 13640"/>
                <a:gd name="T67" fmla="*/ 13568 h 13581"/>
                <a:gd name="T68" fmla="*/ 6863 w 13640"/>
                <a:gd name="T69" fmla="*/ 13575 h 13581"/>
                <a:gd name="T70" fmla="*/ 51 w 13640"/>
                <a:gd name="T71" fmla="*/ 13539 h 13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40" h="13581">
                  <a:moveTo>
                    <a:pt x="51" y="13539"/>
                  </a:moveTo>
                  <a:cubicBezTo>
                    <a:pt x="0" y="13478"/>
                    <a:pt x="30" y="12676"/>
                    <a:pt x="93" y="12397"/>
                  </a:cubicBezTo>
                  <a:cubicBezTo>
                    <a:pt x="173" y="12047"/>
                    <a:pt x="310" y="11796"/>
                    <a:pt x="556" y="11550"/>
                  </a:cubicBezTo>
                  <a:cubicBezTo>
                    <a:pt x="863" y="11244"/>
                    <a:pt x="1182" y="11090"/>
                    <a:pt x="1900" y="10903"/>
                  </a:cubicBezTo>
                  <a:cubicBezTo>
                    <a:pt x="3229" y="10556"/>
                    <a:pt x="4087" y="10147"/>
                    <a:pt x="4623" y="9605"/>
                  </a:cubicBezTo>
                  <a:cubicBezTo>
                    <a:pt x="4975" y="9249"/>
                    <a:pt x="5114" y="8901"/>
                    <a:pt x="5046" y="8542"/>
                  </a:cubicBezTo>
                  <a:cubicBezTo>
                    <a:pt x="4998" y="8290"/>
                    <a:pt x="4972" y="8280"/>
                    <a:pt x="4808" y="8446"/>
                  </a:cubicBezTo>
                  <a:cubicBezTo>
                    <a:pt x="4341" y="8922"/>
                    <a:pt x="3519" y="9103"/>
                    <a:pt x="2823" y="8883"/>
                  </a:cubicBezTo>
                  <a:cubicBezTo>
                    <a:pt x="2698" y="8844"/>
                    <a:pt x="2567" y="8787"/>
                    <a:pt x="2530" y="8758"/>
                  </a:cubicBezTo>
                  <a:cubicBezTo>
                    <a:pt x="2466" y="8705"/>
                    <a:pt x="2466" y="8703"/>
                    <a:pt x="2520" y="8684"/>
                  </a:cubicBezTo>
                  <a:cubicBezTo>
                    <a:pt x="3010" y="8515"/>
                    <a:pt x="3280" y="8225"/>
                    <a:pt x="3385" y="7754"/>
                  </a:cubicBezTo>
                  <a:cubicBezTo>
                    <a:pt x="3407" y="7654"/>
                    <a:pt x="3421" y="7429"/>
                    <a:pt x="3419" y="7204"/>
                  </a:cubicBezTo>
                  <a:cubicBezTo>
                    <a:pt x="3417" y="6827"/>
                    <a:pt x="3396" y="6640"/>
                    <a:pt x="3254" y="5680"/>
                  </a:cubicBezTo>
                  <a:cubicBezTo>
                    <a:pt x="3051" y="4312"/>
                    <a:pt x="3047" y="3465"/>
                    <a:pt x="3239" y="2738"/>
                  </a:cubicBezTo>
                  <a:cubicBezTo>
                    <a:pt x="3399" y="2134"/>
                    <a:pt x="3709" y="1597"/>
                    <a:pt x="4154" y="1153"/>
                  </a:cubicBezTo>
                  <a:cubicBezTo>
                    <a:pt x="4733" y="575"/>
                    <a:pt x="5380" y="223"/>
                    <a:pt x="6142" y="72"/>
                  </a:cubicBezTo>
                  <a:cubicBezTo>
                    <a:pt x="6508" y="0"/>
                    <a:pt x="7201" y="7"/>
                    <a:pt x="7579" y="88"/>
                  </a:cubicBezTo>
                  <a:cubicBezTo>
                    <a:pt x="8809" y="349"/>
                    <a:pt x="9859" y="1206"/>
                    <a:pt x="10297" y="2305"/>
                  </a:cubicBezTo>
                  <a:cubicBezTo>
                    <a:pt x="10501" y="2816"/>
                    <a:pt x="10578" y="3274"/>
                    <a:pt x="10578" y="3971"/>
                  </a:cubicBezTo>
                  <a:cubicBezTo>
                    <a:pt x="10578" y="4559"/>
                    <a:pt x="10554" y="4809"/>
                    <a:pt x="10405" y="5821"/>
                  </a:cubicBezTo>
                  <a:cubicBezTo>
                    <a:pt x="10275" y="6698"/>
                    <a:pt x="10234" y="7406"/>
                    <a:pt x="10294" y="7719"/>
                  </a:cubicBezTo>
                  <a:cubicBezTo>
                    <a:pt x="10383" y="8174"/>
                    <a:pt x="10615" y="8465"/>
                    <a:pt x="11024" y="8631"/>
                  </a:cubicBezTo>
                  <a:cubicBezTo>
                    <a:pt x="11112" y="8667"/>
                    <a:pt x="11187" y="8708"/>
                    <a:pt x="11192" y="8722"/>
                  </a:cubicBezTo>
                  <a:cubicBezTo>
                    <a:pt x="11206" y="8764"/>
                    <a:pt x="10879" y="8891"/>
                    <a:pt x="10629" y="8942"/>
                  </a:cubicBezTo>
                  <a:cubicBezTo>
                    <a:pt x="10012" y="9067"/>
                    <a:pt x="9340" y="8887"/>
                    <a:pt x="8910" y="8482"/>
                  </a:cubicBezTo>
                  <a:lnTo>
                    <a:pt x="8715" y="8297"/>
                  </a:lnTo>
                  <a:lnTo>
                    <a:pt x="8670" y="8405"/>
                  </a:lnTo>
                  <a:cubicBezTo>
                    <a:pt x="8638" y="8483"/>
                    <a:pt x="8628" y="8579"/>
                    <a:pt x="8635" y="8756"/>
                  </a:cubicBezTo>
                  <a:cubicBezTo>
                    <a:pt x="8648" y="9083"/>
                    <a:pt x="8757" y="9303"/>
                    <a:pt x="9054" y="9603"/>
                  </a:cubicBezTo>
                  <a:cubicBezTo>
                    <a:pt x="9323" y="9874"/>
                    <a:pt x="9644" y="10087"/>
                    <a:pt x="10157" y="10333"/>
                  </a:cubicBezTo>
                  <a:cubicBezTo>
                    <a:pt x="10655" y="10572"/>
                    <a:pt x="11089" y="10725"/>
                    <a:pt x="11735" y="10891"/>
                  </a:cubicBezTo>
                  <a:cubicBezTo>
                    <a:pt x="12499" y="11086"/>
                    <a:pt x="12853" y="11258"/>
                    <a:pt x="13159" y="11582"/>
                  </a:cubicBezTo>
                  <a:cubicBezTo>
                    <a:pt x="13519" y="11962"/>
                    <a:pt x="13638" y="12336"/>
                    <a:pt x="13639" y="13088"/>
                  </a:cubicBezTo>
                  <a:lnTo>
                    <a:pt x="13640" y="13568"/>
                  </a:lnTo>
                  <a:lnTo>
                    <a:pt x="6863" y="13575"/>
                  </a:lnTo>
                  <a:cubicBezTo>
                    <a:pt x="819" y="13581"/>
                    <a:pt x="82" y="13577"/>
                    <a:pt x="51" y="1353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2895600" y="2063806"/>
              <a:ext cx="3298618" cy="3269429"/>
              <a:chOff x="2491874" y="1890658"/>
              <a:chExt cx="4110154" cy="4073785"/>
            </a:xfrm>
          </p:grpSpPr>
          <p:sp>
            <p:nvSpPr>
              <p:cNvPr id="18" name="Oval 15"/>
              <p:cNvSpPr/>
              <p:nvPr/>
            </p:nvSpPr>
            <p:spPr>
              <a:xfrm>
                <a:off x="2491874" y="2530507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Oval 16"/>
              <p:cNvSpPr/>
              <p:nvPr/>
            </p:nvSpPr>
            <p:spPr>
              <a:xfrm>
                <a:off x="2491874" y="3176115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Oval 17"/>
              <p:cNvSpPr/>
              <p:nvPr/>
            </p:nvSpPr>
            <p:spPr>
              <a:xfrm>
                <a:off x="2495364" y="38178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" name="Oval 18"/>
              <p:cNvSpPr/>
              <p:nvPr/>
            </p:nvSpPr>
            <p:spPr>
              <a:xfrm>
                <a:off x="2495364" y="4463466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" name="Oval 19"/>
              <p:cNvSpPr/>
              <p:nvPr/>
            </p:nvSpPr>
            <p:spPr>
              <a:xfrm>
                <a:off x="2491874" y="5102811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" name="Oval 20"/>
              <p:cNvSpPr/>
              <p:nvPr/>
            </p:nvSpPr>
            <p:spPr>
              <a:xfrm>
                <a:off x="2491874" y="5748419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" name="Oval 21"/>
              <p:cNvSpPr/>
              <p:nvPr/>
            </p:nvSpPr>
            <p:spPr>
              <a:xfrm>
                <a:off x="3276982" y="2530507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" name="Oval 22"/>
              <p:cNvSpPr/>
              <p:nvPr/>
            </p:nvSpPr>
            <p:spPr>
              <a:xfrm>
                <a:off x="3276982" y="3176115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" name="Oval 23"/>
              <p:cNvSpPr/>
              <p:nvPr/>
            </p:nvSpPr>
            <p:spPr>
              <a:xfrm>
                <a:off x="3280472" y="3817858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7" name="Oval 24"/>
              <p:cNvSpPr/>
              <p:nvPr/>
            </p:nvSpPr>
            <p:spPr>
              <a:xfrm>
                <a:off x="3280472" y="4463466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8" name="Oval 25"/>
              <p:cNvSpPr/>
              <p:nvPr/>
            </p:nvSpPr>
            <p:spPr>
              <a:xfrm>
                <a:off x="3276982" y="5102811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9" name="Oval 26"/>
              <p:cNvSpPr/>
              <p:nvPr/>
            </p:nvSpPr>
            <p:spPr>
              <a:xfrm>
                <a:off x="3276982" y="5748419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0" name="Oval 27"/>
              <p:cNvSpPr/>
              <p:nvPr/>
            </p:nvSpPr>
            <p:spPr>
              <a:xfrm>
                <a:off x="4058600" y="2530507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1" name="Oval 28"/>
              <p:cNvSpPr/>
              <p:nvPr/>
            </p:nvSpPr>
            <p:spPr>
              <a:xfrm>
                <a:off x="4058600" y="3176115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2" name="Oval 29"/>
              <p:cNvSpPr/>
              <p:nvPr/>
            </p:nvSpPr>
            <p:spPr>
              <a:xfrm>
                <a:off x="4062090" y="3817858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3" name="Oval 30"/>
              <p:cNvSpPr/>
              <p:nvPr/>
            </p:nvSpPr>
            <p:spPr>
              <a:xfrm>
                <a:off x="4062090" y="4463466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4" name="Oval 31"/>
              <p:cNvSpPr/>
              <p:nvPr/>
            </p:nvSpPr>
            <p:spPr>
              <a:xfrm>
                <a:off x="4058600" y="5102811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5" name="Oval 32"/>
              <p:cNvSpPr/>
              <p:nvPr/>
            </p:nvSpPr>
            <p:spPr>
              <a:xfrm>
                <a:off x="4058600" y="5748419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6" name="Oval 33"/>
              <p:cNvSpPr/>
              <p:nvPr/>
            </p:nvSpPr>
            <p:spPr>
              <a:xfrm>
                <a:off x="4836728" y="2530507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7" name="Oval 34"/>
              <p:cNvSpPr/>
              <p:nvPr/>
            </p:nvSpPr>
            <p:spPr>
              <a:xfrm>
                <a:off x="4836728" y="3176115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8" name="Oval 35"/>
              <p:cNvSpPr/>
              <p:nvPr/>
            </p:nvSpPr>
            <p:spPr>
              <a:xfrm>
                <a:off x="4840218" y="3817858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9" name="Oval 36"/>
              <p:cNvSpPr/>
              <p:nvPr/>
            </p:nvSpPr>
            <p:spPr>
              <a:xfrm>
                <a:off x="4840218" y="4463466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0" name="Oval 37"/>
              <p:cNvSpPr/>
              <p:nvPr/>
            </p:nvSpPr>
            <p:spPr>
              <a:xfrm>
                <a:off x="4836728" y="5102811"/>
                <a:ext cx="216024" cy="21602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1" name="Oval 38"/>
              <p:cNvSpPr/>
              <p:nvPr/>
            </p:nvSpPr>
            <p:spPr>
              <a:xfrm>
                <a:off x="4836728" y="5748419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2" name="Oval 39"/>
              <p:cNvSpPr/>
              <p:nvPr/>
            </p:nvSpPr>
            <p:spPr>
              <a:xfrm>
                <a:off x="5611366" y="2530507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3" name="Oval 40"/>
              <p:cNvSpPr/>
              <p:nvPr/>
            </p:nvSpPr>
            <p:spPr>
              <a:xfrm>
                <a:off x="5611366" y="3176115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4" name="Oval 41"/>
              <p:cNvSpPr/>
              <p:nvPr/>
            </p:nvSpPr>
            <p:spPr>
              <a:xfrm>
                <a:off x="5614856" y="38178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5" name="Oval 42"/>
              <p:cNvSpPr/>
              <p:nvPr/>
            </p:nvSpPr>
            <p:spPr>
              <a:xfrm>
                <a:off x="5614856" y="4463466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6" name="Oval 43"/>
              <p:cNvSpPr/>
              <p:nvPr/>
            </p:nvSpPr>
            <p:spPr>
              <a:xfrm>
                <a:off x="5611366" y="5102811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7" name="Oval 44"/>
              <p:cNvSpPr/>
              <p:nvPr/>
            </p:nvSpPr>
            <p:spPr>
              <a:xfrm>
                <a:off x="5611366" y="5748419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8" name="Oval 45"/>
              <p:cNvSpPr/>
              <p:nvPr/>
            </p:nvSpPr>
            <p:spPr>
              <a:xfrm>
                <a:off x="6382514" y="2530507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9" name="Oval 46"/>
              <p:cNvSpPr/>
              <p:nvPr/>
            </p:nvSpPr>
            <p:spPr>
              <a:xfrm>
                <a:off x="6382514" y="3176115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0" name="Oval 47"/>
              <p:cNvSpPr/>
              <p:nvPr/>
            </p:nvSpPr>
            <p:spPr>
              <a:xfrm>
                <a:off x="6386004" y="38178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1" name="Oval 48"/>
              <p:cNvSpPr/>
              <p:nvPr/>
            </p:nvSpPr>
            <p:spPr>
              <a:xfrm>
                <a:off x="6386004" y="4463466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2" name="Oval 49"/>
              <p:cNvSpPr/>
              <p:nvPr/>
            </p:nvSpPr>
            <p:spPr>
              <a:xfrm>
                <a:off x="6382514" y="5102811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3" name="Oval 50"/>
              <p:cNvSpPr/>
              <p:nvPr/>
            </p:nvSpPr>
            <p:spPr>
              <a:xfrm>
                <a:off x="6382514" y="5748419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4" name="Oval 52"/>
              <p:cNvSpPr/>
              <p:nvPr/>
            </p:nvSpPr>
            <p:spPr>
              <a:xfrm>
                <a:off x="3273492" y="3176115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5" name="Oval 53"/>
              <p:cNvSpPr/>
              <p:nvPr/>
            </p:nvSpPr>
            <p:spPr>
              <a:xfrm>
                <a:off x="3276982" y="38178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6" name="Oval 54"/>
              <p:cNvSpPr/>
              <p:nvPr/>
            </p:nvSpPr>
            <p:spPr>
              <a:xfrm>
                <a:off x="3276982" y="4463466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7" name="Oval 55"/>
              <p:cNvSpPr/>
              <p:nvPr/>
            </p:nvSpPr>
            <p:spPr>
              <a:xfrm>
                <a:off x="3273492" y="5102811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8" name="Oval 56"/>
              <p:cNvSpPr/>
              <p:nvPr/>
            </p:nvSpPr>
            <p:spPr>
              <a:xfrm>
                <a:off x="4055110" y="5102811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9" name="Oval 57"/>
              <p:cNvSpPr/>
              <p:nvPr/>
            </p:nvSpPr>
            <p:spPr>
              <a:xfrm>
                <a:off x="4836728" y="4463466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0" name="Oval 58"/>
              <p:cNvSpPr/>
              <p:nvPr/>
            </p:nvSpPr>
            <p:spPr>
              <a:xfrm>
                <a:off x="4833238" y="5102811"/>
                <a:ext cx="216024" cy="216024"/>
              </a:xfrm>
              <a:prstGeom prst="ellipse">
                <a:avLst/>
              </a:prstGeom>
              <a:solidFill>
                <a:srgbClr val="FF3B3B"/>
              </a:solidFill>
              <a:ln>
                <a:solidFill>
                  <a:srgbClr val="99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1" name="Oval 15"/>
              <p:cNvSpPr/>
              <p:nvPr/>
            </p:nvSpPr>
            <p:spPr>
              <a:xfrm>
                <a:off x="2491874" y="18906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2" name="Oval 21"/>
              <p:cNvSpPr/>
              <p:nvPr/>
            </p:nvSpPr>
            <p:spPr>
              <a:xfrm>
                <a:off x="3276982" y="18906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3" name="Oval 22"/>
              <p:cNvSpPr/>
              <p:nvPr/>
            </p:nvSpPr>
            <p:spPr>
              <a:xfrm>
                <a:off x="3276982" y="2536266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4" name="Oval 27"/>
              <p:cNvSpPr/>
              <p:nvPr/>
            </p:nvSpPr>
            <p:spPr>
              <a:xfrm>
                <a:off x="4058600" y="18906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5" name="Oval 33"/>
              <p:cNvSpPr/>
              <p:nvPr/>
            </p:nvSpPr>
            <p:spPr>
              <a:xfrm>
                <a:off x="4836728" y="18906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6" name="Oval 39"/>
              <p:cNvSpPr/>
              <p:nvPr/>
            </p:nvSpPr>
            <p:spPr>
              <a:xfrm>
                <a:off x="5611366" y="18906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7" name="Oval 45"/>
              <p:cNvSpPr/>
              <p:nvPr/>
            </p:nvSpPr>
            <p:spPr>
              <a:xfrm>
                <a:off x="6382514" y="1890658"/>
                <a:ext cx="216024" cy="216024"/>
              </a:xfrm>
              <a:prstGeom prst="ellipse">
                <a:avLst/>
              </a:prstGeom>
              <a:solidFill>
                <a:srgbClr val="6699CC"/>
              </a:solidFill>
              <a:ln>
                <a:solidFill>
                  <a:srgbClr val="4D88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69" name="Gruppieren 68"/>
          <p:cNvGrpSpPr/>
          <p:nvPr/>
        </p:nvGrpSpPr>
        <p:grpSpPr>
          <a:xfrm>
            <a:off x="5346305" y="1667139"/>
            <a:ext cx="1037206" cy="1094258"/>
            <a:chOff x="4864600" y="2791274"/>
            <a:chExt cx="3060200" cy="3228526"/>
          </a:xfrm>
        </p:grpSpPr>
        <p:sp>
          <p:nvSpPr>
            <p:cNvPr id="70" name="Freeform 83"/>
            <p:cNvSpPr/>
            <p:nvPr/>
          </p:nvSpPr>
          <p:spPr>
            <a:xfrm>
              <a:off x="5343240" y="4520737"/>
              <a:ext cx="2139885" cy="942647"/>
            </a:xfrm>
            <a:custGeom>
              <a:avLst/>
              <a:gdLst>
                <a:gd name="connsiteX0" fmla="*/ 0 w 2139885"/>
                <a:gd name="connsiteY0" fmla="*/ 1555422 h 1555422"/>
                <a:gd name="connsiteX1" fmla="*/ 0 w 2139885"/>
                <a:gd name="connsiteY1" fmla="*/ 1555422 h 1555422"/>
                <a:gd name="connsiteX2" fmla="*/ 612743 w 2139885"/>
                <a:gd name="connsiteY2" fmla="*/ 0 h 1555422"/>
                <a:gd name="connsiteX3" fmla="*/ 2139885 w 2139885"/>
                <a:gd name="connsiteY3" fmla="*/ 1527142 h 1555422"/>
                <a:gd name="connsiteX4" fmla="*/ 0 w 2139885"/>
                <a:gd name="connsiteY4" fmla="*/ 1555422 h 1555422"/>
                <a:gd name="connsiteX0" fmla="*/ 0 w 2139885"/>
                <a:gd name="connsiteY0" fmla="*/ 936297 h 936297"/>
                <a:gd name="connsiteX1" fmla="*/ 0 w 2139885"/>
                <a:gd name="connsiteY1" fmla="*/ 936297 h 936297"/>
                <a:gd name="connsiteX2" fmla="*/ 1022318 w 2139885"/>
                <a:gd name="connsiteY2" fmla="*/ 0 h 936297"/>
                <a:gd name="connsiteX3" fmla="*/ 2139885 w 2139885"/>
                <a:gd name="connsiteY3" fmla="*/ 908017 h 936297"/>
                <a:gd name="connsiteX4" fmla="*/ 0 w 2139885"/>
                <a:gd name="connsiteY4" fmla="*/ 936297 h 936297"/>
                <a:gd name="connsiteX0" fmla="*/ 0 w 2139885"/>
                <a:gd name="connsiteY0" fmla="*/ 942647 h 942647"/>
                <a:gd name="connsiteX1" fmla="*/ 0 w 2139885"/>
                <a:gd name="connsiteY1" fmla="*/ 942647 h 942647"/>
                <a:gd name="connsiteX2" fmla="*/ 1028668 w 2139885"/>
                <a:gd name="connsiteY2" fmla="*/ 0 h 942647"/>
                <a:gd name="connsiteX3" fmla="*/ 2139885 w 2139885"/>
                <a:gd name="connsiteY3" fmla="*/ 914367 h 942647"/>
                <a:gd name="connsiteX4" fmla="*/ 0 w 2139885"/>
                <a:gd name="connsiteY4" fmla="*/ 942647 h 942647"/>
                <a:gd name="connsiteX0" fmla="*/ 0 w 2139885"/>
                <a:gd name="connsiteY0" fmla="*/ 942647 h 942647"/>
                <a:gd name="connsiteX1" fmla="*/ 0 w 2139885"/>
                <a:gd name="connsiteY1" fmla="*/ 942647 h 942647"/>
                <a:gd name="connsiteX2" fmla="*/ 1045336 w 2139885"/>
                <a:gd name="connsiteY2" fmla="*/ 0 h 942647"/>
                <a:gd name="connsiteX3" fmla="*/ 2139885 w 2139885"/>
                <a:gd name="connsiteY3" fmla="*/ 914367 h 942647"/>
                <a:gd name="connsiteX4" fmla="*/ 0 w 2139885"/>
                <a:gd name="connsiteY4" fmla="*/ 942647 h 942647"/>
                <a:gd name="connsiteX0" fmla="*/ 0 w 2139885"/>
                <a:gd name="connsiteY0" fmla="*/ 942647 h 942647"/>
                <a:gd name="connsiteX1" fmla="*/ 0 w 2139885"/>
                <a:gd name="connsiteY1" fmla="*/ 942647 h 942647"/>
                <a:gd name="connsiteX2" fmla="*/ 1038193 w 2139885"/>
                <a:gd name="connsiteY2" fmla="*/ 0 h 942647"/>
                <a:gd name="connsiteX3" fmla="*/ 2139885 w 2139885"/>
                <a:gd name="connsiteY3" fmla="*/ 914367 h 942647"/>
                <a:gd name="connsiteX4" fmla="*/ 0 w 2139885"/>
                <a:gd name="connsiteY4" fmla="*/ 942647 h 94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9885" h="942647">
                  <a:moveTo>
                    <a:pt x="0" y="942647"/>
                  </a:moveTo>
                  <a:lnTo>
                    <a:pt x="0" y="942647"/>
                  </a:lnTo>
                  <a:lnTo>
                    <a:pt x="1038193" y="0"/>
                  </a:lnTo>
                  <a:lnTo>
                    <a:pt x="2139885" y="914367"/>
                  </a:lnTo>
                  <a:lnTo>
                    <a:pt x="0" y="9426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71" name="Straight Connector 58"/>
            <p:cNvCxnSpPr/>
            <p:nvPr/>
          </p:nvCxnSpPr>
          <p:spPr>
            <a:xfrm>
              <a:off x="4957534" y="3489004"/>
              <a:ext cx="1440160" cy="5760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60"/>
            <p:cNvCxnSpPr/>
            <p:nvPr/>
          </p:nvCxnSpPr>
          <p:spPr>
            <a:xfrm flipV="1">
              <a:off x="6383749" y="3411069"/>
              <a:ext cx="1440160" cy="6660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62"/>
            <p:cNvCxnSpPr/>
            <p:nvPr/>
          </p:nvCxnSpPr>
          <p:spPr>
            <a:xfrm flipV="1">
              <a:off x="4957534" y="2912940"/>
              <a:ext cx="1512168" cy="5760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64"/>
            <p:cNvCxnSpPr/>
            <p:nvPr/>
          </p:nvCxnSpPr>
          <p:spPr>
            <a:xfrm>
              <a:off x="6469702" y="2899286"/>
              <a:ext cx="1354207" cy="51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66"/>
            <p:cNvCxnSpPr/>
            <p:nvPr/>
          </p:nvCxnSpPr>
          <p:spPr>
            <a:xfrm>
              <a:off x="4957534" y="3489004"/>
              <a:ext cx="0" cy="17969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68"/>
            <p:cNvCxnSpPr/>
            <p:nvPr/>
          </p:nvCxnSpPr>
          <p:spPr>
            <a:xfrm>
              <a:off x="4957534" y="5285913"/>
              <a:ext cx="1426215" cy="639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0"/>
            <p:cNvCxnSpPr/>
            <p:nvPr/>
          </p:nvCxnSpPr>
          <p:spPr>
            <a:xfrm>
              <a:off x="6383749" y="4077121"/>
              <a:ext cx="0" cy="18481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2"/>
            <p:cNvCxnSpPr/>
            <p:nvPr/>
          </p:nvCxnSpPr>
          <p:spPr>
            <a:xfrm flipV="1">
              <a:off x="6383749" y="5285913"/>
              <a:ext cx="1440160" cy="639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6"/>
            <p:cNvCxnSpPr/>
            <p:nvPr/>
          </p:nvCxnSpPr>
          <p:spPr>
            <a:xfrm>
              <a:off x="7823909" y="3411069"/>
              <a:ext cx="0" cy="18748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84"/>
            <p:cNvSpPr/>
            <p:nvPr/>
          </p:nvSpPr>
          <p:spPr>
            <a:xfrm>
              <a:off x="4864600" y="3394646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Oval 85"/>
            <p:cNvSpPr/>
            <p:nvPr/>
          </p:nvSpPr>
          <p:spPr>
            <a:xfrm>
              <a:off x="6361689" y="2791274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2" name="Oval 86"/>
            <p:cNvSpPr/>
            <p:nvPr/>
          </p:nvSpPr>
          <p:spPr>
            <a:xfrm>
              <a:off x="7642756" y="3317434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3" name="Oval 87"/>
            <p:cNvSpPr/>
            <p:nvPr/>
          </p:nvSpPr>
          <p:spPr>
            <a:xfrm>
              <a:off x="4864600" y="5153110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4" name="Oval 88"/>
            <p:cNvSpPr/>
            <p:nvPr/>
          </p:nvSpPr>
          <p:spPr>
            <a:xfrm>
              <a:off x="7708776" y="5151361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5" name="Oval 89"/>
            <p:cNvSpPr/>
            <p:nvPr/>
          </p:nvSpPr>
          <p:spPr>
            <a:xfrm>
              <a:off x="6282859" y="3957056"/>
              <a:ext cx="216024" cy="216024"/>
            </a:xfrm>
            <a:prstGeom prst="ellipse">
              <a:avLst/>
            </a:prstGeom>
            <a:solidFill>
              <a:srgbClr val="6699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6" name="Oval 90"/>
            <p:cNvSpPr/>
            <p:nvPr/>
          </p:nvSpPr>
          <p:spPr>
            <a:xfrm>
              <a:off x="6282858" y="5803776"/>
              <a:ext cx="216024" cy="216024"/>
            </a:xfrm>
            <a:prstGeom prst="ellipse">
              <a:avLst/>
            </a:prstGeom>
            <a:solidFill>
              <a:srgbClr val="FF3B3B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7" name="Picture 2" descr="\\192.168.178.4\f\Backup\Jürgen\backup-tum\Dropbox\fablitec\material\pictures\snapshot0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65" y="1607183"/>
            <a:ext cx="849630" cy="12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14821"/>
          <a:stretch/>
        </p:blipFill>
        <p:spPr bwMode="auto">
          <a:xfrm>
            <a:off x="5572524" y="3284984"/>
            <a:ext cx="3133594" cy="322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Darstellung von 3D Modellen </a:t>
            </a:r>
            <a:br>
              <a:rPr lang="de-DE" dirty="0" smtClean="0"/>
            </a:br>
            <a:r>
              <a:rPr lang="de-DE" dirty="0" smtClean="0"/>
              <a:t>im Computer</a:t>
            </a:r>
            <a:endParaRPr lang="en-US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Diskretisierung</a:t>
            </a:r>
            <a:r>
              <a:rPr lang="de-DE" dirty="0" smtClean="0"/>
              <a:t> der Welt in </a:t>
            </a:r>
            <a:r>
              <a:rPr lang="de-DE" dirty="0" err="1" smtClean="0"/>
              <a:t>Voxel</a:t>
            </a:r>
            <a:endParaRPr lang="de-DE" dirty="0" smtClean="0"/>
          </a:p>
          <a:p>
            <a:r>
              <a:rPr lang="de-DE" dirty="0" smtClean="0"/>
              <a:t>Jedes </a:t>
            </a:r>
            <a:r>
              <a:rPr lang="de-DE" dirty="0" err="1" smtClean="0"/>
              <a:t>Voxel</a:t>
            </a:r>
            <a:r>
              <a:rPr lang="de-DE" dirty="0" smtClean="0"/>
              <a:t> speichert z.B.</a:t>
            </a:r>
          </a:p>
          <a:p>
            <a:pPr lvl="1"/>
            <a:r>
              <a:rPr lang="de-DE" dirty="0" smtClean="0"/>
              <a:t>Abstand zur Oberfläche</a:t>
            </a:r>
          </a:p>
          <a:p>
            <a:pPr lvl="1"/>
            <a:r>
              <a:rPr lang="de-DE" dirty="0" smtClean="0"/>
              <a:t>Farbe</a:t>
            </a:r>
          </a:p>
          <a:p>
            <a:r>
              <a:rPr lang="de-DE" dirty="0" smtClean="0"/>
              <a:t>Berechne pro </a:t>
            </a:r>
            <a:r>
              <a:rPr lang="de-DE" dirty="0" err="1" smtClean="0"/>
              <a:t>Voxel</a:t>
            </a:r>
            <a:r>
              <a:rPr lang="de-DE" dirty="0" smtClean="0"/>
              <a:t> den</a:t>
            </a:r>
            <a:br>
              <a:rPr lang="de-DE" dirty="0" smtClean="0"/>
            </a:br>
            <a:r>
              <a:rPr lang="de-DE" dirty="0" smtClean="0"/>
              <a:t>Mittelwert über alle </a:t>
            </a:r>
            <a:br>
              <a:rPr lang="de-DE" dirty="0" smtClean="0"/>
            </a:br>
            <a:r>
              <a:rPr lang="de-DE" dirty="0" smtClean="0"/>
              <a:t>Eingabebilder </a:t>
            </a:r>
            <a:br>
              <a:rPr lang="de-DE" dirty="0" smtClean="0"/>
            </a:br>
            <a:r>
              <a:rPr lang="de-DE" dirty="0" smtClean="0"/>
              <a:t>(10s </a:t>
            </a:r>
            <a:r>
              <a:rPr lang="de-DE" dirty="0" smtClean="0">
                <a:sym typeface="Wingdings" panose="05000000000000000000" pitchFamily="2" charset="2"/>
              </a:rPr>
              <a:t> 300 Bilder)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9239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Berechnung der Kamerabewegung  </a:t>
            </a:r>
            <a:r>
              <a:rPr lang="de-DE" sz="3600" smtClean="0"/>
              <a:t>(Bylow, Sturm, Kerl, Kahl, Cremers; RSS 2013)</a:t>
            </a:r>
            <a:endParaRPr lang="en-US" sz="3600" dirty="0"/>
          </a:p>
        </p:txBody>
      </p:sp>
      <p:grpSp>
        <p:nvGrpSpPr>
          <p:cNvPr id="189" name="Gruppieren 188"/>
          <p:cNvGrpSpPr/>
          <p:nvPr/>
        </p:nvGrpSpPr>
        <p:grpSpPr>
          <a:xfrm rot="10800000">
            <a:off x="5217306" y="5551376"/>
            <a:ext cx="246913" cy="397478"/>
            <a:chOff x="1371600" y="2904395"/>
            <a:chExt cx="597437" cy="515032"/>
          </a:xfrm>
        </p:grpSpPr>
        <p:grpSp>
          <p:nvGrpSpPr>
            <p:cNvPr id="190" name="Gruppieren 189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192" name="Gerade Verbindung 191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Gerade Verbindung 192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Gerade Verbindung 190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uppieren 193"/>
          <p:cNvGrpSpPr/>
          <p:nvPr/>
        </p:nvGrpSpPr>
        <p:grpSpPr>
          <a:xfrm rot="12029435">
            <a:off x="4090817" y="5559515"/>
            <a:ext cx="246913" cy="397478"/>
            <a:chOff x="1371600" y="2904395"/>
            <a:chExt cx="597437" cy="515032"/>
          </a:xfrm>
        </p:grpSpPr>
        <p:grpSp>
          <p:nvGrpSpPr>
            <p:cNvPr id="195" name="Gruppieren 194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197" name="Gerade Verbindung 196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 Verbindung 197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6" name="Gerade Verbindung 195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uppieren 198"/>
          <p:cNvGrpSpPr/>
          <p:nvPr/>
        </p:nvGrpSpPr>
        <p:grpSpPr>
          <a:xfrm rot="9900000">
            <a:off x="6275091" y="5521929"/>
            <a:ext cx="246913" cy="397478"/>
            <a:chOff x="1371600" y="2904395"/>
            <a:chExt cx="597437" cy="515032"/>
          </a:xfrm>
        </p:grpSpPr>
        <p:grpSp>
          <p:nvGrpSpPr>
            <p:cNvPr id="200" name="Gruppieren 199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202" name="Gerade Verbindung 201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 Verbindung 202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1" name="Gerade Verbindung 200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uppieren 203"/>
          <p:cNvGrpSpPr/>
          <p:nvPr/>
        </p:nvGrpSpPr>
        <p:grpSpPr>
          <a:xfrm rot="13847736">
            <a:off x="2831160" y="4861011"/>
            <a:ext cx="246913" cy="397478"/>
            <a:chOff x="1371600" y="2904395"/>
            <a:chExt cx="597437" cy="515032"/>
          </a:xfrm>
        </p:grpSpPr>
        <p:grpSp>
          <p:nvGrpSpPr>
            <p:cNvPr id="205" name="Gruppieren 204"/>
            <p:cNvGrpSpPr/>
            <p:nvPr/>
          </p:nvGrpSpPr>
          <p:grpSpPr>
            <a:xfrm>
              <a:off x="1371600" y="2904395"/>
              <a:ext cx="597437" cy="515032"/>
              <a:chOff x="1371600" y="2904395"/>
              <a:chExt cx="597437" cy="515032"/>
            </a:xfrm>
          </p:grpSpPr>
          <p:cxnSp>
            <p:nvCxnSpPr>
              <p:cNvPr id="207" name="Gerade Verbindung 206"/>
              <p:cNvCxnSpPr/>
              <p:nvPr/>
            </p:nvCxnSpPr>
            <p:spPr>
              <a:xfrm flipH="1">
                <a:off x="1371600" y="2904395"/>
                <a:ext cx="298719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Gerade Verbindung 207"/>
              <p:cNvCxnSpPr/>
              <p:nvPr/>
            </p:nvCxnSpPr>
            <p:spPr>
              <a:xfrm>
                <a:off x="1670319" y="2904395"/>
                <a:ext cx="298718" cy="51503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6" name="Gerade Verbindung 205"/>
            <p:cNvCxnSpPr/>
            <p:nvPr/>
          </p:nvCxnSpPr>
          <p:spPr>
            <a:xfrm>
              <a:off x="1371600" y="3161911"/>
              <a:ext cx="59743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Freeform 10"/>
          <p:cNvSpPr>
            <a:spLocks/>
          </p:cNvSpPr>
          <p:nvPr/>
        </p:nvSpPr>
        <p:spPr bwMode="auto">
          <a:xfrm rot="3832342">
            <a:off x="4040521" y="2706986"/>
            <a:ext cx="2271565" cy="1949219"/>
          </a:xfrm>
          <a:custGeom>
            <a:avLst/>
            <a:gdLst>
              <a:gd name="T0" fmla="*/ 0 w 1680"/>
              <a:gd name="T1" fmla="*/ 360 h 552"/>
              <a:gd name="T2" fmla="*/ 576 w 1680"/>
              <a:gd name="T3" fmla="*/ 24 h 552"/>
              <a:gd name="T4" fmla="*/ 1104 w 1680"/>
              <a:gd name="T5" fmla="*/ 504 h 552"/>
              <a:gd name="T6" fmla="*/ 1392 w 1680"/>
              <a:gd name="T7" fmla="*/ 312 h 552"/>
              <a:gd name="T8" fmla="*/ 1680 w 1680"/>
              <a:gd name="T9" fmla="*/ 312 h 552"/>
              <a:gd name="connsiteX0" fmla="*/ 0 w 16634"/>
              <a:gd name="connsiteY0" fmla="*/ 60640 h 63377"/>
              <a:gd name="connsiteX1" fmla="*/ 3429 w 16634"/>
              <a:gd name="connsiteY1" fmla="*/ 54553 h 63377"/>
              <a:gd name="connsiteX2" fmla="*/ 6571 w 16634"/>
              <a:gd name="connsiteY2" fmla="*/ 63248 h 63377"/>
              <a:gd name="connsiteX3" fmla="*/ 8286 w 16634"/>
              <a:gd name="connsiteY3" fmla="*/ 59770 h 63377"/>
              <a:gd name="connsiteX4" fmla="*/ 16634 w 16634"/>
              <a:gd name="connsiteY4" fmla="*/ 1 h 63377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1 h 64544"/>
              <a:gd name="connsiteX1" fmla="*/ 3429 w 16634"/>
              <a:gd name="connsiteY1" fmla="*/ 54554 h 64544"/>
              <a:gd name="connsiteX2" fmla="*/ 6571 w 16634"/>
              <a:gd name="connsiteY2" fmla="*/ 63249 h 64544"/>
              <a:gd name="connsiteX3" fmla="*/ 14127 w 16634"/>
              <a:gd name="connsiteY3" fmla="*/ 21566 h 64544"/>
              <a:gd name="connsiteX4" fmla="*/ 16634 w 16634"/>
              <a:gd name="connsiteY4" fmla="*/ 2 h 64544"/>
              <a:gd name="connsiteX0" fmla="*/ 0 w 16634"/>
              <a:gd name="connsiteY0" fmla="*/ 60643 h 64546"/>
              <a:gd name="connsiteX1" fmla="*/ 3429 w 16634"/>
              <a:gd name="connsiteY1" fmla="*/ 54556 h 64546"/>
              <a:gd name="connsiteX2" fmla="*/ 6571 w 16634"/>
              <a:gd name="connsiteY2" fmla="*/ 63251 h 64546"/>
              <a:gd name="connsiteX3" fmla="*/ 14127 w 16634"/>
              <a:gd name="connsiteY3" fmla="*/ 21568 h 64546"/>
              <a:gd name="connsiteX4" fmla="*/ 16634 w 16634"/>
              <a:gd name="connsiteY4" fmla="*/ 4 h 64546"/>
              <a:gd name="connsiteX0" fmla="*/ 0 w 16634"/>
              <a:gd name="connsiteY0" fmla="*/ 60643 h 60643"/>
              <a:gd name="connsiteX1" fmla="*/ 3429 w 16634"/>
              <a:gd name="connsiteY1" fmla="*/ 54556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509 w 16634"/>
              <a:gd name="connsiteY1" fmla="*/ 38041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0643"/>
              <a:gd name="connsiteX1" fmla="*/ 4656 w 16634"/>
              <a:gd name="connsiteY1" fmla="*/ 31835 h 60643"/>
              <a:gd name="connsiteX2" fmla="*/ 10827 w 16634"/>
              <a:gd name="connsiteY2" fmla="*/ 47452 h 60643"/>
              <a:gd name="connsiteX3" fmla="*/ 14127 w 16634"/>
              <a:gd name="connsiteY3" fmla="*/ 21568 h 60643"/>
              <a:gd name="connsiteX4" fmla="*/ 16634 w 16634"/>
              <a:gd name="connsiteY4" fmla="*/ 4 h 60643"/>
              <a:gd name="connsiteX0" fmla="*/ 0 w 16634"/>
              <a:gd name="connsiteY0" fmla="*/ 60643 h 62266"/>
              <a:gd name="connsiteX1" fmla="*/ 4656 w 16634"/>
              <a:gd name="connsiteY1" fmla="*/ 31835 h 62266"/>
              <a:gd name="connsiteX2" fmla="*/ 8871 w 16634"/>
              <a:gd name="connsiteY2" fmla="*/ 62200 h 62266"/>
              <a:gd name="connsiteX3" fmla="*/ 14127 w 16634"/>
              <a:gd name="connsiteY3" fmla="*/ 21568 h 62266"/>
              <a:gd name="connsiteX4" fmla="*/ 16634 w 16634"/>
              <a:gd name="connsiteY4" fmla="*/ 4 h 62266"/>
              <a:gd name="connsiteX0" fmla="*/ 0 w 16634"/>
              <a:gd name="connsiteY0" fmla="*/ 60643 h 63187"/>
              <a:gd name="connsiteX1" fmla="*/ 3502 w 16634"/>
              <a:gd name="connsiteY1" fmla="*/ 51453 h 63187"/>
              <a:gd name="connsiteX2" fmla="*/ 8871 w 16634"/>
              <a:gd name="connsiteY2" fmla="*/ 62200 h 63187"/>
              <a:gd name="connsiteX3" fmla="*/ 14127 w 16634"/>
              <a:gd name="connsiteY3" fmla="*/ 21568 h 63187"/>
              <a:gd name="connsiteX4" fmla="*/ 16634 w 16634"/>
              <a:gd name="connsiteY4" fmla="*/ 4 h 63187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  <a:gd name="connsiteX0" fmla="*/ 0 w 17904"/>
              <a:gd name="connsiteY0" fmla="*/ 60520 h 63188"/>
              <a:gd name="connsiteX1" fmla="*/ 4772 w 17904"/>
              <a:gd name="connsiteY1" fmla="*/ 51453 h 63188"/>
              <a:gd name="connsiteX2" fmla="*/ 10141 w 17904"/>
              <a:gd name="connsiteY2" fmla="*/ 62200 h 63188"/>
              <a:gd name="connsiteX3" fmla="*/ 15397 w 17904"/>
              <a:gd name="connsiteY3" fmla="*/ 21568 h 63188"/>
              <a:gd name="connsiteX4" fmla="*/ 17904 w 17904"/>
              <a:gd name="connsiteY4" fmla="*/ 4 h 6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4" h="63188">
                <a:moveTo>
                  <a:pt x="0" y="60520"/>
                </a:moveTo>
                <a:cubicBezTo>
                  <a:pt x="1292" y="60356"/>
                  <a:pt x="3082" y="51173"/>
                  <a:pt x="4772" y="51453"/>
                </a:cubicBezTo>
                <a:cubicBezTo>
                  <a:pt x="6462" y="51733"/>
                  <a:pt x="8370" y="67181"/>
                  <a:pt x="10141" y="62200"/>
                </a:cubicBezTo>
                <a:cubicBezTo>
                  <a:pt x="11912" y="57219"/>
                  <a:pt x="13183" y="35091"/>
                  <a:pt x="15397" y="21568"/>
                </a:cubicBezTo>
                <a:cubicBezTo>
                  <a:pt x="16707" y="13132"/>
                  <a:pt x="17333" y="-286"/>
                  <a:pt x="17904" y="4"/>
                </a:cubicBezTo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3676285" y="3056784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9" name="Ellipse 218"/>
          <p:cNvSpPr/>
          <p:nvPr/>
        </p:nvSpPr>
        <p:spPr>
          <a:xfrm>
            <a:off x="4144210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0" name="Ellipse 219"/>
          <p:cNvSpPr/>
          <p:nvPr/>
        </p:nvSpPr>
        <p:spPr>
          <a:xfrm>
            <a:off x="3676285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1" name="Ellipse 220"/>
          <p:cNvSpPr/>
          <p:nvPr/>
        </p:nvSpPr>
        <p:spPr>
          <a:xfrm>
            <a:off x="4144210" y="352470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2" name="Ellipse 221"/>
          <p:cNvSpPr/>
          <p:nvPr/>
        </p:nvSpPr>
        <p:spPr>
          <a:xfrm>
            <a:off x="4612135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3" name="Ellipse 222"/>
          <p:cNvSpPr/>
          <p:nvPr/>
        </p:nvSpPr>
        <p:spPr>
          <a:xfrm>
            <a:off x="5080059" y="305678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4" name="Ellipse 223"/>
          <p:cNvSpPr/>
          <p:nvPr/>
        </p:nvSpPr>
        <p:spPr>
          <a:xfrm>
            <a:off x="4612135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5" name="Ellipse 224"/>
          <p:cNvSpPr/>
          <p:nvPr/>
        </p:nvSpPr>
        <p:spPr>
          <a:xfrm>
            <a:off x="5080059" y="352470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6" name="Ellipse 225"/>
          <p:cNvSpPr/>
          <p:nvPr/>
        </p:nvSpPr>
        <p:spPr>
          <a:xfrm>
            <a:off x="3676285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7" name="Ellipse 226"/>
          <p:cNvSpPr/>
          <p:nvPr/>
        </p:nvSpPr>
        <p:spPr>
          <a:xfrm>
            <a:off x="4144210" y="3988857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8" name="Ellipse 227"/>
          <p:cNvSpPr/>
          <p:nvPr/>
        </p:nvSpPr>
        <p:spPr>
          <a:xfrm>
            <a:off x="367628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164" y="6096000"/>
            <a:ext cx="304651" cy="228488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9" name="Ellipse 228"/>
          <p:cNvSpPr/>
          <p:nvPr/>
        </p:nvSpPr>
        <p:spPr>
          <a:xfrm>
            <a:off x="4144210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0" name="Ellipse 229"/>
          <p:cNvSpPr/>
          <p:nvPr/>
        </p:nvSpPr>
        <p:spPr>
          <a:xfrm>
            <a:off x="4612135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1" name="Ellipse 230"/>
          <p:cNvSpPr/>
          <p:nvPr/>
        </p:nvSpPr>
        <p:spPr>
          <a:xfrm>
            <a:off x="5080059" y="398885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2" name="Ellipse 231"/>
          <p:cNvSpPr/>
          <p:nvPr/>
        </p:nvSpPr>
        <p:spPr>
          <a:xfrm>
            <a:off x="4612135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3" name="Ellipse 232"/>
          <p:cNvSpPr/>
          <p:nvPr/>
        </p:nvSpPr>
        <p:spPr>
          <a:xfrm>
            <a:off x="5080059" y="445678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Ellipse 233"/>
          <p:cNvSpPr/>
          <p:nvPr/>
        </p:nvSpPr>
        <p:spPr>
          <a:xfrm>
            <a:off x="367628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5" name="Ellipse 234"/>
          <p:cNvSpPr/>
          <p:nvPr/>
        </p:nvSpPr>
        <p:spPr>
          <a:xfrm>
            <a:off x="4144210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6" name="Ellipse 235"/>
          <p:cNvSpPr/>
          <p:nvPr/>
        </p:nvSpPr>
        <p:spPr>
          <a:xfrm>
            <a:off x="4612135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7" name="Ellipse 236"/>
          <p:cNvSpPr/>
          <p:nvPr/>
        </p:nvSpPr>
        <p:spPr>
          <a:xfrm>
            <a:off x="5080059" y="494105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8" name="Ellipse 237"/>
          <p:cNvSpPr/>
          <p:nvPr/>
        </p:nvSpPr>
        <p:spPr>
          <a:xfrm>
            <a:off x="5547985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9" name="Ellipse 238"/>
          <p:cNvSpPr/>
          <p:nvPr/>
        </p:nvSpPr>
        <p:spPr>
          <a:xfrm>
            <a:off x="5547985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0" name="Ellipse 239"/>
          <p:cNvSpPr/>
          <p:nvPr/>
        </p:nvSpPr>
        <p:spPr>
          <a:xfrm>
            <a:off x="6015910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1" name="Ellipse 240"/>
          <p:cNvSpPr/>
          <p:nvPr/>
        </p:nvSpPr>
        <p:spPr>
          <a:xfrm>
            <a:off x="6483834" y="3057974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2" name="Ellipse 241"/>
          <p:cNvSpPr/>
          <p:nvPr/>
        </p:nvSpPr>
        <p:spPr>
          <a:xfrm>
            <a:off x="6015910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3" name="Ellipse 242"/>
          <p:cNvSpPr/>
          <p:nvPr/>
        </p:nvSpPr>
        <p:spPr>
          <a:xfrm>
            <a:off x="6483834" y="3525898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4" name="Ellipse 243"/>
          <p:cNvSpPr/>
          <p:nvPr/>
        </p:nvSpPr>
        <p:spPr>
          <a:xfrm>
            <a:off x="5547985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5" name="Ellipse 244"/>
          <p:cNvSpPr/>
          <p:nvPr/>
        </p:nvSpPr>
        <p:spPr>
          <a:xfrm>
            <a:off x="5547985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6" name="Ellipse 245"/>
          <p:cNvSpPr/>
          <p:nvPr/>
        </p:nvSpPr>
        <p:spPr>
          <a:xfrm>
            <a:off x="6015910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7" name="Ellipse 246"/>
          <p:cNvSpPr/>
          <p:nvPr/>
        </p:nvSpPr>
        <p:spPr>
          <a:xfrm>
            <a:off x="6483834" y="3990047"/>
            <a:ext cx="69780" cy="69777"/>
          </a:xfrm>
          <a:prstGeom prst="ellipse">
            <a:avLst/>
          </a:prstGeom>
          <a:solidFill>
            <a:srgbClr val="FF3B3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8" name="Ellipse 247"/>
          <p:cNvSpPr/>
          <p:nvPr/>
        </p:nvSpPr>
        <p:spPr>
          <a:xfrm>
            <a:off x="6015910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9" name="Ellipse 248"/>
          <p:cNvSpPr/>
          <p:nvPr/>
        </p:nvSpPr>
        <p:spPr>
          <a:xfrm>
            <a:off x="6483834" y="4457971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0" name="Ellipse 249"/>
          <p:cNvSpPr/>
          <p:nvPr/>
        </p:nvSpPr>
        <p:spPr>
          <a:xfrm>
            <a:off x="5547985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1" name="Ellipse 250"/>
          <p:cNvSpPr/>
          <p:nvPr/>
        </p:nvSpPr>
        <p:spPr>
          <a:xfrm>
            <a:off x="6015910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2" name="Ellipse 251"/>
          <p:cNvSpPr/>
          <p:nvPr/>
        </p:nvSpPr>
        <p:spPr>
          <a:xfrm>
            <a:off x="6483834" y="4942248"/>
            <a:ext cx="69780" cy="6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0089" y="5257061"/>
            <a:ext cx="330383" cy="228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4020" y="6223100"/>
            <a:ext cx="380439" cy="502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0" name="Inhaltsplatzhalt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677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1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1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{k+1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5"/>
  <p:tag name="PICTUREFILESIZE" val="20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ldots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"/>
  <p:tag name="PICTUREFILESIZE" val="4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1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1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k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6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{k+1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5"/>
  <p:tag name="PICTUREFILESIZE" val="20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ldots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"/>
  <p:tag name="PICTUREFILESIZE" val="40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arg \min_{R,\mathbf{t}}\sum_{ij} D(R \mathbf{x}_{ij} + \mathbf{t})^2 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1"/>
  <p:tag name="PICTUREFILESIZE" val="161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1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1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k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6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{k+1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5"/>
  <p:tag name="PICTUREFILESIZE" val="20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k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6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ldots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"/>
  <p:tag name="PICTUREFILESIZE" val="4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ldots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"/>
  <p:tag name="PICTUREFILESIZE" val="4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1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1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k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6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{k+1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5"/>
  <p:tag name="PICTUREFILESIZE" val="20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ldots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"/>
  <p:tag name="PICTUREFILESIZE" val="4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1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1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bm}&#10;\usepackage[usenames]{color} %\color[rgb]{0.5,0,0}&#10;\begin{document}&#10;\Large&#10;&#10;\begin{align*}&#10;\mathbf{c}_k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608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Bildschirmpräsentation (4:3)</PresentationFormat>
  <Paragraphs>136</Paragraphs>
  <Slides>26</Slides>
  <Notes>2</Notes>
  <HiddenSlides>0</HiddenSlides>
  <MMClips>4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Larissa</vt:lpstr>
      <vt:lpstr>Scannen und Drucken von Personen in 3D Dr. Jürgen Sturm</vt:lpstr>
      <vt:lpstr>Idee</vt:lpstr>
      <vt:lpstr>Outline</vt:lpstr>
      <vt:lpstr>Aufnahmetechniken</vt:lpstr>
      <vt:lpstr>Sensorik</vt:lpstr>
      <vt:lpstr>Aufnahmevorgang</vt:lpstr>
      <vt:lpstr>Berechnung des 3D Modells</vt:lpstr>
      <vt:lpstr>Darstellung von 3D Modellen  im Computer</vt:lpstr>
      <vt:lpstr>Berechnung der Kamerabewegung  (Bylow, Sturm, Kerl, Kahl, Cremers; RSS 2013)</vt:lpstr>
      <vt:lpstr>Berechnung der Kamerabewegung  (Bylow, Sturm, Kerl, Kahl, Cremers; RSS 2013)</vt:lpstr>
      <vt:lpstr>Berechnung der Kamerabewegung  (Bylow, Sturm, Kerl, Kahl, Cremers; RSS 2013)</vt:lpstr>
      <vt:lpstr>Berechnung der Kamerabewegung  (Bylow, Sturm, Kerl, Kahl, Cremers; RSS 2013)</vt:lpstr>
      <vt:lpstr>Berechnung der Kamerabewegung  (Bylow, Sturm, Kerl, Kahl, Cremers; RSS 2013)</vt:lpstr>
      <vt:lpstr>Mesherzeugung mittels Marching Cubes</vt:lpstr>
      <vt:lpstr>Aufbereitung für den 3D Druck  (Sturm, Bylow, Kahl, Cremers; GCPR 2013) </vt:lpstr>
      <vt:lpstr>Demo Video</vt:lpstr>
      <vt:lpstr>Evaluation</vt:lpstr>
      <vt:lpstr>Produktifizierung und Vermarktung</vt:lpstr>
      <vt:lpstr>3D Druckverfahren</vt:lpstr>
      <vt:lpstr>PowerPoint-Präsentation</vt:lpstr>
      <vt:lpstr>PowerPoint-Präsentation</vt:lpstr>
      <vt:lpstr>PowerPoint-Präsentation</vt:lpstr>
      <vt:lpstr>PowerPoint-Präsentation</vt:lpstr>
      <vt:lpstr>Zusammenfassung</vt:lpstr>
      <vt:lpstr>Virtual Try-On (Metaio)</vt:lpstr>
      <vt:lpstr>Live Demo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CopyMe3D: Scannen und Drucken von Personen in 3D</dc:title>
  <dc:creator>Juergen Sturm</dc:creator>
  <cp:lastModifiedBy>Juergen Sturm</cp:lastModifiedBy>
  <cp:revision>71</cp:revision>
  <dcterms:created xsi:type="dcterms:W3CDTF">2015-02-22T11:34:43Z</dcterms:created>
  <dcterms:modified xsi:type="dcterms:W3CDTF">2015-02-26T10:33:12Z</dcterms:modified>
</cp:coreProperties>
</file>