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de-DE"/>
    </a:defPPr>
    <a:lvl1pPr marL="0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14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023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037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051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065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074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088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102" algn="l" defTabSz="41760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704" y="-156"/>
      </p:cViewPr>
      <p:guideLst>
        <p:guide orient="horz" pos="11261"/>
        <p:guide pos="1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10639" y="9406423"/>
            <a:ext cx="36387247" cy="64905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1278" y="17158653"/>
            <a:ext cx="29965969" cy="77382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9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7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1043619" y="1212607"/>
            <a:ext cx="9631917" cy="2584311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40424" y="1212607"/>
            <a:ext cx="28189715" cy="2584311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8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1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1577" y="19457690"/>
            <a:ext cx="36387247" cy="601393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81577" y="12833949"/>
            <a:ext cx="36387247" cy="662374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1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02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0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0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06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0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08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1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92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40431" y="7065330"/>
            <a:ext cx="18907097" cy="1999038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760999" y="7065330"/>
            <a:ext cx="18914535" cy="1999038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3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431" y="1212603"/>
            <a:ext cx="38527672" cy="504666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424" y="6777953"/>
            <a:ext cx="18914535" cy="282472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14" indent="0">
              <a:buNone/>
              <a:defRPr sz="9100" b="1"/>
            </a:lvl2pPr>
            <a:lvl3pPr marL="4176023" indent="0">
              <a:buNone/>
              <a:defRPr sz="8200" b="1"/>
            </a:lvl3pPr>
            <a:lvl4pPr marL="6264037" indent="0">
              <a:buNone/>
              <a:defRPr sz="7300" b="1"/>
            </a:lvl4pPr>
            <a:lvl5pPr marL="8352051" indent="0">
              <a:buNone/>
              <a:defRPr sz="7300" b="1"/>
            </a:lvl5pPr>
            <a:lvl6pPr marL="10440065" indent="0">
              <a:buNone/>
              <a:defRPr sz="7300" b="1"/>
            </a:lvl6pPr>
            <a:lvl7pPr marL="12528074" indent="0">
              <a:buNone/>
              <a:defRPr sz="7300" b="1"/>
            </a:lvl7pPr>
            <a:lvl8pPr marL="14616088" indent="0">
              <a:buNone/>
              <a:defRPr sz="7300" b="1"/>
            </a:lvl8pPr>
            <a:lvl9pPr marL="1670410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40424" y="9602681"/>
            <a:ext cx="18914535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1746140" y="6777953"/>
            <a:ext cx="18921963" cy="282472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14" indent="0">
              <a:buNone/>
              <a:defRPr sz="9100" b="1"/>
            </a:lvl2pPr>
            <a:lvl3pPr marL="4176023" indent="0">
              <a:buNone/>
              <a:defRPr sz="8200" b="1"/>
            </a:lvl3pPr>
            <a:lvl4pPr marL="6264037" indent="0">
              <a:buNone/>
              <a:defRPr sz="7300" b="1"/>
            </a:lvl4pPr>
            <a:lvl5pPr marL="8352051" indent="0">
              <a:buNone/>
              <a:defRPr sz="7300" b="1"/>
            </a:lvl5pPr>
            <a:lvl6pPr marL="10440065" indent="0">
              <a:buNone/>
              <a:defRPr sz="7300" b="1"/>
            </a:lvl6pPr>
            <a:lvl7pPr marL="12528074" indent="0">
              <a:buNone/>
              <a:defRPr sz="7300" b="1"/>
            </a:lvl7pPr>
            <a:lvl8pPr marL="14616088" indent="0">
              <a:buNone/>
              <a:defRPr sz="7300" b="1"/>
            </a:lvl8pPr>
            <a:lvl9pPr marL="1670410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1746140" y="9602681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09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24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9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431" y="1205593"/>
            <a:ext cx="14083708" cy="513077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36945" y="1205595"/>
            <a:ext cx="23931156" cy="25843118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40431" y="6336371"/>
            <a:ext cx="14083708" cy="20712345"/>
          </a:xfrm>
        </p:spPr>
        <p:txBody>
          <a:bodyPr/>
          <a:lstStyle>
            <a:lvl1pPr marL="0" indent="0">
              <a:buNone/>
              <a:defRPr sz="6400"/>
            </a:lvl1pPr>
            <a:lvl2pPr marL="2088014" indent="0">
              <a:buNone/>
              <a:defRPr sz="5500"/>
            </a:lvl2pPr>
            <a:lvl3pPr marL="4176023" indent="0">
              <a:buNone/>
              <a:defRPr sz="4600"/>
            </a:lvl3pPr>
            <a:lvl4pPr marL="6264037" indent="0">
              <a:buNone/>
              <a:defRPr sz="4100"/>
            </a:lvl4pPr>
            <a:lvl5pPr marL="8352051" indent="0">
              <a:buNone/>
              <a:defRPr sz="4100"/>
            </a:lvl5pPr>
            <a:lvl6pPr marL="10440065" indent="0">
              <a:buNone/>
              <a:defRPr sz="4100"/>
            </a:lvl6pPr>
            <a:lvl7pPr marL="12528074" indent="0">
              <a:buNone/>
              <a:defRPr sz="4100"/>
            </a:lvl7pPr>
            <a:lvl8pPr marL="14616088" indent="0">
              <a:buNone/>
              <a:defRPr sz="4100"/>
            </a:lvl8pPr>
            <a:lvl9pPr marL="1670410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0772" y="21195986"/>
            <a:ext cx="25685116" cy="25023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90772" y="2705574"/>
            <a:ext cx="25685116" cy="18167986"/>
          </a:xfrm>
        </p:spPr>
        <p:txBody>
          <a:bodyPr/>
          <a:lstStyle>
            <a:lvl1pPr marL="0" indent="0">
              <a:buNone/>
              <a:defRPr sz="14600"/>
            </a:lvl1pPr>
            <a:lvl2pPr marL="2088014" indent="0">
              <a:buNone/>
              <a:defRPr sz="12800"/>
            </a:lvl2pPr>
            <a:lvl3pPr marL="4176023" indent="0">
              <a:buNone/>
              <a:defRPr sz="11000"/>
            </a:lvl3pPr>
            <a:lvl4pPr marL="6264037" indent="0">
              <a:buNone/>
              <a:defRPr sz="9100"/>
            </a:lvl4pPr>
            <a:lvl5pPr marL="8352051" indent="0">
              <a:buNone/>
              <a:defRPr sz="9100"/>
            </a:lvl5pPr>
            <a:lvl6pPr marL="10440065" indent="0">
              <a:buNone/>
              <a:defRPr sz="9100"/>
            </a:lvl6pPr>
            <a:lvl7pPr marL="12528074" indent="0">
              <a:buNone/>
              <a:defRPr sz="9100"/>
            </a:lvl7pPr>
            <a:lvl8pPr marL="14616088" indent="0">
              <a:buNone/>
              <a:defRPr sz="9100"/>
            </a:lvl8pPr>
            <a:lvl9pPr marL="1670410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0772" y="23698289"/>
            <a:ext cx="25685116" cy="3553688"/>
          </a:xfrm>
        </p:spPr>
        <p:txBody>
          <a:bodyPr/>
          <a:lstStyle>
            <a:lvl1pPr marL="0" indent="0">
              <a:buNone/>
              <a:defRPr sz="6400"/>
            </a:lvl1pPr>
            <a:lvl2pPr marL="2088014" indent="0">
              <a:buNone/>
              <a:defRPr sz="5500"/>
            </a:lvl2pPr>
            <a:lvl3pPr marL="4176023" indent="0">
              <a:buNone/>
              <a:defRPr sz="4600"/>
            </a:lvl3pPr>
            <a:lvl4pPr marL="6264037" indent="0">
              <a:buNone/>
              <a:defRPr sz="4100"/>
            </a:lvl4pPr>
            <a:lvl5pPr marL="8352051" indent="0">
              <a:buNone/>
              <a:defRPr sz="4100"/>
            </a:lvl5pPr>
            <a:lvl6pPr marL="10440065" indent="0">
              <a:buNone/>
              <a:defRPr sz="4100"/>
            </a:lvl6pPr>
            <a:lvl7pPr marL="12528074" indent="0">
              <a:buNone/>
              <a:defRPr sz="4100"/>
            </a:lvl7pPr>
            <a:lvl8pPr marL="14616088" indent="0">
              <a:buNone/>
              <a:defRPr sz="4100"/>
            </a:lvl8pPr>
            <a:lvl9pPr marL="1670410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14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0431" y="1212603"/>
            <a:ext cx="38527672" cy="5046664"/>
          </a:xfrm>
          <a:prstGeom prst="rect">
            <a:avLst/>
          </a:prstGeom>
        </p:spPr>
        <p:txBody>
          <a:bodyPr vert="horz" lIns="417602" tIns="208803" rIns="417602" bIns="20880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431" y="7065332"/>
            <a:ext cx="38527672" cy="19983384"/>
          </a:xfrm>
          <a:prstGeom prst="rect">
            <a:avLst/>
          </a:prstGeom>
        </p:spPr>
        <p:txBody>
          <a:bodyPr vert="horz" lIns="417602" tIns="208803" rIns="417602" bIns="20880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0427" y="28065052"/>
            <a:ext cx="9988658" cy="1612130"/>
          </a:xfrm>
          <a:prstGeom prst="rect">
            <a:avLst/>
          </a:prstGeom>
        </p:spPr>
        <p:txBody>
          <a:bodyPr vert="horz" lIns="417602" tIns="208803" rIns="417602" bIns="20880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24BA-19DB-49EE-BDAE-82D80C76AFA0}" type="datetimeFigureOut">
              <a:rPr lang="de-DE" smtClean="0"/>
              <a:t>28.07.2013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26250" y="28065052"/>
            <a:ext cx="13556034" cy="1612130"/>
          </a:xfrm>
          <a:prstGeom prst="rect">
            <a:avLst/>
          </a:prstGeom>
        </p:spPr>
        <p:txBody>
          <a:bodyPr vert="horz" lIns="417602" tIns="208803" rIns="417602" bIns="20880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9445" y="28065052"/>
            <a:ext cx="9988658" cy="1612130"/>
          </a:xfrm>
          <a:prstGeom prst="rect">
            <a:avLst/>
          </a:prstGeom>
        </p:spPr>
        <p:txBody>
          <a:bodyPr vert="horz" lIns="417602" tIns="208803" rIns="417602" bIns="20880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AA74-E3BE-4C10-AA45-EE263A25C8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02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08" indent="-1566008" algn="l" defTabSz="4176023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19" indent="-1305010" algn="l" defTabSz="4176023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030" indent="-1044007" algn="l" defTabSz="417602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044" indent="-1044007" algn="l" defTabSz="4176023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058" indent="-1044007" algn="l" defTabSz="4176023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067" indent="-1044007" algn="l" defTabSz="417602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081" indent="-1044007" algn="l" defTabSz="417602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095" indent="-1044007" algn="l" defTabSz="417602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109" indent="-1044007" algn="l" defTabSz="417602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14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23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037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051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065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074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088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102" algn="l" defTabSz="41760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image" Target="../media/image5.jpe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tiff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81813" y="5202883"/>
            <a:ext cx="20355256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Motivation</a:t>
            </a:r>
          </a:p>
          <a:p>
            <a:r>
              <a:rPr lang="en-US" sz="4000" b="0" dirty="0" smtClean="0">
                <a:solidFill>
                  <a:schemeClr val="tx1"/>
                </a:solidFill>
              </a:rPr>
              <a:t>Domestic service robots need the capability to deal with articulated objects such as: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Cabinets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Doors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Drawers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Dishwasher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Windows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Fridge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000" dirty="0" smtClean="0"/>
              <a:t>…</a:t>
            </a:r>
            <a:endParaRPr lang="en-US" sz="4000" b="0" dirty="0" smtClean="0">
              <a:solidFill>
                <a:schemeClr val="tx1"/>
              </a:solidFill>
            </a:endParaRPr>
          </a:p>
          <a:p>
            <a:r>
              <a:rPr lang="en-US" sz="4000" b="1" dirty="0" smtClean="0"/>
              <a:t>How can we model such objects? How the a robot learn to operate such objects?</a:t>
            </a:r>
          </a:p>
          <a:p>
            <a:endParaRPr lang="en-US" sz="4000" dirty="0" smtClean="0"/>
          </a:p>
          <a:p>
            <a:r>
              <a:rPr lang="en-US" sz="4000" b="1" dirty="0" smtClean="0"/>
              <a:t>Problem Statement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Given a sequence of 3D pose observations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Estimate the most likely model and parameter vector</a:t>
            </a:r>
            <a:endParaRPr lang="en-US" sz="4000" dirty="0"/>
          </a:p>
          <a:p>
            <a:pPr marL="857250" indent="-857250">
              <a:buFont typeface="Arial" pitchFamily="34" charset="0"/>
              <a:buChar char="•"/>
            </a:pPr>
            <a:endParaRPr lang="en-US" sz="4000" dirty="0" smtClean="0"/>
          </a:p>
          <a:p>
            <a:r>
              <a:rPr lang="en-US" sz="4000" b="1" dirty="0" smtClean="0"/>
              <a:t>Approach</a:t>
            </a:r>
          </a:p>
          <a:p>
            <a:r>
              <a:rPr lang="en-US" sz="4000" dirty="0" smtClean="0"/>
              <a:t>Bayesian inference in two steps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Model fitting</a:t>
            </a:r>
            <a:endParaRPr lang="en-US" sz="4000" dirty="0"/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Model selection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endParaRPr lang="en-US" sz="4000" dirty="0"/>
          </a:p>
          <a:p>
            <a:r>
              <a:rPr lang="en-US" sz="4000" b="1" dirty="0" smtClean="0"/>
              <a:t>Model Fitting</a:t>
            </a:r>
            <a:r>
              <a:rPr lang="de-DE" sz="4000" dirty="0" smtClean="0"/>
              <a:t> </a:t>
            </a:r>
            <a:br>
              <a:rPr lang="de-DE" sz="4000" dirty="0" smtClean="0"/>
            </a:br>
            <a:r>
              <a:rPr lang="de-DE" sz="4000" dirty="0" err="1" smtClean="0"/>
              <a:t>Using</a:t>
            </a:r>
            <a:r>
              <a:rPr lang="de-DE" sz="4000" dirty="0" smtClean="0"/>
              <a:t> MLESAC on a </a:t>
            </a:r>
            <a:r>
              <a:rPr lang="de-DE" sz="4000" dirty="0" err="1" smtClean="0"/>
              <a:t>set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candidate</a:t>
            </a:r>
            <a:r>
              <a:rPr lang="de-DE" sz="4000" dirty="0" smtClean="0"/>
              <a:t> </a:t>
            </a:r>
            <a:r>
              <a:rPr lang="de-DE" sz="4000" dirty="0" err="1" smtClean="0"/>
              <a:t>models</a:t>
            </a:r>
            <a:endParaRPr lang="de-DE" sz="4000" dirty="0" smtClean="0"/>
          </a:p>
          <a:p>
            <a:pPr marL="1143000" indent="-1143000">
              <a:buFont typeface="Arial" pitchFamily="34" charset="0"/>
              <a:buChar char="•"/>
            </a:pPr>
            <a:r>
              <a:rPr lang="en-US" sz="4000" dirty="0" smtClean="0"/>
              <a:t>Rigid model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000" dirty="0" smtClean="0"/>
              <a:t>Prismatic (linear) model 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000" dirty="0" smtClean="0"/>
              <a:t>Revolute (rotational) model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000" dirty="0" smtClean="0"/>
              <a:t>Gaussian process model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000" dirty="0" smtClean="0"/>
          </a:p>
          <a:p>
            <a:r>
              <a:rPr lang="en-US" sz="4000" dirty="0" smtClean="0"/>
              <a:t>Each candidate model implies a (inverse) kinematic function                               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b="1" dirty="0" smtClean="0"/>
              <a:t>Inference: </a:t>
            </a:r>
            <a:r>
              <a:rPr lang="en-US" sz="4000" dirty="0" smtClean="0"/>
              <a:t>Maximize </a:t>
            </a:r>
            <a:r>
              <a:rPr lang="en-US" sz="4000" dirty="0" smtClean="0"/>
              <a:t>data likelihood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endParaRPr lang="en-US" sz="4000" dirty="0" smtClean="0"/>
          </a:p>
          <a:p>
            <a:endParaRPr lang="de-DE" sz="4000" dirty="0"/>
          </a:p>
        </p:txBody>
      </p:sp>
      <p:sp>
        <p:nvSpPr>
          <p:cNvPr id="77" name="Flussdiagramm: Prozess 76"/>
          <p:cNvSpPr/>
          <p:nvPr/>
        </p:nvSpPr>
        <p:spPr>
          <a:xfrm>
            <a:off x="14514672" y="19106616"/>
            <a:ext cx="6601558" cy="3672408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22124841" y="5202882"/>
            <a:ext cx="20810482" cy="2348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Model Selection</a:t>
            </a:r>
          </a:p>
          <a:p>
            <a:r>
              <a:rPr lang="en-US" sz="4000" dirty="0" smtClean="0"/>
              <a:t>We need to compare the posterior probabilities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Approximate integral using the Bayesian Information Criterion (BIC)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b="1" dirty="0" smtClean="0"/>
              <a:t>Finding the Topology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Arrange objects in a graph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Edges represent potential models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Assign costs to each model </a:t>
            </a:r>
            <a:br>
              <a:rPr lang="en-US" sz="4000" dirty="0" smtClean="0"/>
            </a:br>
            <a:r>
              <a:rPr lang="en-US" sz="4000" dirty="0" smtClean="0"/>
              <a:t>corresponding to BIC</a:t>
            </a:r>
          </a:p>
          <a:p>
            <a:endParaRPr lang="en-US" sz="4000" dirty="0" smtClean="0"/>
          </a:p>
          <a:p>
            <a:r>
              <a:rPr lang="en-US" sz="4000" b="1" dirty="0" smtClean="0"/>
              <a:t>Algorithm</a:t>
            </a:r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Start with fully connected graph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Find best kinematic tree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Solve with spanning tree algorithm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  <a:p>
            <a:r>
              <a:rPr lang="en-US" sz="4000" b="1" dirty="0" smtClean="0"/>
              <a:t>Results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r>
              <a:rPr lang="en-US" sz="4000" b="1" dirty="0" smtClean="0"/>
              <a:t>Explored Extensions:</a:t>
            </a:r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Dealing with kinematic loops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Interactive learning</a:t>
            </a: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Learning priors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Vision-based </a:t>
            </a:r>
            <a:r>
              <a:rPr lang="en-US" sz="4000" dirty="0" smtClean="0"/>
              <a:t>perception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/>
          </a:p>
          <a:p>
            <a:r>
              <a:rPr lang="en-US" sz="4000" b="1" dirty="0" smtClean="0"/>
              <a:t>Further topics in PhD thesis</a:t>
            </a:r>
            <a:r>
              <a:rPr lang="en-US" sz="4000" dirty="0" smtClean="0"/>
              <a:t>: Body schema learning, tactile </a:t>
            </a:r>
            <a:r>
              <a:rPr lang="en-US" sz="4000" dirty="0" smtClean="0"/>
              <a:t>object recognition</a:t>
            </a:r>
            <a:r>
              <a:rPr lang="en-US" sz="4000" dirty="0" smtClean="0"/>
              <a:t>, imitation learning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"/>
            <a:ext cx="39136320" cy="45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:\Dropbox\svn\sturm-diss\titlepage\freiburg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934" y="1385"/>
            <a:ext cx="5760640" cy="67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970214" y="26471666"/>
            <a:ext cx="36166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J. Sturm: Approaches </a:t>
            </a:r>
            <a:r>
              <a:rPr lang="en-US" sz="6600" b="1" dirty="0"/>
              <a:t>to Probabilistic Model Learning for Mobile Manipulation </a:t>
            </a:r>
            <a:r>
              <a:rPr lang="en-US" sz="6600" b="1" dirty="0" smtClean="0"/>
              <a:t>Robots</a:t>
            </a:r>
            <a:r>
              <a:rPr lang="en-US" sz="6600" dirty="0" smtClean="0"/>
              <a:t>, </a:t>
            </a:r>
            <a:br>
              <a:rPr lang="en-US" sz="6600" dirty="0" smtClean="0"/>
            </a:br>
            <a:r>
              <a:rPr lang="en-US" sz="6600" dirty="0" smtClean="0"/>
              <a:t>Springer Tracts in Advanced Robotics (STAR series), Volume 89, 2013</a:t>
            </a:r>
            <a:br>
              <a:rPr lang="en-US" sz="6600" dirty="0" smtClean="0"/>
            </a:br>
            <a:r>
              <a:rPr lang="en-US" sz="6600" dirty="0" smtClean="0"/>
              <a:t>PDF, software, and videos available online: http://vision.in.tum.de/members/sturmju/phd_thesis</a:t>
            </a:r>
            <a:endParaRPr lang="en-US" sz="6600" dirty="0"/>
          </a:p>
        </p:txBody>
      </p:sp>
      <p:pic>
        <p:nvPicPr>
          <p:cNvPr id="1032" name="Picture 8" descr="QR co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320" y="26306461"/>
            <a:ext cx="3413414" cy="34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turmju\Downloads\978-3-642-37159-2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6" y="26471666"/>
            <a:ext cx="2142160" cy="32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H="1">
            <a:off x="21396960" y="5202883"/>
            <a:ext cx="7302" cy="20766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563" y="6680790"/>
            <a:ext cx="3215703" cy="393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41500"/>
            <a:ext cx="428085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ECCAI </a:t>
            </a:r>
            <a:r>
              <a:rPr lang="de-DE" sz="6600" dirty="0" err="1" smtClean="0">
                <a:solidFill>
                  <a:schemeClr val="bg1"/>
                </a:solidFill>
              </a:rPr>
              <a:t>Artificial</a:t>
            </a:r>
            <a:r>
              <a:rPr lang="de-DE" sz="6600" dirty="0" smtClean="0">
                <a:solidFill>
                  <a:schemeClr val="bg1"/>
                </a:solidFill>
              </a:rPr>
              <a:t> </a:t>
            </a:r>
            <a:r>
              <a:rPr lang="de-DE" sz="6600" dirty="0" err="1" smtClean="0">
                <a:solidFill>
                  <a:schemeClr val="bg1"/>
                </a:solidFill>
              </a:rPr>
              <a:t>Intelligence</a:t>
            </a:r>
            <a:r>
              <a:rPr lang="de-DE" sz="6600" dirty="0" smtClean="0">
                <a:solidFill>
                  <a:schemeClr val="bg1"/>
                </a:solidFill>
              </a:rPr>
              <a:t> Dissertation Award:</a:t>
            </a:r>
          </a:p>
          <a:p>
            <a:pPr algn="ctr"/>
            <a:r>
              <a:rPr lang="de-DE" sz="9600" b="1" dirty="0" smtClean="0">
                <a:solidFill>
                  <a:schemeClr val="bg1"/>
                </a:solidFill>
              </a:rPr>
              <a:t>Learning </a:t>
            </a:r>
            <a:r>
              <a:rPr lang="de-DE" sz="9600" b="1" dirty="0" err="1" smtClean="0">
                <a:solidFill>
                  <a:schemeClr val="bg1"/>
                </a:solidFill>
              </a:rPr>
              <a:t>Probabilistic</a:t>
            </a:r>
            <a:r>
              <a:rPr lang="de-DE" sz="9600" b="1" dirty="0" smtClean="0">
                <a:solidFill>
                  <a:schemeClr val="bg1"/>
                </a:solidFill>
              </a:rPr>
              <a:t> </a:t>
            </a:r>
            <a:r>
              <a:rPr lang="de-DE" sz="9600" b="1" dirty="0">
                <a:solidFill>
                  <a:schemeClr val="bg1"/>
                </a:solidFill>
              </a:rPr>
              <a:t>Models </a:t>
            </a:r>
            <a:r>
              <a:rPr lang="de-DE" sz="9600" b="1" dirty="0" err="1">
                <a:solidFill>
                  <a:schemeClr val="bg1"/>
                </a:solidFill>
              </a:rPr>
              <a:t>for</a:t>
            </a:r>
            <a:r>
              <a:rPr lang="de-DE" sz="9600" b="1" dirty="0">
                <a:solidFill>
                  <a:schemeClr val="bg1"/>
                </a:solidFill>
              </a:rPr>
              <a:t> Mobile Manipulation </a:t>
            </a:r>
            <a:r>
              <a:rPr lang="de-DE" sz="9600" b="1" dirty="0" err="1" smtClean="0">
                <a:solidFill>
                  <a:schemeClr val="bg1"/>
                </a:solidFill>
              </a:rPr>
              <a:t>Robots</a:t>
            </a:r>
            <a:endParaRPr lang="de-DE" sz="9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J</a:t>
            </a:r>
            <a:r>
              <a:rPr lang="de-DE" sz="6600" dirty="0" err="1" smtClean="0">
                <a:solidFill>
                  <a:schemeClr val="bg1"/>
                </a:solidFill>
              </a:rPr>
              <a:t>ürgen</a:t>
            </a:r>
            <a:r>
              <a:rPr lang="de-DE" sz="6600" dirty="0" smtClean="0">
                <a:solidFill>
                  <a:schemeClr val="bg1"/>
                </a:solidFill>
              </a:rPr>
              <a:t> Sturm </a:t>
            </a:r>
            <a:r>
              <a:rPr lang="de-DE" sz="6600" dirty="0" err="1" smtClean="0">
                <a:solidFill>
                  <a:schemeClr val="bg1"/>
                </a:solidFill>
              </a:rPr>
              <a:t>and</a:t>
            </a:r>
            <a:r>
              <a:rPr lang="de-DE" sz="6600" dirty="0" smtClean="0">
                <a:solidFill>
                  <a:schemeClr val="bg1"/>
                </a:solidFill>
              </a:rPr>
              <a:t> Wolfram Burgard, University </a:t>
            </a:r>
            <a:r>
              <a:rPr lang="de-DE" sz="6600" dirty="0" err="1" smtClean="0">
                <a:solidFill>
                  <a:schemeClr val="bg1"/>
                </a:solidFill>
              </a:rPr>
              <a:t>of</a:t>
            </a:r>
            <a:r>
              <a:rPr lang="de-DE" sz="6600" dirty="0" smtClean="0">
                <a:solidFill>
                  <a:schemeClr val="bg1"/>
                </a:solidFill>
              </a:rPr>
              <a:t> Freiburg, Germany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16" name="Flussdiagramm: Prozess 15"/>
          <p:cNvSpPr/>
          <p:nvPr/>
        </p:nvSpPr>
        <p:spPr>
          <a:xfrm rot="19515929">
            <a:off x="195117" y="1327199"/>
            <a:ext cx="5550192" cy="1929458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tx1"/>
                </a:solidFill>
              </a:rPr>
              <a:t>Talk </a:t>
            </a:r>
            <a:r>
              <a:rPr lang="de-DE" sz="4000" b="1" dirty="0" err="1" smtClean="0">
                <a:solidFill>
                  <a:schemeClr val="tx1"/>
                </a:solidFill>
              </a:rPr>
              <a:t>today</a:t>
            </a:r>
            <a:r>
              <a:rPr lang="de-DE" sz="4000" b="1" dirty="0" smtClean="0">
                <a:solidFill>
                  <a:schemeClr val="tx1"/>
                </a:solidFill>
              </a:rPr>
              <a:t> </a:t>
            </a:r>
            <a:r>
              <a:rPr lang="de-DE" sz="4000" b="1" dirty="0" err="1" smtClean="0">
                <a:solidFill>
                  <a:schemeClr val="tx1"/>
                </a:solidFill>
              </a:rPr>
              <a:t>at</a:t>
            </a:r>
            <a:r>
              <a:rPr lang="de-DE" sz="4000" b="1" dirty="0" smtClean="0">
                <a:solidFill>
                  <a:schemeClr val="tx1"/>
                </a:solidFill>
              </a:rPr>
              <a:t> 15:45</a:t>
            </a:r>
          </a:p>
          <a:p>
            <a:pPr algn="ctr"/>
            <a:r>
              <a:rPr lang="de-DE" sz="4000" b="1" dirty="0" err="1" smtClean="0">
                <a:solidFill>
                  <a:schemeClr val="tx1"/>
                </a:solidFill>
              </a:rPr>
              <a:t>Room</a:t>
            </a:r>
            <a:r>
              <a:rPr lang="de-DE" sz="4000" b="1" dirty="0" smtClean="0">
                <a:solidFill>
                  <a:schemeClr val="tx1"/>
                </a:solidFill>
              </a:rPr>
              <a:t> 201CD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9366" y="12864491"/>
            <a:ext cx="4283695" cy="521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Grafik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1708" y="13755252"/>
            <a:ext cx="6799644" cy="966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94" y="6653627"/>
            <a:ext cx="7349186" cy="393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feil nach rechts 16"/>
          <p:cNvSpPr/>
          <p:nvPr/>
        </p:nvSpPr>
        <p:spPr>
          <a:xfrm>
            <a:off x="16873984" y="8298893"/>
            <a:ext cx="576064" cy="631897"/>
          </a:xfrm>
          <a:prstGeom prst="rightArrow">
            <a:avLst>
              <a:gd name="adj1" fmla="val 45478"/>
              <a:gd name="adj2" fmla="val 58663"/>
            </a:avLst>
          </a:prstGeom>
          <a:solidFill>
            <a:srgbClr val="0A0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686" y="16486586"/>
            <a:ext cx="5930381" cy="880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Grafik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144" y="17407385"/>
            <a:ext cx="5781347" cy="8946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8743950" y="20369380"/>
            <a:ext cx="1207418" cy="2292418"/>
            <a:chOff x="37967603" y="8086056"/>
            <a:chExt cx="1143000" cy="2170113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38043803" y="8086056"/>
              <a:ext cx="1039813" cy="188913"/>
              <a:chOff x="3120" y="1440"/>
              <a:chExt cx="655" cy="119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3120" y="1440"/>
                <a:ext cx="268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3506" y="1440"/>
                <a:ext cx="269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3388" y="1469"/>
                <a:ext cx="1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3388" y="1529"/>
                <a:ext cx="1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3388" y="1500"/>
                <a:ext cx="1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grpSp>
          <p:nvGrpSpPr>
            <p:cNvPr id="46" name="Group 23"/>
            <p:cNvGrpSpPr>
              <a:grpSpLocks/>
            </p:cNvGrpSpPr>
            <p:nvPr/>
          </p:nvGrpSpPr>
          <p:grpSpPr bwMode="auto">
            <a:xfrm>
              <a:off x="37973953" y="8622631"/>
              <a:ext cx="1136650" cy="261938"/>
              <a:chOff x="3656" y="1692"/>
              <a:chExt cx="716" cy="165"/>
            </a:xfrm>
          </p:grpSpPr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3715" y="1738"/>
                <a:ext cx="269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3656" y="1767"/>
                <a:ext cx="477" cy="6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4103" y="1738"/>
                <a:ext cx="269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 flipH="1">
                <a:off x="3985" y="1692"/>
                <a:ext cx="3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38154928" y="9021094"/>
              <a:ext cx="803275" cy="473075"/>
              <a:chOff x="4398" y="1812"/>
              <a:chExt cx="506" cy="298"/>
            </a:xfrm>
          </p:grpSpPr>
          <p:sp>
            <p:nvSpPr>
              <p:cNvPr id="52" name="Rectangle 16"/>
              <p:cNvSpPr>
                <a:spLocks noChangeArrowheads="1"/>
              </p:cNvSpPr>
              <p:nvPr/>
            </p:nvSpPr>
            <p:spPr bwMode="auto">
              <a:xfrm>
                <a:off x="4398" y="1991"/>
                <a:ext cx="269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"/>
              <p:cNvSpPr>
                <a:spLocks noChangeArrowheads="1"/>
              </p:cNvSpPr>
              <p:nvPr/>
            </p:nvSpPr>
            <p:spPr bwMode="auto">
              <a:xfrm rot="-1800000">
                <a:off x="4675" y="1931"/>
                <a:ext cx="149" cy="119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Oval 18"/>
              <p:cNvSpPr>
                <a:spLocks noChangeArrowheads="1"/>
              </p:cNvSpPr>
              <p:nvPr/>
            </p:nvSpPr>
            <p:spPr bwMode="auto">
              <a:xfrm rot="-1800000">
                <a:off x="4598" y="1984"/>
                <a:ext cx="119" cy="11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Arc 19"/>
              <p:cNvSpPr>
                <a:spLocks/>
              </p:cNvSpPr>
              <p:nvPr/>
            </p:nvSpPr>
            <p:spPr bwMode="auto">
              <a:xfrm>
                <a:off x="4667" y="1812"/>
                <a:ext cx="237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37967603" y="9648156"/>
              <a:ext cx="1108075" cy="608013"/>
              <a:chOff x="5280" y="2543"/>
              <a:chExt cx="698" cy="383"/>
            </a:xfrm>
          </p:grpSpPr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5349" y="2543"/>
                <a:ext cx="543" cy="284"/>
              </a:xfrm>
              <a:custGeom>
                <a:avLst/>
                <a:gdLst>
                  <a:gd name="T0" fmla="*/ 543 w 543"/>
                  <a:gd name="T1" fmla="*/ 27 h 284"/>
                  <a:gd name="T2" fmla="*/ 426 w 543"/>
                  <a:gd name="T3" fmla="*/ 36 h 284"/>
                  <a:gd name="T4" fmla="*/ 247 w 543"/>
                  <a:gd name="T5" fmla="*/ 244 h 284"/>
                  <a:gd name="T6" fmla="*/ 0 w 543"/>
                  <a:gd name="T7" fmla="*/ 274 h 2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3" h="284">
                    <a:moveTo>
                      <a:pt x="543" y="27"/>
                    </a:moveTo>
                    <a:cubicBezTo>
                      <a:pt x="524" y="29"/>
                      <a:pt x="475" y="0"/>
                      <a:pt x="426" y="36"/>
                    </a:cubicBezTo>
                    <a:cubicBezTo>
                      <a:pt x="377" y="72"/>
                      <a:pt x="318" y="204"/>
                      <a:pt x="247" y="244"/>
                    </a:cubicBezTo>
                    <a:cubicBezTo>
                      <a:pt x="176" y="284"/>
                      <a:pt x="51" y="268"/>
                      <a:pt x="0" y="274"/>
                    </a:cubicBezTo>
                  </a:path>
                </a:pathLst>
              </a:custGeom>
              <a:noFill/>
              <a:ln w="38100" cap="flat" cmpd="sng">
                <a:solidFill>
                  <a:srgbClr val="FF99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5280" y="2879"/>
                <a:ext cx="698" cy="47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 rot="-1800000">
                <a:off x="5537" y="2698"/>
                <a:ext cx="149" cy="118"/>
              </a:xfrm>
              <a:prstGeom prst="rect">
                <a:avLst/>
              </a:prstGeom>
              <a:solidFill>
                <a:srgbClr val="0A00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328" y="2544"/>
                <a:ext cx="596" cy="283"/>
              </a:xfrm>
              <a:custGeom>
                <a:avLst/>
                <a:gdLst>
                  <a:gd name="T0" fmla="*/ 169 w 908"/>
                  <a:gd name="T1" fmla="*/ 10 h 431"/>
                  <a:gd name="T2" fmla="*/ 126 w 908"/>
                  <a:gd name="T3" fmla="*/ 10 h 431"/>
                  <a:gd name="T4" fmla="*/ 76 w 908"/>
                  <a:gd name="T5" fmla="*/ 69 h 431"/>
                  <a:gd name="T6" fmla="*/ 0 w 908"/>
                  <a:gd name="T7" fmla="*/ 77 h 4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8" h="431">
                    <a:moveTo>
                      <a:pt x="908" y="53"/>
                    </a:moveTo>
                    <a:cubicBezTo>
                      <a:pt x="836" y="26"/>
                      <a:pt x="764" y="0"/>
                      <a:pt x="681" y="53"/>
                    </a:cubicBezTo>
                    <a:cubicBezTo>
                      <a:pt x="598" y="106"/>
                      <a:pt x="523" y="309"/>
                      <a:pt x="409" y="370"/>
                    </a:cubicBezTo>
                    <a:cubicBezTo>
                      <a:pt x="295" y="431"/>
                      <a:pt x="68" y="408"/>
                      <a:pt x="0" y="4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</p:grpSp>
      <p:pic>
        <p:nvPicPr>
          <p:cNvPr id="39" name="Grafik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3270" y="23277291"/>
            <a:ext cx="2880714" cy="6087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Grafik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374" y="25077091"/>
            <a:ext cx="12388006" cy="9511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Grafik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6842" y="9119036"/>
            <a:ext cx="8340061" cy="5905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Grafik 6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933" y="23184931"/>
            <a:ext cx="2904453" cy="793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4699697" y="20462775"/>
            <a:ext cx="21503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chemeClr val="tx1"/>
                </a:solidFill>
              </a:rPr>
              <a:t>3D pose </a:t>
            </a:r>
          </a:p>
          <a:p>
            <a:pPr algn="ctr" eaLnBrk="1" hangingPunct="1"/>
            <a:r>
              <a:rPr lang="en-US" sz="2400" b="0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8562208" y="20485420"/>
            <a:ext cx="2368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chemeClr val="tx1"/>
                </a:solidFill>
              </a:rPr>
              <a:t>latent configurations</a:t>
            </a:r>
          </a:p>
        </p:txBody>
      </p:sp>
      <p:sp>
        <p:nvSpPr>
          <p:cNvPr id="87" name="AutoShape 24"/>
          <p:cNvSpPr>
            <a:spLocks noChangeArrowheads="1"/>
          </p:cNvSpPr>
          <p:nvPr/>
        </p:nvSpPr>
        <p:spPr bwMode="auto">
          <a:xfrm>
            <a:off x="16843266" y="21141476"/>
            <a:ext cx="2062162" cy="782638"/>
          </a:xfrm>
          <a:prstGeom prst="curvedUpArrow">
            <a:avLst>
              <a:gd name="adj1" fmla="val 52698"/>
              <a:gd name="adj2" fmla="val 105395"/>
              <a:gd name="adj3" fmla="val 33333"/>
            </a:avLst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" name="AutoShape 8"/>
          <p:cNvSpPr>
            <a:spLocks noChangeArrowheads="1"/>
          </p:cNvSpPr>
          <p:nvPr/>
        </p:nvSpPr>
        <p:spPr bwMode="auto">
          <a:xfrm>
            <a:off x="15019575" y="21794989"/>
            <a:ext cx="5687784" cy="787231"/>
          </a:xfrm>
          <a:prstGeom prst="roundRect">
            <a:avLst>
              <a:gd name="adj" fmla="val 16667"/>
            </a:avLst>
          </a:prstGeom>
          <a:solidFill>
            <a:srgbClr val="FFA1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 dirty="0">
                <a:solidFill>
                  <a:schemeClr val="tx1"/>
                </a:solidFill>
              </a:rPr>
              <a:t>Non-linear dimensionality reduction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using locally linear </a:t>
            </a:r>
            <a:r>
              <a:rPr lang="en-US" sz="2400" b="0" dirty="0" err="1">
                <a:solidFill>
                  <a:schemeClr val="tx1"/>
                </a:solidFill>
              </a:rPr>
              <a:t>embededing</a:t>
            </a:r>
            <a:r>
              <a:rPr lang="en-US" sz="2400" b="0" dirty="0">
                <a:solidFill>
                  <a:schemeClr val="tx1"/>
                </a:solidFill>
              </a:rPr>
              <a:t> (LLE)</a:t>
            </a:r>
          </a:p>
        </p:txBody>
      </p:sp>
      <p:sp>
        <p:nvSpPr>
          <p:cNvPr id="89" name="AutoShape 25"/>
          <p:cNvSpPr>
            <a:spLocks noChangeArrowheads="1"/>
          </p:cNvSpPr>
          <p:nvPr/>
        </p:nvSpPr>
        <p:spPr bwMode="auto">
          <a:xfrm rot="10800000">
            <a:off x="16701978" y="19861951"/>
            <a:ext cx="2062163" cy="782638"/>
          </a:xfrm>
          <a:prstGeom prst="curvedUpArrow">
            <a:avLst>
              <a:gd name="adj1" fmla="val 52698"/>
              <a:gd name="adj2" fmla="val 105395"/>
              <a:gd name="adj3" fmla="val 3333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0" name="AutoShape 3"/>
          <p:cNvSpPr>
            <a:spLocks noChangeArrowheads="1"/>
          </p:cNvSpPr>
          <p:nvPr/>
        </p:nvSpPr>
        <p:spPr bwMode="auto">
          <a:xfrm>
            <a:off x="15020697" y="19237637"/>
            <a:ext cx="5686662" cy="748566"/>
          </a:xfrm>
          <a:prstGeom prst="roundRect">
            <a:avLst>
              <a:gd name="adj" fmla="val 16667"/>
            </a:avLst>
          </a:prstGeom>
          <a:solidFill>
            <a:srgbClr val="C5C5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Non-parametric regression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</a:rPr>
              <a:t>using Gaussian Processes (GP)</a:t>
            </a:r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10183876" y="22392027"/>
            <a:ext cx="4008374" cy="0"/>
          </a:xfrm>
          <a:prstGeom prst="straightConnector1">
            <a:avLst/>
          </a:prstGeom>
          <a:ln w="76200">
            <a:solidFill>
              <a:srgbClr val="0A00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Geschweifte Klammer rechts 90"/>
          <p:cNvSpPr/>
          <p:nvPr/>
        </p:nvSpPr>
        <p:spPr>
          <a:xfrm>
            <a:off x="10183876" y="20253270"/>
            <a:ext cx="347178" cy="1553091"/>
          </a:xfrm>
          <a:prstGeom prst="rightBrace">
            <a:avLst/>
          </a:prstGeom>
          <a:ln w="76200">
            <a:solidFill>
              <a:srgbClr val="0A0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10751226" y="20674233"/>
            <a:ext cx="246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parametric</a:t>
            </a:r>
            <a:endParaRPr lang="de-DE" sz="40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10611821" y="21677400"/>
            <a:ext cx="3427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non-parametric</a:t>
            </a:r>
            <a:endParaRPr lang="de-DE" sz="4000" dirty="0"/>
          </a:p>
        </p:txBody>
      </p:sp>
      <p:pic>
        <p:nvPicPr>
          <p:cNvPr id="96" name="Grafik 9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6510" y="6760007"/>
            <a:ext cx="15100726" cy="12527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7" name="Textfeld 96"/>
          <p:cNvSpPr txBox="1"/>
          <p:nvPr/>
        </p:nvSpPr>
        <p:spPr>
          <a:xfrm>
            <a:off x="29973905" y="9895597"/>
            <a:ext cx="3239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A0086"/>
                </a:solidFill>
              </a:rPr>
              <a:t>data likelihood</a:t>
            </a:r>
            <a:endParaRPr lang="de-DE" sz="4000" dirty="0">
              <a:solidFill>
                <a:srgbClr val="0A0086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33669742" y="9895597"/>
            <a:ext cx="5568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model complexity penalty</a:t>
            </a:r>
            <a:endParaRPr lang="de-DE" sz="4000" dirty="0">
              <a:solidFill>
                <a:srgbClr val="FF0000"/>
              </a:solidFill>
            </a:endParaRPr>
          </a:p>
        </p:txBody>
      </p:sp>
      <p:cxnSp>
        <p:nvCxnSpPr>
          <p:cNvPr id="99" name="Gerade Verbindung 98"/>
          <p:cNvCxnSpPr/>
          <p:nvPr/>
        </p:nvCxnSpPr>
        <p:spPr>
          <a:xfrm>
            <a:off x="29567038" y="9856476"/>
            <a:ext cx="3646536" cy="0"/>
          </a:xfrm>
          <a:prstGeom prst="line">
            <a:avLst/>
          </a:prstGeom>
          <a:ln w="76200">
            <a:solidFill>
              <a:srgbClr val="0A0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33717630" y="9856476"/>
            <a:ext cx="16392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374" y="10725058"/>
            <a:ext cx="10450009" cy="33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324" y="14552336"/>
            <a:ext cx="10409093" cy="293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6" y="18344667"/>
            <a:ext cx="3632202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061" y="18344667"/>
            <a:ext cx="3621024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045168" y="18344667"/>
            <a:ext cx="3925989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567817" y="18344667"/>
            <a:ext cx="3883140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029" y="21677725"/>
            <a:ext cx="5248719" cy="313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5933" b="-5933"/>
          <a:stretch/>
        </p:blipFill>
        <p:spPr bwMode="auto">
          <a:xfrm>
            <a:off x="35406287" y="21696065"/>
            <a:ext cx="2585956" cy="32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292" y="21737880"/>
            <a:ext cx="4063538" cy="31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7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 bwMode="auto">
          <a:xfrm>
            <a:off x="34302240" y="18344667"/>
            <a:ext cx="3934494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\mathbf{z}_1,\ldots,\mathbf{z}_n \in \mathbb{SE}(3)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8"/>
  <p:tag name="PICTUREFILESIZE" val="21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$\mathcal{\hat M},\hat \theta = \argmax_{\mathcal{M},\theta} p(\mathcal{M},\theta \mid \mathcal{D})$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0"/>
  <p:tag name="PICTUREFILESIZE" val="470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$\hat \theta = \argmax_\theta p(\theta \mid \mathcal{D},\mathcal{M})$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30"/>
  <p:tag name="PICTUREFILESIZE" val="377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$\mathcal{\hat M} = \argmax_\mathcal{M} p(\mathcal{M} \mid \mathcal{D})$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3"/>
  <p:tag name="PICTUREFILESIZE" val="371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\mathbf{z} = f_{\mathcal{M},\theta}(\mathbf{q})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1"/>
  <p:tag name="PICTUREFILESIZE" val="156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$\hat \theta = \argmax_\theta p(\mathcal{D} \mid \mathcal{M},\theta) =\argmax_\theta \prod_{\mathbf{z} \in \mathcal{D}} p(\mathbf{z} \mid \mathcal{M},\theta)$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0"/>
  <p:tag name="PICTUREFILESIZE" val="754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pagestyle{empty}&#10;\begin{document}&#10;\Large&#10;$\mathrm{BIC} = -2\log p(\mathcal{D} \mid \mathcal{M},\hat \theta) + k \log 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66"/>
  <p:tag name="PICTUREFILESIZE" val="410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DeclareMathOperator*{\argmin}{arg\,min} &#10;\DeclareMathOperator*{\argmax}{arg\,max} &#10;\pagestyle{empty}&#10;\begin{document}&#10;\Large&#10;$\mathbf{q} = f^{-1}_{\mathcal{M},\theta}(\mathbf{z})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1"/>
  <p:tag name="PICTUREFILESIZE" val="179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&#10;\documentclass{slides}&#10;\usepackage{amsmath,amssymb}&#10;\pagestyle{empty}&#10;\begin{document}&#10;\Large&#10;\begin{align}&#10;p(\mathcal{M} \mid \mathcal{D}) &amp;= \frac{p(\mathcal{D}\mid\mathcal{M})p(\mathcal{M})}{p(\mathcal{D})} &#10;&amp;= \int \frac{p(\mathcal{D}\mid\mathcal{M},\theta)p(\theta \mid \mathcal{M})p(\mathcal{M})}{p(\mathcal{D})} \mathrm{d} \theta \nonumber&#10;\end{align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4"/>
  <p:tag name="PICTUREFILESIZE" val="113596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Benutzerdefiniert</PresentationFormat>
  <Paragraphs>80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Sturm</dc:creator>
  <cp:lastModifiedBy>Sturm</cp:lastModifiedBy>
  <cp:revision>26</cp:revision>
  <dcterms:created xsi:type="dcterms:W3CDTF">2013-07-28T09:37:53Z</dcterms:created>
  <dcterms:modified xsi:type="dcterms:W3CDTF">2013-07-28T15:36:30Z</dcterms:modified>
</cp:coreProperties>
</file>