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4.xml" ContentType="application/vnd.openxmlformats-officedocument.presentationml.notesSlide+xml"/>
  <Override PartName="/ppt/tags/tag23.xml" ContentType="application/vnd.openxmlformats-officedocument.presentationml.tags+xml"/>
  <Override PartName="/ppt/notesSlides/notesSlide15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6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339" r:id="rId2"/>
    <p:sldId id="438" r:id="rId3"/>
    <p:sldId id="408" r:id="rId4"/>
    <p:sldId id="427" r:id="rId5"/>
    <p:sldId id="413" r:id="rId6"/>
    <p:sldId id="428" r:id="rId7"/>
    <p:sldId id="429" r:id="rId8"/>
    <p:sldId id="426" r:id="rId9"/>
    <p:sldId id="405" r:id="rId10"/>
    <p:sldId id="410" r:id="rId11"/>
    <p:sldId id="412" r:id="rId12"/>
    <p:sldId id="430" r:id="rId13"/>
    <p:sldId id="431" r:id="rId14"/>
    <p:sldId id="417" r:id="rId15"/>
    <p:sldId id="420" r:id="rId16"/>
    <p:sldId id="422" r:id="rId17"/>
    <p:sldId id="423" r:id="rId18"/>
    <p:sldId id="442" r:id="rId19"/>
    <p:sldId id="425" r:id="rId20"/>
    <p:sldId id="435" r:id="rId21"/>
    <p:sldId id="433" r:id="rId22"/>
    <p:sldId id="434" r:id="rId23"/>
    <p:sldId id="432" r:id="rId24"/>
    <p:sldId id="439" r:id="rId25"/>
    <p:sldId id="441" r:id="rId26"/>
    <p:sldId id="440" r:id="rId27"/>
    <p:sldId id="424" r:id="rId28"/>
  </p:sldIdLst>
  <p:sldSz cx="9144000" cy="5143500" type="screen16x9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5BD"/>
    <a:srgbClr val="2677BD"/>
    <a:srgbClr val="FFFFFF"/>
    <a:srgbClr val="007D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06" autoAdjust="0"/>
    <p:restoredTop sz="94085" autoAdjust="0"/>
  </p:normalViewPr>
  <p:slideViewPr>
    <p:cSldViewPr>
      <p:cViewPr>
        <p:scale>
          <a:sx n="100" d="100"/>
          <a:sy n="100" d="100"/>
        </p:scale>
        <p:origin x="-222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6C63A6-6D0D-4FFD-A3DB-F1C29172A4F5}" type="datetimeFigureOut">
              <a:rPr lang="en-US" smtClean="0"/>
              <a:t>4/18/2014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2D0F8-17EF-41AE-84BD-877E5488D83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86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2D0F8-17EF-41AE-84BD-877E5488D8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32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2D0F8-17EF-41AE-84BD-877E5488D8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51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2D0F8-17EF-41AE-84BD-877E5488D8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660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P’ is the point in the rotated camera, P</a:t>
            </a:r>
            <a:r>
              <a:rPr lang="en-US" baseline="0" dirty="0" smtClean="0"/>
              <a:t> is the point in the de-rotated (horizontal) camera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2D0F8-17EF-41AE-84BD-877E5488D8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407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P’ is the point in the rotated camera, P</a:t>
            </a:r>
            <a:r>
              <a:rPr lang="en-US" baseline="0" dirty="0" smtClean="0"/>
              <a:t> is the point in the de-rotated (horizontal) camera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2D0F8-17EF-41AE-84BD-877E5488D8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407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 is the point in the rotated camera, P’</a:t>
            </a:r>
            <a:r>
              <a:rPr lang="en-US" baseline="0" dirty="0" smtClean="0"/>
              <a:t> is the point in the de-rotated (horizontal) camera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2D0F8-17EF-41AE-84BD-877E5488D8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407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2D0F8-17EF-41AE-84BD-877E5488D8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66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2D0F8-17EF-41AE-84BD-877E5488D8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174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X’ is the pixel coordinate in the simulated camera (located</a:t>
            </a:r>
            <a:r>
              <a:rPr lang="en-US" baseline="0" dirty="0" smtClean="0"/>
              <a:t> at same height)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2D0F8-17EF-41AE-84BD-877E5488D8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4497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2D0F8-17EF-41AE-84BD-877E5488D8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269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2D0F8-17EF-41AE-84BD-877E5488D83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710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2D0F8-17EF-41AE-84BD-877E5488D8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492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2D0F8-17EF-41AE-84BD-877E5488D83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477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2D0F8-17EF-41AE-84BD-877E5488D83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087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2D0F8-17EF-41AE-84BD-877E5488D83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693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2D0F8-17EF-41AE-84BD-877E5488D83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959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2D0F8-17EF-41AE-84BD-877E5488D83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157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2D0F8-17EF-41AE-84BD-877E5488D83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07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2D0F8-17EF-41AE-84BD-877E5488D8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819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2D0F8-17EF-41AE-84BD-877E5488D8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24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2D0F8-17EF-41AE-84BD-877E5488D8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379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2D0F8-17EF-41AE-84BD-877E5488D8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25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2D0F8-17EF-41AE-84BD-877E5488D8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45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2D0F8-17EF-41AE-84BD-877E5488D8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73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x is the observed pixel location of the tracked point in the second image; p is the 3D point in the frame of the second camera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2D0F8-17EF-41AE-84BD-877E5488D8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419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1"/>
          <p:cNvSpPr>
            <a:spLocks noGrp="1"/>
          </p:cNvSpPr>
          <p:nvPr>
            <p:ph type="ctrTitle" hasCustomPrompt="1"/>
          </p:nvPr>
        </p:nvSpPr>
        <p:spPr>
          <a:xfrm>
            <a:off x="358775" y="1504950"/>
            <a:ext cx="8421688" cy="2057400"/>
          </a:xfrm>
        </p:spPr>
        <p:txBody>
          <a:bodyPr/>
          <a:lstStyle>
            <a:lvl1pPr>
              <a:defRPr sz="3200" smtClean="0"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r>
              <a:rPr lang="en-US" noProof="0" dirty="0" smtClean="0"/>
              <a:t/>
            </a:r>
            <a:br>
              <a:rPr lang="en-US" noProof="0" dirty="0" smtClean="0"/>
            </a:br>
            <a:r>
              <a:rPr lang="en-US" noProof="0" dirty="0" err="1" smtClean="0"/>
              <a:t>asdf</a:t>
            </a:r>
            <a:r>
              <a:rPr lang="en-US" noProof="0" dirty="0" smtClean="0"/>
              <a:t/>
            </a:r>
            <a:br>
              <a:rPr lang="en-US" noProof="0" dirty="0" smtClean="0"/>
            </a:br>
            <a:r>
              <a:rPr lang="en-US" noProof="0" dirty="0" err="1" smtClean="0"/>
              <a:t>sadf</a:t>
            </a:r>
            <a:endParaRPr lang="en-US" noProof="0" dirty="0" smtClean="0"/>
          </a:p>
        </p:txBody>
      </p:sp>
      <p:sp>
        <p:nvSpPr>
          <p:cNvPr id="8" name="Textplatzhalter 2"/>
          <p:cNvSpPr>
            <a:spLocks noGrp="1"/>
          </p:cNvSpPr>
          <p:nvPr>
            <p:ph type="subTitle" idx="1"/>
          </p:nvPr>
        </p:nvSpPr>
        <p:spPr>
          <a:xfrm>
            <a:off x="358775" y="3943350"/>
            <a:ext cx="8421688" cy="914400"/>
          </a:xfrm>
        </p:spPr>
        <p:txBody>
          <a:bodyPr/>
          <a:lstStyle>
            <a:lvl1pPr marL="0" indent="0">
              <a:buNone/>
              <a:defRPr sz="2400" smtClean="0"/>
            </a:lvl1pPr>
          </a:lstStyle>
          <a:p>
            <a:r>
              <a:rPr lang="en-US" noProof="0" dirty="0" err="1" smtClean="0"/>
              <a:t>Formatvorlage</a:t>
            </a:r>
            <a:r>
              <a:rPr lang="en-US" noProof="0" dirty="0" smtClean="0"/>
              <a:t> des </a:t>
            </a:r>
            <a:r>
              <a:rPr lang="en-US" noProof="0" dirty="0" err="1" smtClean="0"/>
              <a:t>Untertitelmasters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  <p:sp>
        <p:nvSpPr>
          <p:cNvPr id="11" name="Rechteck 10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rgbClr val="267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734" y="109123"/>
            <a:ext cx="2287332" cy="73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http://cvpr/_media/style/css/imag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3830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cvpr/_media/style/css/drawing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231"/>
            <a:ext cx="6248400" cy="93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 userDrawn="1"/>
        </p:nvSpPr>
        <p:spPr>
          <a:xfrm>
            <a:off x="1671194" y="57150"/>
            <a:ext cx="191174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50" dirty="0" smtClean="0">
                <a:solidFill>
                  <a:schemeClr val="bg1"/>
                </a:solidFill>
                <a:latin typeface="TUM Neue Helvetica 55 Regular" panose="020B0604020202020204" pitchFamily="34" charset="0"/>
              </a:rPr>
              <a:t>Computer Vision Group </a:t>
            </a:r>
          </a:p>
          <a:p>
            <a:pPr algn="l"/>
            <a:r>
              <a:rPr lang="en-US" sz="1250" dirty="0" smtClean="0">
                <a:solidFill>
                  <a:schemeClr val="bg1"/>
                </a:solidFill>
                <a:latin typeface="TUM Neue Helvetica 55 Regular" panose="020B0604020202020204" pitchFamily="34" charset="0"/>
              </a:rPr>
              <a:t>Prof.</a:t>
            </a:r>
            <a:r>
              <a:rPr lang="en-US" sz="1250" baseline="0" dirty="0" smtClean="0">
                <a:solidFill>
                  <a:schemeClr val="bg1"/>
                </a:solidFill>
                <a:latin typeface="TUM Neue Helvetica 55 Regular" panose="020B0604020202020204" pitchFamily="34" charset="0"/>
              </a:rPr>
              <a:t> Daniel Cremers</a:t>
            </a:r>
            <a:endParaRPr lang="en-US" sz="1250" dirty="0">
              <a:solidFill>
                <a:schemeClr val="bg1"/>
              </a:solidFill>
              <a:latin typeface="TUM Neue Helvetica 55 Regular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248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54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51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046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65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050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/>
          <p:cNvSpPr/>
          <p:nvPr userDrawn="1"/>
        </p:nvSpPr>
        <p:spPr>
          <a:xfrm>
            <a:off x="-15240" y="3938174"/>
            <a:ext cx="9159240" cy="843376"/>
          </a:xfrm>
          <a:prstGeom prst="rect">
            <a:avLst/>
          </a:prstGeom>
          <a:solidFill>
            <a:srgbClr val="267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6" descr="http://cvpr/_media/style/css/drawing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954911"/>
            <a:ext cx="5532120" cy="82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platzhalt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670560" y="4427855"/>
            <a:ext cx="7620000" cy="346075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Dr. Jürgen Sturm</a:t>
            </a:r>
            <a:endParaRPr lang="en-US" dirty="0"/>
          </a:p>
        </p:txBody>
      </p:sp>
      <p:sp>
        <p:nvSpPr>
          <p:cNvPr id="19" name="Titel 18"/>
          <p:cNvSpPr>
            <a:spLocks noGrp="1"/>
          </p:cNvSpPr>
          <p:nvPr>
            <p:ph type="title" hasCustomPrompt="1"/>
          </p:nvPr>
        </p:nvSpPr>
        <p:spPr>
          <a:xfrm>
            <a:off x="685800" y="4029614"/>
            <a:ext cx="7644384" cy="502920"/>
          </a:xfrm>
        </p:spPr>
        <p:txBody>
          <a:bodyPr/>
          <a:lstStyle>
            <a:lvl1pPr>
              <a:defRPr sz="2400" b="0" baseline="0">
                <a:solidFill>
                  <a:schemeClr val="bg1"/>
                </a:solidFill>
              </a:defRPr>
            </a:lvl1pPr>
          </a:lstStyle>
          <a:p>
            <a:r>
              <a:rPr lang="de-DE" dirty="0" err="1" smtClean="0"/>
              <a:t>Autonomous</a:t>
            </a:r>
            <a:r>
              <a:rPr lang="de-DE" dirty="0" smtClean="0"/>
              <a:t> Navigation </a:t>
            </a:r>
            <a:r>
              <a:rPr lang="de-DE" dirty="0" err="1" smtClean="0"/>
              <a:t>for</a:t>
            </a:r>
            <a:r>
              <a:rPr lang="de-DE" dirty="0" smtClean="0"/>
              <a:t> Flying </a:t>
            </a:r>
            <a:r>
              <a:rPr lang="de-DE" dirty="0" err="1" smtClean="0"/>
              <a:t>Robots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125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1950" y="167878"/>
            <a:ext cx="7645400" cy="498872"/>
          </a:xfrm>
          <a:prstGeom prst="rect">
            <a:avLst/>
          </a:prstGeom>
        </p:spPr>
        <p:txBody>
          <a:bodyPr/>
          <a:lstStyle/>
          <a:p>
            <a:r>
              <a:rPr lang="en-US" noProof="0" dirty="0" err="1" smtClean="0"/>
              <a:t>Titelmasterformat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3007" y="971550"/>
            <a:ext cx="8471354" cy="3623073"/>
          </a:xfrm>
        </p:spPr>
        <p:txBody>
          <a:bodyPr/>
          <a:lstStyle>
            <a:lvl1pPr marL="274320" marR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lvl1pPr>
            <a:lvl2pPr marL="548640" marR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lvl2pPr>
            <a:lvl3pPr marL="822960" marR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lvl3pPr>
            <a:lvl4pPr marL="1097280" marR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lvl4pPr>
            <a:lvl5pPr marL="1371600" marR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lvl5pPr>
          </a:lstStyle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Textmasterformat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bearbeiten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UM Neue Helvetica 55 Regular" panose="020B0604020202020204" pitchFamily="34" charset="0"/>
            </a:endParaRP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Zweite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Ebene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UM Neue Helvetica 55 Regular" panose="020B0604020202020204" pitchFamily="34" charset="0"/>
            </a:endParaRPr>
          </a:p>
          <a:p>
            <a:pPr marL="822960" marR="0" lvl="2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Dritte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Ebene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UM Neue Helvetica 55 Regular" panose="020B0604020202020204" pitchFamily="34" charset="0"/>
            </a:endParaRPr>
          </a:p>
          <a:p>
            <a:pPr marL="1097280" marR="0" lvl="3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Vierte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Ebene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UM Neue Helvetica 55 Regular" panose="020B0604020202020204" pitchFamily="34" charset="0"/>
            </a:endParaRPr>
          </a:p>
          <a:p>
            <a:pPr marL="1371600" marR="0" lvl="4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Fünfte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Ebene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UM Neue Helvetica 55 Regular" panose="020B0604020202020204" pitchFamily="34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057400" y="4784725"/>
            <a:ext cx="5029200" cy="238920"/>
          </a:xfrm>
        </p:spPr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469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1950" y="167878"/>
            <a:ext cx="7645400" cy="498872"/>
          </a:xfrm>
          <a:prstGeom prst="rect">
            <a:avLst/>
          </a:prstGeom>
        </p:spPr>
        <p:txBody>
          <a:bodyPr/>
          <a:lstStyle/>
          <a:p>
            <a:r>
              <a:rPr lang="en-US" noProof="0" dirty="0" err="1" smtClean="0"/>
              <a:t>Titelmasterformat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1000" y="2058294"/>
            <a:ext cx="4572000" cy="2723256"/>
          </a:xfrm>
        </p:spPr>
        <p:txBody>
          <a:bodyPr/>
          <a:lstStyle>
            <a:lvl1pPr marL="274320" marR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lvl1pPr>
            <a:lvl2pPr marL="548640" marR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lvl2pPr>
            <a:lvl3pPr marL="822960" marR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lvl3pPr>
            <a:lvl4pPr marL="1097280" marR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lvl4pPr>
            <a:lvl5pPr marL="1371600" marR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lvl5pPr>
          </a:lstStyle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Textmasterformat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bearbeiten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UM Neue Helvetica 55 Regular" panose="020B0604020202020204" pitchFamily="34" charset="0"/>
            </a:endParaRP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Zweite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Ebene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UM Neue Helvetica 55 Regular" panose="020B0604020202020204" pitchFamily="34" charset="0"/>
            </a:endParaRPr>
          </a:p>
          <a:p>
            <a:pPr marL="822960" marR="0" lvl="2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Dritte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Ebene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UM Neue Helvetica 55 Regular" panose="020B0604020202020204" pitchFamily="34" charset="0"/>
            </a:endParaRPr>
          </a:p>
          <a:p>
            <a:pPr marL="1097280" marR="0" lvl="3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Vierte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Ebene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UM Neue Helvetica 55 Regular" panose="020B0604020202020204" pitchFamily="34" charset="0"/>
            </a:endParaRPr>
          </a:p>
          <a:p>
            <a:pPr marL="1371600" marR="0" lvl="4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Fünfte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Ebene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UM Neue Helvetica 55 Regular" panose="020B0604020202020204" pitchFamily="34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057400" y="4784725"/>
            <a:ext cx="5029200" cy="238920"/>
          </a:xfrm>
        </p:spPr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0" name="Inhaltsplatzhalter 8"/>
          <p:cNvSpPr>
            <a:spLocks noGrp="1"/>
          </p:cNvSpPr>
          <p:nvPr>
            <p:ph sz="quarter" idx="13"/>
          </p:nvPr>
        </p:nvSpPr>
        <p:spPr>
          <a:xfrm>
            <a:off x="361950" y="971550"/>
            <a:ext cx="7620000" cy="9906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22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1950" y="167878"/>
            <a:ext cx="7645400" cy="498872"/>
          </a:xfrm>
          <a:prstGeom prst="rect">
            <a:avLst/>
          </a:prstGeom>
        </p:spPr>
        <p:txBody>
          <a:bodyPr/>
          <a:lstStyle/>
          <a:p>
            <a:r>
              <a:rPr lang="en-US" noProof="0" dirty="0" err="1" smtClean="0"/>
              <a:t>Titelmasterformat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3007" y="1123951"/>
            <a:ext cx="8471354" cy="3200399"/>
          </a:xfrm>
        </p:spPr>
        <p:txBody>
          <a:bodyPr/>
          <a:lstStyle>
            <a:lvl1pPr marL="274320" marR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lvl1pPr>
            <a:lvl2pPr marL="548640" marR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lvl2pPr>
            <a:lvl3pPr marL="822960" marR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lvl3pPr>
            <a:lvl4pPr marL="1097280" marR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lvl4pPr>
            <a:lvl5pPr marL="1371600" marR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lvl5pPr>
          </a:lstStyle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Textmasterformat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bearbeiten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UM Neue Helvetica 55 Regular" panose="020B0604020202020204" pitchFamily="34" charset="0"/>
            </a:endParaRP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Zweite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Ebene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UM Neue Helvetica 55 Regular" panose="020B0604020202020204" pitchFamily="34" charset="0"/>
            </a:endParaRPr>
          </a:p>
          <a:p>
            <a:pPr marL="822960" marR="0" lvl="2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Dritte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Ebene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UM Neue Helvetica 55 Regular" panose="020B0604020202020204" pitchFamily="34" charset="0"/>
            </a:endParaRPr>
          </a:p>
          <a:p>
            <a:pPr marL="1097280" marR="0" lvl="3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Vierte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Ebene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UM Neue Helvetica 55 Regular" panose="020B0604020202020204" pitchFamily="34" charset="0"/>
            </a:endParaRPr>
          </a:p>
          <a:p>
            <a:pPr marL="1371600" marR="0" lvl="4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Fünfte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Ebene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UM Neue Helvetica 55 Regular" panose="020B0604020202020204" pitchFamily="34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057400" y="4784725"/>
            <a:ext cx="5029200" cy="238920"/>
          </a:xfrm>
        </p:spPr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750596" y="4362450"/>
            <a:ext cx="5678904" cy="304800"/>
          </a:xfrm>
        </p:spPr>
        <p:txBody>
          <a:bodyPr/>
          <a:lstStyle>
            <a:lvl1pPr marL="0" indent="0">
              <a:buNone/>
              <a:defRPr sz="600" baseline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de-DE" dirty="0" err="1" smtClean="0"/>
              <a:t>Author</a:t>
            </a:r>
            <a:r>
              <a:rPr lang="de-DE" dirty="0" smtClean="0"/>
              <a:t>,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829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38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63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45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514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3007" y="971550"/>
            <a:ext cx="8471354" cy="36230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err="1" smtClean="0"/>
              <a:t>Textmasterformat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53007" y="4788567"/>
            <a:ext cx="2133600" cy="2374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  <a:latin typeface="TUM Neue Helvetica 55 Regular" panose="020B0604020202020204" pitchFamily="34" charset="0"/>
              </a:defRPr>
            </a:lvl1pPr>
          </a:lstStyle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87524" y="4788567"/>
            <a:ext cx="5603876" cy="2374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/>
                </a:solidFill>
                <a:latin typeface="TUM Neue Helvetica 55 Regular" panose="020B0604020202020204" pitchFamily="34" charset="0"/>
              </a:defRPr>
            </a:lvl1pPr>
          </a:lstStyle>
          <a:p>
            <a:r>
              <a:rPr lang="en-US" smtClean="0"/>
              <a:t>Autonomous Navigation for Flying Robots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199" y="4788567"/>
            <a:ext cx="2271161" cy="2374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  <a:latin typeface="TUM Neue Helvetica 55 Regular" panose="020B0604020202020204" pitchFamily="34" charset="0"/>
              </a:defRPr>
            </a:lvl1pPr>
          </a:lstStyle>
          <a:p>
            <a:fld id="{C2ED6AAE-0022-4E59-ADC8-B2FAC23E4A4D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Titelplatzhalter 1"/>
          <p:cNvSpPr>
            <a:spLocks noGrp="1"/>
          </p:cNvSpPr>
          <p:nvPr>
            <p:ph type="title"/>
          </p:nvPr>
        </p:nvSpPr>
        <p:spPr bwMode="auto">
          <a:xfrm>
            <a:off x="358777" y="164324"/>
            <a:ext cx="7644384" cy="50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err="1" smtClean="0"/>
              <a:t>Titelmasterformat</a:t>
            </a:r>
            <a:endParaRPr lang="en-US" noProof="0" dirty="0" smtClean="0"/>
          </a:p>
        </p:txBody>
      </p:sp>
      <p:pic>
        <p:nvPicPr>
          <p:cNvPr id="10" name="Picture 9" descr="TUMLogo_oZ_Vollfl_blau_RGB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156575" y="269082"/>
            <a:ext cx="682625" cy="3603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571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2" r:id="rId4"/>
    <p:sldLayoutId id="2147483661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0065BD"/>
          </a:solidFill>
          <a:latin typeface="TUM Neue Helvetica 55 Regular" panose="020B0604020202020204" pitchFamily="34" charset="0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rgbClr val="0065BD"/>
        </a:buClr>
        <a:buSzPct val="10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TUM Neue Helvetica 55 Regular" panose="020B0604020202020204" pitchFamily="34" charset="0"/>
          <a:ea typeface="+mn-ea"/>
          <a:cs typeface="+mn-cs"/>
        </a:defRPr>
      </a:lvl1pPr>
      <a:lvl2pPr marL="548640" indent="-274320" algn="l" defTabSz="914400" rtl="0" eaLnBrk="1" latinLnBrk="0" hangingPunct="1">
        <a:spcBef>
          <a:spcPct val="20000"/>
        </a:spcBef>
        <a:buClr>
          <a:srgbClr val="0065BD"/>
        </a:buClr>
        <a:buSzPct val="10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TUM Neue Helvetica 55 Regular" panose="020B0604020202020204" pitchFamily="34" charset="0"/>
          <a:ea typeface="+mn-ea"/>
          <a:cs typeface="+mn-cs"/>
        </a:defRPr>
      </a:lvl2pPr>
      <a:lvl3pPr marL="822960" indent="-274320" algn="l" defTabSz="914400" rtl="0" eaLnBrk="1" latinLnBrk="0" hangingPunct="1">
        <a:spcBef>
          <a:spcPct val="20000"/>
        </a:spcBef>
        <a:buClr>
          <a:srgbClr val="0065BD"/>
        </a:buClr>
        <a:buSzPct val="10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TUM Neue Helvetica 55 Regular" panose="020B0604020202020204" pitchFamily="34" charset="0"/>
          <a:ea typeface="+mn-ea"/>
          <a:cs typeface="+mn-cs"/>
        </a:defRPr>
      </a:lvl3pPr>
      <a:lvl4pPr marL="1097280" indent="-274320" algn="l" defTabSz="914400" rtl="0" eaLnBrk="1" latinLnBrk="0" hangingPunct="1">
        <a:spcBef>
          <a:spcPct val="20000"/>
        </a:spcBef>
        <a:buClr>
          <a:srgbClr val="0065BD"/>
        </a:buClr>
        <a:buSzPct val="10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TUM Neue Helvetica 55 Regular" panose="020B0604020202020204" pitchFamily="34" charset="0"/>
          <a:ea typeface="+mn-ea"/>
          <a:cs typeface="+mn-cs"/>
        </a:defRPr>
      </a:lvl4pPr>
      <a:lvl5pPr marL="1371600" indent="-274320" algn="l" defTabSz="914400" rtl="0" eaLnBrk="1" latinLnBrk="0" hangingPunct="1">
        <a:spcBef>
          <a:spcPct val="20000"/>
        </a:spcBef>
        <a:buClr>
          <a:srgbClr val="0065BD"/>
        </a:buClr>
        <a:buSzPct val="10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TUM Neue Helvetica 55 Regular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5.xml"/><Relationship Id="rId7" Type="http://schemas.openxmlformats.org/officeDocument/2006/relationships/image" Target="../media/image14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21.xml"/><Relationship Id="rId7" Type="http://schemas.openxmlformats.org/officeDocument/2006/relationships/image" Target="../media/image16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8.png"/><Relationship Id="rId4" Type="http://schemas.openxmlformats.org/officeDocument/2006/relationships/tags" Target="../tags/tag22.xml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26.xml"/><Relationship Id="rId7" Type="http://schemas.openxmlformats.org/officeDocument/2006/relationships/notesSlide" Target="../notesSlides/notesSlide16.xml"/><Relationship Id="rId12" Type="http://schemas.openxmlformats.org/officeDocument/2006/relationships/image" Target="../media/image20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12.png"/><Relationship Id="rId5" Type="http://schemas.openxmlformats.org/officeDocument/2006/relationships/tags" Target="../tags/tag28.xml"/><Relationship Id="rId10" Type="http://schemas.openxmlformats.org/officeDocument/2006/relationships/image" Target="../media/image11.png"/><Relationship Id="rId4" Type="http://schemas.openxmlformats.org/officeDocument/2006/relationships/tags" Target="../tags/tag27.xml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13" Type="http://schemas.openxmlformats.org/officeDocument/2006/relationships/image" Target="../media/image22.png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12" Type="http://schemas.openxmlformats.org/officeDocument/2006/relationships/image" Target="../media/image19.png"/><Relationship Id="rId2" Type="http://schemas.openxmlformats.org/officeDocument/2006/relationships/tags" Target="../tags/tag30.xml"/><Relationship Id="rId16" Type="http://schemas.openxmlformats.org/officeDocument/2006/relationships/image" Target="../media/image20.png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image" Target="../media/image6.png"/><Relationship Id="rId5" Type="http://schemas.openxmlformats.org/officeDocument/2006/relationships/tags" Target="../tags/tag33.xml"/><Relationship Id="rId1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tags" Target="../tags/tag32.xml"/><Relationship Id="rId9" Type="http://schemas.openxmlformats.org/officeDocument/2006/relationships/notesSlide" Target="../notesSlides/notesSlide17.xml"/><Relationship Id="rId1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13" Type="http://schemas.openxmlformats.org/officeDocument/2006/relationships/image" Target="../media/image8.png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image" Target="../media/image7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image" Target="../media/image10.png"/><Relationship Id="rId5" Type="http://schemas.openxmlformats.org/officeDocument/2006/relationships/tags" Target="../tags/tag10.xml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tags" Target="../tags/tag9.xml"/><Relationship Id="rId9" Type="http://schemas.openxmlformats.org/officeDocument/2006/relationships/notesSlide" Target="../notesSlides/notesSlide9.xml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Autonomous Navigation for Flying Robots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mtClean="0"/>
              <a:t>Lecture 7.2: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Visual </a:t>
            </a:r>
            <a:r>
              <a:rPr lang="en-US" dirty="0" err="1" smtClean="0"/>
              <a:t>Odometry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Jürgen </a:t>
            </a:r>
            <a:r>
              <a:rPr lang="en-US" dirty="0" smtClean="0"/>
              <a:t>Sturm</a:t>
            </a:r>
          </a:p>
          <a:p>
            <a:r>
              <a:rPr lang="en-US" dirty="0" err="1"/>
              <a:t>Technische</a:t>
            </a:r>
            <a:r>
              <a:rPr lang="en-US" dirty="0"/>
              <a:t> </a:t>
            </a:r>
            <a:r>
              <a:rPr lang="en-US" dirty="0" err="1"/>
              <a:t>Universität</a:t>
            </a:r>
            <a:r>
              <a:rPr lang="en-US" dirty="0"/>
              <a:t> </a:t>
            </a:r>
            <a:r>
              <a:rPr lang="en-US" dirty="0" err="1"/>
              <a:t>München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3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/>
        </p:nvSpPr>
        <p:spPr>
          <a:xfrm>
            <a:off x="2895600" y="3597638"/>
            <a:ext cx="304800" cy="72671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2D Translation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10</a:t>
            </a:fld>
            <a:endParaRPr lang="en-US" dirty="0"/>
          </a:p>
        </p:txBody>
      </p:sp>
      <p:sp>
        <p:nvSpPr>
          <p:cNvPr id="43" name="Inhaltsplatzhalter 4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3D to 2D perspective projection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Now let’s solve for p (in particular, X and Y):</a:t>
            </a:r>
            <a:endParaRPr lang="en-US" dirty="0"/>
          </a:p>
        </p:txBody>
      </p:sp>
      <p:pic>
        <p:nvPicPr>
          <p:cNvPr id="20" name="Grafik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63795" y="1485701"/>
            <a:ext cx="3962916" cy="152419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Grafik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290133"/>
            <a:ext cx="1193294" cy="25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9" name="Grafik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5815" y="3597638"/>
            <a:ext cx="2565233" cy="111724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9263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Rotation + 2D Translation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if the </a:t>
            </a:r>
            <a:r>
              <a:rPr lang="en-US" dirty="0" err="1" smtClean="0"/>
              <a:t>quadrotor</a:t>
            </a:r>
            <a:r>
              <a:rPr lang="en-US" dirty="0" smtClean="0"/>
              <a:t> tilts during flight?</a:t>
            </a:r>
          </a:p>
          <a:p>
            <a:r>
              <a:rPr lang="en-US" dirty="0" smtClean="0"/>
              <a:t>Assume that we have an IMU that gives us the (relative) rotation R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11</a:t>
            </a:fld>
            <a:endParaRPr lang="en-US" dirty="0"/>
          </a:p>
        </p:txBody>
      </p:sp>
      <p:cxnSp>
        <p:nvCxnSpPr>
          <p:cNvPr id="26" name="Gerade Verbindung 25"/>
          <p:cNvCxnSpPr/>
          <p:nvPr/>
        </p:nvCxnSpPr>
        <p:spPr>
          <a:xfrm flipH="1">
            <a:off x="591838" y="4551845"/>
            <a:ext cx="2599038" cy="1105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leichschenkliges Dreieck 26"/>
          <p:cNvSpPr/>
          <p:nvPr/>
        </p:nvSpPr>
        <p:spPr>
          <a:xfrm>
            <a:off x="790575" y="2897684"/>
            <a:ext cx="1622836" cy="1655266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8" name="Gerade Verbindung 27"/>
          <p:cNvCxnSpPr/>
          <p:nvPr/>
        </p:nvCxnSpPr>
        <p:spPr>
          <a:xfrm>
            <a:off x="1181100" y="3502980"/>
            <a:ext cx="83820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>
            <a:off x="666750" y="2897684"/>
            <a:ext cx="0" cy="1649618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 flipH="1">
            <a:off x="591838" y="2897684"/>
            <a:ext cx="15446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>
            <a:stCxn id="27" idx="0"/>
            <a:endCxn id="27" idx="3"/>
          </p:cNvCxnSpPr>
          <p:nvPr/>
        </p:nvCxnSpPr>
        <p:spPr>
          <a:xfrm>
            <a:off x="1601993" y="2897684"/>
            <a:ext cx="0" cy="1655266"/>
          </a:xfrm>
          <a:prstGeom prst="line">
            <a:avLst/>
          </a:prstGeom>
          <a:ln w="28575"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/>
          <p:cNvSpPr/>
          <p:nvPr/>
        </p:nvSpPr>
        <p:spPr>
          <a:xfrm>
            <a:off x="1570451" y="4520520"/>
            <a:ext cx="53564" cy="535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fik 4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238" y="3626284"/>
            <a:ext cx="228600" cy="2286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8797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Rotation + 2D Translation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the </a:t>
            </a:r>
            <a:r>
              <a:rPr lang="en-US" dirty="0" err="1"/>
              <a:t>quadrotor</a:t>
            </a:r>
            <a:r>
              <a:rPr lang="en-US" dirty="0"/>
              <a:t> tilts during flight?</a:t>
            </a:r>
          </a:p>
          <a:p>
            <a:r>
              <a:rPr lang="en-US" dirty="0"/>
              <a:t>Assume that we have an IMU that gives us the (relative) rotation R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12</a:t>
            </a:fld>
            <a:endParaRPr lang="en-US" dirty="0"/>
          </a:p>
        </p:txBody>
      </p:sp>
      <p:sp>
        <p:nvSpPr>
          <p:cNvPr id="39" name="Gleichschenkliges Dreieck 38"/>
          <p:cNvSpPr/>
          <p:nvPr/>
        </p:nvSpPr>
        <p:spPr>
          <a:xfrm>
            <a:off x="790575" y="2897684"/>
            <a:ext cx="1622836" cy="165526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0" name="Gerade Verbindung 39"/>
          <p:cNvCxnSpPr/>
          <p:nvPr/>
        </p:nvCxnSpPr>
        <p:spPr>
          <a:xfrm>
            <a:off x="1601993" y="2897684"/>
            <a:ext cx="0" cy="1655266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ihandform 40"/>
          <p:cNvSpPr/>
          <p:nvPr/>
        </p:nvSpPr>
        <p:spPr>
          <a:xfrm>
            <a:off x="1262743" y="2892490"/>
            <a:ext cx="1648408" cy="1667069"/>
          </a:xfrm>
          <a:custGeom>
            <a:avLst/>
            <a:gdLst>
              <a:gd name="connsiteX0" fmla="*/ 1063690 w 1648408"/>
              <a:gd name="connsiteY0" fmla="*/ 0 h 1667069"/>
              <a:gd name="connsiteX1" fmla="*/ 1648408 w 1648408"/>
              <a:gd name="connsiteY1" fmla="*/ 1667069 h 1667069"/>
              <a:gd name="connsiteX2" fmla="*/ 0 w 1648408"/>
              <a:gd name="connsiteY2" fmla="*/ 1660849 h 1667069"/>
              <a:gd name="connsiteX3" fmla="*/ 1063690 w 1648408"/>
              <a:gd name="connsiteY3" fmla="*/ 0 h 1667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8408" h="1667069">
                <a:moveTo>
                  <a:pt x="1063690" y="0"/>
                </a:moveTo>
                <a:lnTo>
                  <a:pt x="1648408" y="1667069"/>
                </a:lnTo>
                <a:lnTo>
                  <a:pt x="0" y="1660849"/>
                </a:lnTo>
                <a:lnTo>
                  <a:pt x="106369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Gerade Verbindung 41"/>
          <p:cNvCxnSpPr/>
          <p:nvPr/>
        </p:nvCxnSpPr>
        <p:spPr>
          <a:xfrm flipH="1">
            <a:off x="591838" y="4551845"/>
            <a:ext cx="2599038" cy="1105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/>
          <p:cNvCxnSpPr/>
          <p:nvPr/>
        </p:nvCxnSpPr>
        <p:spPr>
          <a:xfrm>
            <a:off x="666750" y="2897684"/>
            <a:ext cx="0" cy="1649618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43"/>
          <p:cNvCxnSpPr/>
          <p:nvPr/>
        </p:nvCxnSpPr>
        <p:spPr>
          <a:xfrm flipH="1">
            <a:off x="591838" y="2897684"/>
            <a:ext cx="15446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llipse 44"/>
          <p:cNvSpPr/>
          <p:nvPr/>
        </p:nvSpPr>
        <p:spPr>
          <a:xfrm>
            <a:off x="1570451" y="4520520"/>
            <a:ext cx="53564" cy="535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Gerade Verbindung 45"/>
          <p:cNvCxnSpPr/>
          <p:nvPr/>
        </p:nvCxnSpPr>
        <p:spPr>
          <a:xfrm rot="388857">
            <a:off x="1834310" y="3499918"/>
            <a:ext cx="83820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/>
          <p:cNvCxnSpPr>
            <a:endCxn id="45" idx="0"/>
          </p:cNvCxnSpPr>
          <p:nvPr/>
        </p:nvCxnSpPr>
        <p:spPr>
          <a:xfrm flipH="1">
            <a:off x="1597233" y="2898692"/>
            <a:ext cx="726281" cy="1621828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/>
          <p:cNvSpPr/>
          <p:nvPr/>
        </p:nvSpPr>
        <p:spPr>
          <a:xfrm rot="388857">
            <a:off x="2050400" y="3453117"/>
            <a:ext cx="53564" cy="535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Gerade Verbindung 49"/>
          <p:cNvCxnSpPr/>
          <p:nvPr/>
        </p:nvCxnSpPr>
        <p:spPr>
          <a:xfrm rot="388857">
            <a:off x="2230096" y="2893404"/>
            <a:ext cx="0" cy="1655266"/>
          </a:xfrm>
          <a:prstGeom prst="line">
            <a:avLst/>
          </a:prstGeom>
          <a:ln w="28575"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Grafik 5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238" y="3626284"/>
            <a:ext cx="228600" cy="2286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1559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leichschenkliges Dreieck 48"/>
          <p:cNvSpPr/>
          <p:nvPr/>
        </p:nvSpPr>
        <p:spPr>
          <a:xfrm>
            <a:off x="790575" y="2897684"/>
            <a:ext cx="1622836" cy="165526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4" name="Gerade Verbindung 63"/>
          <p:cNvCxnSpPr/>
          <p:nvPr/>
        </p:nvCxnSpPr>
        <p:spPr>
          <a:xfrm>
            <a:off x="1601993" y="2897684"/>
            <a:ext cx="0" cy="1655266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ihandform 20"/>
          <p:cNvSpPr/>
          <p:nvPr/>
        </p:nvSpPr>
        <p:spPr>
          <a:xfrm>
            <a:off x="1262743" y="2892490"/>
            <a:ext cx="1648408" cy="1667069"/>
          </a:xfrm>
          <a:custGeom>
            <a:avLst/>
            <a:gdLst>
              <a:gd name="connsiteX0" fmla="*/ 1063690 w 1648408"/>
              <a:gd name="connsiteY0" fmla="*/ 0 h 1667069"/>
              <a:gd name="connsiteX1" fmla="*/ 1648408 w 1648408"/>
              <a:gd name="connsiteY1" fmla="*/ 1667069 h 1667069"/>
              <a:gd name="connsiteX2" fmla="*/ 0 w 1648408"/>
              <a:gd name="connsiteY2" fmla="*/ 1660849 h 1667069"/>
              <a:gd name="connsiteX3" fmla="*/ 1063690 w 1648408"/>
              <a:gd name="connsiteY3" fmla="*/ 0 h 1667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8408" h="1667069">
                <a:moveTo>
                  <a:pt x="1063690" y="0"/>
                </a:moveTo>
                <a:lnTo>
                  <a:pt x="1648408" y="1667069"/>
                </a:lnTo>
                <a:lnTo>
                  <a:pt x="0" y="1660849"/>
                </a:lnTo>
                <a:lnTo>
                  <a:pt x="106369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Gleichschenkliges Dreieck 79"/>
          <p:cNvSpPr/>
          <p:nvPr/>
        </p:nvSpPr>
        <p:spPr>
          <a:xfrm>
            <a:off x="1512096" y="2904293"/>
            <a:ext cx="1622836" cy="1655266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Rotation + 2D Translation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de-rotate the camera image first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13</a:t>
            </a:fld>
            <a:endParaRPr lang="en-US" dirty="0"/>
          </a:p>
        </p:txBody>
      </p:sp>
      <p:cxnSp>
        <p:nvCxnSpPr>
          <p:cNvPr id="51" name="Gerade Verbindung 50"/>
          <p:cNvCxnSpPr/>
          <p:nvPr/>
        </p:nvCxnSpPr>
        <p:spPr>
          <a:xfrm flipH="1">
            <a:off x="591838" y="4551845"/>
            <a:ext cx="2599038" cy="1105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mit Pfeil 52"/>
          <p:cNvCxnSpPr/>
          <p:nvPr/>
        </p:nvCxnSpPr>
        <p:spPr>
          <a:xfrm>
            <a:off x="666750" y="2897684"/>
            <a:ext cx="0" cy="1649618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53"/>
          <p:cNvCxnSpPr/>
          <p:nvPr/>
        </p:nvCxnSpPr>
        <p:spPr>
          <a:xfrm flipH="1">
            <a:off x="591838" y="2897684"/>
            <a:ext cx="15446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/>
          <p:cNvSpPr/>
          <p:nvPr/>
        </p:nvSpPr>
        <p:spPr>
          <a:xfrm>
            <a:off x="1570451" y="4520520"/>
            <a:ext cx="53564" cy="535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Gerade Verbindung mit Pfeil 24"/>
          <p:cNvCxnSpPr>
            <a:endCxn id="55" idx="0"/>
          </p:cNvCxnSpPr>
          <p:nvPr/>
        </p:nvCxnSpPr>
        <p:spPr>
          <a:xfrm flipH="1">
            <a:off x="1597233" y="2898692"/>
            <a:ext cx="726281" cy="1621828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Gerade Verbindung 80"/>
          <p:cNvCxnSpPr/>
          <p:nvPr/>
        </p:nvCxnSpPr>
        <p:spPr>
          <a:xfrm>
            <a:off x="1902621" y="3509589"/>
            <a:ext cx="83820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Gerade Verbindung mit Pfeil 84"/>
          <p:cNvCxnSpPr>
            <a:stCxn id="55" idx="6"/>
          </p:cNvCxnSpPr>
          <p:nvPr/>
        </p:nvCxnSpPr>
        <p:spPr>
          <a:xfrm>
            <a:off x="1624015" y="4547302"/>
            <a:ext cx="702855" cy="12772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Gerade Verbindung mit Pfeil 85"/>
          <p:cNvCxnSpPr/>
          <p:nvPr/>
        </p:nvCxnSpPr>
        <p:spPr>
          <a:xfrm flipH="1" flipV="1">
            <a:off x="2105025" y="3508375"/>
            <a:ext cx="211373" cy="121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86"/>
          <p:cNvCxnSpPr>
            <a:stCxn id="80" idx="0"/>
            <a:endCxn id="80" idx="3"/>
          </p:cNvCxnSpPr>
          <p:nvPr/>
        </p:nvCxnSpPr>
        <p:spPr>
          <a:xfrm>
            <a:off x="2323514" y="2904293"/>
            <a:ext cx="0" cy="1655266"/>
          </a:xfrm>
          <a:prstGeom prst="line">
            <a:avLst/>
          </a:prstGeom>
          <a:ln w="28575"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/>
          <p:cNvSpPr/>
          <p:nvPr/>
        </p:nvSpPr>
        <p:spPr>
          <a:xfrm rot="388857">
            <a:off x="2047958" y="3489200"/>
            <a:ext cx="53564" cy="535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7" name="Grafik 9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238" y="3626284"/>
            <a:ext cx="228600" cy="2286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852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Rotation + 2D Translation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Point p appears in the de-rotated image at</a:t>
            </a:r>
          </a:p>
          <a:p>
            <a:endParaRPr lang="en-US" dirty="0"/>
          </a:p>
          <a:p>
            <a:r>
              <a:rPr lang="en-US" dirty="0" smtClean="0"/>
              <a:t>Now only pure translation remains, same procedure as before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14</a:t>
            </a:fld>
            <a:endParaRPr lang="en-US" dirty="0"/>
          </a:p>
        </p:txBody>
      </p:sp>
      <p:sp>
        <p:nvSpPr>
          <p:cNvPr id="93" name="Rechteck 92"/>
          <p:cNvSpPr/>
          <p:nvPr/>
        </p:nvSpPr>
        <p:spPr>
          <a:xfrm>
            <a:off x="3721185" y="3402374"/>
            <a:ext cx="304800" cy="72671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Grafik 9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1400" y="3402373"/>
            <a:ext cx="3124003" cy="111702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Grafik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4746" y="1428750"/>
            <a:ext cx="1093620" cy="33098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fik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3318" y="2751873"/>
            <a:ext cx="2210096" cy="33075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Gleichschenkliges Dreieck 26"/>
          <p:cNvSpPr/>
          <p:nvPr/>
        </p:nvSpPr>
        <p:spPr>
          <a:xfrm>
            <a:off x="790575" y="2897684"/>
            <a:ext cx="1622836" cy="165526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8" name="Gerade Verbindung 27"/>
          <p:cNvCxnSpPr/>
          <p:nvPr/>
        </p:nvCxnSpPr>
        <p:spPr>
          <a:xfrm>
            <a:off x="1601993" y="2897684"/>
            <a:ext cx="0" cy="1655266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ihandform 28"/>
          <p:cNvSpPr/>
          <p:nvPr/>
        </p:nvSpPr>
        <p:spPr>
          <a:xfrm>
            <a:off x="1262743" y="2892490"/>
            <a:ext cx="1648408" cy="1667069"/>
          </a:xfrm>
          <a:custGeom>
            <a:avLst/>
            <a:gdLst>
              <a:gd name="connsiteX0" fmla="*/ 1063690 w 1648408"/>
              <a:gd name="connsiteY0" fmla="*/ 0 h 1667069"/>
              <a:gd name="connsiteX1" fmla="*/ 1648408 w 1648408"/>
              <a:gd name="connsiteY1" fmla="*/ 1667069 h 1667069"/>
              <a:gd name="connsiteX2" fmla="*/ 0 w 1648408"/>
              <a:gd name="connsiteY2" fmla="*/ 1660849 h 1667069"/>
              <a:gd name="connsiteX3" fmla="*/ 1063690 w 1648408"/>
              <a:gd name="connsiteY3" fmla="*/ 0 h 1667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8408" h="1667069">
                <a:moveTo>
                  <a:pt x="1063690" y="0"/>
                </a:moveTo>
                <a:lnTo>
                  <a:pt x="1648408" y="1667069"/>
                </a:lnTo>
                <a:lnTo>
                  <a:pt x="0" y="1660849"/>
                </a:lnTo>
                <a:lnTo>
                  <a:pt x="106369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Gleichschenkliges Dreieck 29"/>
          <p:cNvSpPr/>
          <p:nvPr/>
        </p:nvSpPr>
        <p:spPr>
          <a:xfrm>
            <a:off x="1512096" y="2904293"/>
            <a:ext cx="1622836" cy="1655266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1" name="Gerade Verbindung 30"/>
          <p:cNvCxnSpPr/>
          <p:nvPr/>
        </p:nvCxnSpPr>
        <p:spPr>
          <a:xfrm flipH="1">
            <a:off x="591838" y="4551845"/>
            <a:ext cx="2599038" cy="1105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/>
          <p:nvPr/>
        </p:nvCxnSpPr>
        <p:spPr>
          <a:xfrm>
            <a:off x="666750" y="2897684"/>
            <a:ext cx="0" cy="1649618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 flipH="1">
            <a:off x="591838" y="2897684"/>
            <a:ext cx="15446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/>
          <p:cNvSpPr/>
          <p:nvPr/>
        </p:nvSpPr>
        <p:spPr>
          <a:xfrm>
            <a:off x="1570451" y="4520520"/>
            <a:ext cx="53564" cy="535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Gerade Verbindung mit Pfeil 34"/>
          <p:cNvCxnSpPr>
            <a:endCxn id="34" idx="0"/>
          </p:cNvCxnSpPr>
          <p:nvPr/>
        </p:nvCxnSpPr>
        <p:spPr>
          <a:xfrm flipH="1">
            <a:off x="1597233" y="2898692"/>
            <a:ext cx="726281" cy="1621828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/>
          <p:cNvCxnSpPr/>
          <p:nvPr/>
        </p:nvCxnSpPr>
        <p:spPr>
          <a:xfrm>
            <a:off x="1902621" y="3509589"/>
            <a:ext cx="83820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/>
          <p:cNvCxnSpPr>
            <a:stCxn id="34" idx="6"/>
          </p:cNvCxnSpPr>
          <p:nvPr/>
        </p:nvCxnSpPr>
        <p:spPr>
          <a:xfrm>
            <a:off x="1624015" y="4547302"/>
            <a:ext cx="702855" cy="12772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/>
          <p:nvPr/>
        </p:nvCxnSpPr>
        <p:spPr>
          <a:xfrm flipH="1" flipV="1">
            <a:off x="2105025" y="3508375"/>
            <a:ext cx="211373" cy="121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8"/>
          <p:cNvCxnSpPr>
            <a:stCxn id="30" idx="0"/>
            <a:endCxn id="30" idx="3"/>
          </p:cNvCxnSpPr>
          <p:nvPr/>
        </p:nvCxnSpPr>
        <p:spPr>
          <a:xfrm>
            <a:off x="2323514" y="2904293"/>
            <a:ext cx="0" cy="1655266"/>
          </a:xfrm>
          <a:prstGeom prst="line">
            <a:avLst/>
          </a:prstGeom>
          <a:ln w="28575"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/>
          <p:cNvSpPr/>
          <p:nvPr/>
        </p:nvSpPr>
        <p:spPr>
          <a:xfrm rot="388857">
            <a:off x="2047958" y="3489200"/>
            <a:ext cx="53564" cy="535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Grafik 4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238" y="3626284"/>
            <a:ext cx="228600" cy="2286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3836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Height Change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if the </a:t>
            </a:r>
            <a:r>
              <a:rPr lang="en-US" dirty="0" err="1" smtClean="0"/>
              <a:t>quadrotor</a:t>
            </a:r>
            <a:r>
              <a:rPr lang="en-US" dirty="0" smtClean="0"/>
              <a:t> changes its flying height?</a:t>
            </a:r>
          </a:p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15</a:t>
            </a:fld>
            <a:endParaRPr lang="en-US" dirty="0"/>
          </a:p>
        </p:txBody>
      </p:sp>
      <p:sp>
        <p:nvSpPr>
          <p:cNvPr id="62" name="Gleichschenkliges Dreieck 61"/>
          <p:cNvSpPr/>
          <p:nvPr/>
        </p:nvSpPr>
        <p:spPr>
          <a:xfrm>
            <a:off x="790575" y="2897684"/>
            <a:ext cx="1622836" cy="165526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3" name="Gerade Verbindung 62"/>
          <p:cNvCxnSpPr/>
          <p:nvPr/>
        </p:nvCxnSpPr>
        <p:spPr>
          <a:xfrm>
            <a:off x="1601993" y="2897684"/>
            <a:ext cx="0" cy="1655266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Gleichschenkliges Dreieck 63"/>
          <p:cNvSpPr/>
          <p:nvPr/>
        </p:nvSpPr>
        <p:spPr>
          <a:xfrm>
            <a:off x="1512096" y="2904293"/>
            <a:ext cx="1622836" cy="1655266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5" name="Gerade Verbindung 64"/>
          <p:cNvCxnSpPr/>
          <p:nvPr/>
        </p:nvCxnSpPr>
        <p:spPr>
          <a:xfrm flipH="1">
            <a:off x="591838" y="4551845"/>
            <a:ext cx="2599038" cy="1105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 Verbindung mit Pfeil 66"/>
          <p:cNvCxnSpPr/>
          <p:nvPr/>
        </p:nvCxnSpPr>
        <p:spPr>
          <a:xfrm>
            <a:off x="666750" y="2897684"/>
            <a:ext cx="0" cy="1649618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 Verbindung 67"/>
          <p:cNvCxnSpPr/>
          <p:nvPr/>
        </p:nvCxnSpPr>
        <p:spPr>
          <a:xfrm flipH="1">
            <a:off x="591838" y="2897684"/>
            <a:ext cx="15446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Ellipse 68"/>
          <p:cNvSpPr/>
          <p:nvPr/>
        </p:nvSpPr>
        <p:spPr>
          <a:xfrm>
            <a:off x="1570451" y="4520520"/>
            <a:ext cx="53564" cy="535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Gerade Verbindung mit Pfeil 69"/>
          <p:cNvCxnSpPr>
            <a:endCxn id="69" idx="0"/>
          </p:cNvCxnSpPr>
          <p:nvPr/>
        </p:nvCxnSpPr>
        <p:spPr>
          <a:xfrm flipH="1">
            <a:off x="1597233" y="2898692"/>
            <a:ext cx="726281" cy="1621828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70"/>
          <p:cNvCxnSpPr/>
          <p:nvPr/>
        </p:nvCxnSpPr>
        <p:spPr>
          <a:xfrm>
            <a:off x="1902621" y="3509589"/>
            <a:ext cx="83820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mit Pfeil 71"/>
          <p:cNvCxnSpPr>
            <a:stCxn id="69" idx="6"/>
          </p:cNvCxnSpPr>
          <p:nvPr/>
        </p:nvCxnSpPr>
        <p:spPr>
          <a:xfrm>
            <a:off x="1624015" y="4547302"/>
            <a:ext cx="702855" cy="12772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mit Pfeil 72"/>
          <p:cNvCxnSpPr/>
          <p:nvPr/>
        </p:nvCxnSpPr>
        <p:spPr>
          <a:xfrm flipH="1" flipV="1">
            <a:off x="2105025" y="3508375"/>
            <a:ext cx="211373" cy="121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 Verbindung 73"/>
          <p:cNvCxnSpPr>
            <a:stCxn id="64" idx="0"/>
            <a:endCxn id="64" idx="3"/>
          </p:cNvCxnSpPr>
          <p:nvPr/>
        </p:nvCxnSpPr>
        <p:spPr>
          <a:xfrm>
            <a:off x="2323514" y="2904293"/>
            <a:ext cx="0" cy="1655266"/>
          </a:xfrm>
          <a:prstGeom prst="line">
            <a:avLst/>
          </a:prstGeom>
          <a:ln w="28575"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Ellipse 74"/>
          <p:cNvSpPr/>
          <p:nvPr/>
        </p:nvSpPr>
        <p:spPr>
          <a:xfrm rot="388857">
            <a:off x="2047958" y="3489200"/>
            <a:ext cx="53564" cy="535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Grafik 7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26284"/>
            <a:ext cx="304800" cy="27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04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Height Change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if the </a:t>
            </a:r>
            <a:r>
              <a:rPr lang="en-US" dirty="0" err="1" smtClean="0"/>
              <a:t>quadrotor</a:t>
            </a:r>
            <a:r>
              <a:rPr lang="en-US" dirty="0" smtClean="0"/>
              <a:t> changes its flying height?</a:t>
            </a:r>
          </a:p>
          <a:p>
            <a:r>
              <a:rPr lang="en-US" dirty="0" smtClean="0"/>
              <a:t>Point    remains at the same location</a:t>
            </a:r>
          </a:p>
          <a:p>
            <a:r>
              <a:rPr lang="en-US" dirty="0" smtClean="0"/>
              <a:t>Pixel coordinate    gets scaled by </a:t>
            </a:r>
          </a:p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16</a:t>
            </a:fld>
            <a:endParaRPr lang="en-US" dirty="0"/>
          </a:p>
        </p:txBody>
      </p:sp>
      <p:sp>
        <p:nvSpPr>
          <p:cNvPr id="30" name="Gleichschenkliges Dreieck 29"/>
          <p:cNvSpPr/>
          <p:nvPr/>
        </p:nvSpPr>
        <p:spPr>
          <a:xfrm>
            <a:off x="790575" y="2897684"/>
            <a:ext cx="1622836" cy="165526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1" name="Gerade Verbindung 30"/>
          <p:cNvCxnSpPr/>
          <p:nvPr/>
        </p:nvCxnSpPr>
        <p:spPr>
          <a:xfrm>
            <a:off x="1601993" y="2897684"/>
            <a:ext cx="0" cy="1655266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Gleichschenkliges Dreieck 31"/>
          <p:cNvSpPr/>
          <p:nvPr/>
        </p:nvSpPr>
        <p:spPr>
          <a:xfrm>
            <a:off x="1260775" y="2384998"/>
            <a:ext cx="2125478" cy="2167952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5" name="Gerade Verbindung mit Pfeil 34"/>
          <p:cNvCxnSpPr/>
          <p:nvPr/>
        </p:nvCxnSpPr>
        <p:spPr>
          <a:xfrm>
            <a:off x="666750" y="2897684"/>
            <a:ext cx="0" cy="1649618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/>
          <p:cNvCxnSpPr/>
          <p:nvPr/>
        </p:nvCxnSpPr>
        <p:spPr>
          <a:xfrm flipH="1">
            <a:off x="591838" y="2897684"/>
            <a:ext cx="15446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/>
          <p:cNvSpPr/>
          <p:nvPr/>
        </p:nvSpPr>
        <p:spPr>
          <a:xfrm rot="388857">
            <a:off x="2092408" y="2993900"/>
            <a:ext cx="53564" cy="535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Grafik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019" y="2378828"/>
            <a:ext cx="330708" cy="27889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Grafik 2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26284"/>
            <a:ext cx="304800" cy="27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cxnSp>
        <p:nvCxnSpPr>
          <p:cNvPr id="54" name="Gerade Verbindung 53"/>
          <p:cNvCxnSpPr/>
          <p:nvPr/>
        </p:nvCxnSpPr>
        <p:spPr>
          <a:xfrm>
            <a:off x="1895505" y="3010122"/>
            <a:ext cx="83820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mit Pfeil 55"/>
          <p:cNvCxnSpPr/>
          <p:nvPr/>
        </p:nvCxnSpPr>
        <p:spPr>
          <a:xfrm flipH="1" flipV="1">
            <a:off x="2139950" y="3009900"/>
            <a:ext cx="169333" cy="222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/>
          <p:cNvCxnSpPr>
            <a:stCxn id="32" idx="0"/>
            <a:endCxn id="32" idx="3"/>
          </p:cNvCxnSpPr>
          <p:nvPr/>
        </p:nvCxnSpPr>
        <p:spPr>
          <a:xfrm>
            <a:off x="2323514" y="2384998"/>
            <a:ext cx="0" cy="2167952"/>
          </a:xfrm>
          <a:prstGeom prst="line">
            <a:avLst/>
          </a:prstGeom>
          <a:ln w="28575"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>
            <a:stCxn id="32" idx="0"/>
          </p:cNvCxnSpPr>
          <p:nvPr/>
        </p:nvCxnSpPr>
        <p:spPr>
          <a:xfrm flipH="1">
            <a:off x="1616429" y="2384998"/>
            <a:ext cx="707085" cy="2155954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 flipH="1">
            <a:off x="591838" y="4551845"/>
            <a:ext cx="2599038" cy="1105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/>
          <p:cNvSpPr/>
          <p:nvPr/>
        </p:nvSpPr>
        <p:spPr>
          <a:xfrm>
            <a:off x="1583151" y="4520520"/>
            <a:ext cx="53564" cy="535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Gerade Verbindung mit Pfeil 39"/>
          <p:cNvCxnSpPr>
            <a:stCxn id="37" idx="6"/>
            <a:endCxn id="32" idx="3"/>
          </p:cNvCxnSpPr>
          <p:nvPr/>
        </p:nvCxnSpPr>
        <p:spPr>
          <a:xfrm>
            <a:off x="1636715" y="4547302"/>
            <a:ext cx="686799" cy="5648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121" y="1542650"/>
            <a:ext cx="178308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0" name="Grafik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225" y="1991025"/>
            <a:ext cx="17830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2" name="Grafik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775379"/>
            <a:ext cx="278892" cy="4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05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Height Change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the </a:t>
            </a:r>
            <a:r>
              <a:rPr lang="en-US" dirty="0" err="1"/>
              <a:t>quadrotor</a:t>
            </a:r>
            <a:r>
              <a:rPr lang="en-US" dirty="0"/>
              <a:t> changes its flying height?</a:t>
            </a:r>
          </a:p>
          <a:p>
            <a:r>
              <a:rPr lang="en-US" dirty="0"/>
              <a:t>Point    remains at the same location</a:t>
            </a:r>
          </a:p>
          <a:p>
            <a:r>
              <a:rPr lang="en-US" dirty="0"/>
              <a:t>Pixel coordinate    gets scaled by </a:t>
            </a:r>
          </a:p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17</a:t>
            </a:fld>
            <a:endParaRPr lang="en-US" dirty="0"/>
          </a:p>
        </p:txBody>
      </p:sp>
      <p:sp>
        <p:nvSpPr>
          <p:cNvPr id="30" name="Gleichschenkliges Dreieck 29"/>
          <p:cNvSpPr/>
          <p:nvPr/>
        </p:nvSpPr>
        <p:spPr>
          <a:xfrm>
            <a:off x="790575" y="2897684"/>
            <a:ext cx="1622836" cy="165526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1" name="Gerade Verbindung 30"/>
          <p:cNvCxnSpPr/>
          <p:nvPr/>
        </p:nvCxnSpPr>
        <p:spPr>
          <a:xfrm>
            <a:off x="1601993" y="2897684"/>
            <a:ext cx="0" cy="1655266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Gleichschenkliges Dreieck 31"/>
          <p:cNvSpPr/>
          <p:nvPr/>
        </p:nvSpPr>
        <p:spPr>
          <a:xfrm>
            <a:off x="1260775" y="2384998"/>
            <a:ext cx="2125478" cy="2167952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3" name="Gerade Verbindung 32"/>
          <p:cNvCxnSpPr/>
          <p:nvPr/>
        </p:nvCxnSpPr>
        <p:spPr>
          <a:xfrm flipH="1">
            <a:off x="591838" y="4551845"/>
            <a:ext cx="2599038" cy="1105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/>
          <p:nvPr/>
        </p:nvCxnSpPr>
        <p:spPr>
          <a:xfrm>
            <a:off x="666750" y="2897684"/>
            <a:ext cx="0" cy="1649618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/>
          <p:cNvCxnSpPr/>
          <p:nvPr/>
        </p:nvCxnSpPr>
        <p:spPr>
          <a:xfrm flipH="1">
            <a:off x="591838" y="2897684"/>
            <a:ext cx="15446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/>
          <p:cNvCxnSpPr>
            <a:stCxn id="32" idx="0"/>
            <a:endCxn id="32" idx="3"/>
          </p:cNvCxnSpPr>
          <p:nvPr/>
        </p:nvCxnSpPr>
        <p:spPr>
          <a:xfrm>
            <a:off x="2323514" y="2384998"/>
            <a:ext cx="0" cy="2167952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Gleichschenkliges Dreieck 38"/>
          <p:cNvSpPr/>
          <p:nvPr/>
        </p:nvSpPr>
        <p:spPr>
          <a:xfrm>
            <a:off x="1512096" y="2904293"/>
            <a:ext cx="1622836" cy="1655266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Ellipse 40"/>
          <p:cNvSpPr/>
          <p:nvPr/>
        </p:nvSpPr>
        <p:spPr>
          <a:xfrm>
            <a:off x="1570451" y="4520520"/>
            <a:ext cx="53564" cy="535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Gerade Verbindung mit Pfeil 43"/>
          <p:cNvCxnSpPr>
            <a:endCxn id="41" idx="0"/>
          </p:cNvCxnSpPr>
          <p:nvPr/>
        </p:nvCxnSpPr>
        <p:spPr>
          <a:xfrm flipH="1">
            <a:off x="1597233" y="2898692"/>
            <a:ext cx="726281" cy="1621828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/>
          <p:cNvCxnSpPr/>
          <p:nvPr/>
        </p:nvCxnSpPr>
        <p:spPr>
          <a:xfrm>
            <a:off x="1902621" y="3509589"/>
            <a:ext cx="83820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/>
          <p:cNvCxnSpPr>
            <a:stCxn id="41" idx="6"/>
          </p:cNvCxnSpPr>
          <p:nvPr/>
        </p:nvCxnSpPr>
        <p:spPr>
          <a:xfrm>
            <a:off x="1624015" y="4547302"/>
            <a:ext cx="702855" cy="12772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/>
          <p:cNvCxnSpPr/>
          <p:nvPr/>
        </p:nvCxnSpPr>
        <p:spPr>
          <a:xfrm flipH="1" flipV="1">
            <a:off x="2105025" y="3508375"/>
            <a:ext cx="211373" cy="121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47"/>
          <p:cNvCxnSpPr>
            <a:stCxn id="39" idx="0"/>
            <a:endCxn id="39" idx="3"/>
          </p:cNvCxnSpPr>
          <p:nvPr/>
        </p:nvCxnSpPr>
        <p:spPr>
          <a:xfrm>
            <a:off x="2323514" y="2904293"/>
            <a:ext cx="0" cy="1655266"/>
          </a:xfrm>
          <a:prstGeom prst="line">
            <a:avLst/>
          </a:prstGeom>
          <a:ln w="28575"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/>
          <p:cNvSpPr/>
          <p:nvPr/>
        </p:nvSpPr>
        <p:spPr>
          <a:xfrm rot="388857">
            <a:off x="2047958" y="3489200"/>
            <a:ext cx="53564" cy="535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hteck 50"/>
          <p:cNvSpPr/>
          <p:nvPr/>
        </p:nvSpPr>
        <p:spPr>
          <a:xfrm>
            <a:off x="3797385" y="3478772"/>
            <a:ext cx="304800" cy="72671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6247" y="3473627"/>
            <a:ext cx="3632064" cy="114311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Grafik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26284"/>
            <a:ext cx="304800" cy="27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2" name="Grafik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019" y="2378828"/>
            <a:ext cx="330708" cy="27889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7" name="Grafik 5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1400" y="2342851"/>
            <a:ext cx="2770313" cy="114349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Grafik 2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121" y="1542650"/>
            <a:ext cx="178308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8" name="Grafik 2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225" y="1991025"/>
            <a:ext cx="17830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9" name="Grafik 2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775379"/>
            <a:ext cx="278892" cy="4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36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Increasing</a:t>
            </a:r>
            <a:r>
              <a:rPr lang="de-DE" dirty="0" smtClean="0"/>
              <a:t> </a:t>
            </a:r>
            <a:r>
              <a:rPr lang="de-DE" dirty="0" err="1" smtClean="0"/>
              <a:t>Robustness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So </a:t>
            </a:r>
            <a:r>
              <a:rPr lang="de-DE" dirty="0" err="1" smtClean="0"/>
              <a:t>far</a:t>
            </a:r>
            <a:r>
              <a:rPr lang="de-DE" dirty="0" smtClean="0"/>
              <a:t>,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tracked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a </a:t>
            </a:r>
            <a:r>
              <a:rPr lang="de-DE" dirty="0" err="1" smtClean="0"/>
              <a:t>single</a:t>
            </a:r>
            <a:r>
              <a:rPr lang="de-DE" dirty="0" smtClean="0"/>
              <a:t> </a:t>
            </a:r>
            <a:r>
              <a:rPr lang="de-DE" dirty="0" err="1" smtClean="0"/>
              <a:t>point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image</a:t>
            </a:r>
            <a:endParaRPr lang="de-DE" dirty="0" smtClean="0"/>
          </a:p>
          <a:p>
            <a:r>
              <a:rPr lang="de-DE" dirty="0" smtClean="0"/>
              <a:t>Motion </a:t>
            </a:r>
            <a:r>
              <a:rPr lang="de-DE" dirty="0" err="1" smtClean="0"/>
              <a:t>estimate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noisy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potentially</a:t>
            </a:r>
            <a:r>
              <a:rPr lang="de-DE" dirty="0" smtClean="0"/>
              <a:t> an </a:t>
            </a:r>
            <a:r>
              <a:rPr lang="de-DE" dirty="0" err="1" smtClean="0"/>
              <a:t>outlier</a:t>
            </a:r>
            <a:endParaRPr lang="de-DE" dirty="0" smtClean="0"/>
          </a:p>
          <a:p>
            <a:r>
              <a:rPr lang="de-DE" dirty="0" smtClean="0"/>
              <a:t>Solution:</a:t>
            </a:r>
          </a:p>
          <a:p>
            <a:pPr lvl="1"/>
            <a:r>
              <a:rPr lang="de-DE" dirty="0" smtClean="0"/>
              <a:t>Track multiple </a:t>
            </a:r>
            <a:r>
              <a:rPr lang="de-DE" dirty="0" err="1" smtClean="0"/>
              <a:t>points</a:t>
            </a:r>
            <a:r>
              <a:rPr lang="de-DE" dirty="0" smtClean="0"/>
              <a:t> (e.g., 16)</a:t>
            </a:r>
          </a:p>
          <a:p>
            <a:pPr lvl="1"/>
            <a:r>
              <a:rPr lang="de-DE" dirty="0" err="1" smtClean="0"/>
              <a:t>Majority</a:t>
            </a:r>
            <a:r>
              <a:rPr lang="de-DE" dirty="0" smtClean="0"/>
              <a:t> </a:t>
            </a:r>
            <a:r>
              <a:rPr lang="de-DE" dirty="0" err="1" smtClean="0"/>
              <a:t>vote</a:t>
            </a:r>
            <a:r>
              <a:rPr lang="de-DE" dirty="0" smtClean="0"/>
              <a:t> (RANSAC </a:t>
            </a:r>
            <a:r>
              <a:rPr lang="de-DE" smtClean="0"/>
              <a:t>algorithm)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57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Examples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Parrot Mainboard + Navigation board </a:t>
            </a:r>
            <a:r>
              <a:rPr lang="en-US" sz="1800" dirty="0"/>
              <a:t>[</a:t>
            </a:r>
            <a:r>
              <a:rPr lang="en-US" sz="1800" dirty="0" err="1"/>
              <a:t>Bristeau</a:t>
            </a:r>
            <a:r>
              <a:rPr lang="en-US" sz="1800" dirty="0" smtClean="0"/>
              <a:t>, IFAC WC 2011]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Camera + IMU + ultrasound + pressure, 180 USD</a:t>
            </a:r>
            <a:endParaRPr lang="en-US" dirty="0"/>
          </a:p>
          <a:p>
            <a:r>
              <a:rPr lang="en-US" dirty="0" smtClean="0"/>
              <a:t>Pix4flow sensor from ETH </a:t>
            </a:r>
            <a:r>
              <a:rPr lang="en-US" sz="1800" dirty="0" smtClean="0"/>
              <a:t>[Honegger et al., ICRA 2013]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dirty="0" smtClean="0"/>
              <a:t>Camera + IMU + </a:t>
            </a:r>
            <a:r>
              <a:rPr lang="en-US" dirty="0"/>
              <a:t>ultrasound, </a:t>
            </a:r>
            <a:r>
              <a:rPr lang="en-US" dirty="0" smtClean="0"/>
              <a:t>120 </a:t>
            </a:r>
            <a:r>
              <a:rPr lang="en-US" dirty="0"/>
              <a:t>EUR</a:t>
            </a:r>
          </a:p>
          <a:p>
            <a:endParaRPr lang="de-DE" dirty="0"/>
          </a:p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19</a:t>
            </a:fld>
            <a:endParaRPr lang="en-US" dirty="0"/>
          </a:p>
        </p:txBody>
      </p:sp>
      <p:pic>
        <p:nvPicPr>
          <p:cNvPr id="9" name="Picture 2" descr="http://store.3drobotics.com/spree/products/617/large/px4flow-angle.jpg?136745635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15662" r="4259" b="14074"/>
          <a:stretch/>
        </p:blipFill>
        <p:spPr bwMode="auto">
          <a:xfrm>
            <a:off x="5410200" y="2561483"/>
            <a:ext cx="2882995" cy="223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9"/>
          <p:cNvSpPr/>
          <p:nvPr/>
        </p:nvSpPr>
        <p:spPr>
          <a:xfrm>
            <a:off x="517349" y="4557751"/>
            <a:ext cx="251460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/>
              <a:t>http://www.parrotshopping.com/us/p_parrot_product.aspx?i=230895</a:t>
            </a:r>
          </a:p>
        </p:txBody>
      </p:sp>
      <p:sp>
        <p:nvSpPr>
          <p:cNvPr id="11" name="Rechteck 10"/>
          <p:cNvSpPr/>
          <p:nvPr/>
        </p:nvSpPr>
        <p:spPr>
          <a:xfrm>
            <a:off x="5594397" y="4557751"/>
            <a:ext cx="251460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/>
              <a:t>http://pixhawk.org/modules/px4flow</a:t>
            </a:r>
          </a:p>
        </p:txBody>
      </p:sp>
      <p:pic>
        <p:nvPicPr>
          <p:cNvPr id="2050" name="Picture 2" descr="http://www.expansys.com/i/b/b23089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7" t="14984" r="32656" b="24745"/>
          <a:stretch/>
        </p:blipFill>
        <p:spPr bwMode="auto">
          <a:xfrm>
            <a:off x="2790966" y="2723593"/>
            <a:ext cx="1933433" cy="183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expansys.com/i/b/b23089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1" t="28998" r="27655" b="29999"/>
          <a:stretch/>
        </p:blipFill>
        <p:spPr bwMode="auto">
          <a:xfrm>
            <a:off x="499250" y="2952750"/>
            <a:ext cx="2291717" cy="16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90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Cascaded Control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2</a:t>
            </a:fld>
            <a:endParaRPr lang="en-US" dirty="0"/>
          </a:p>
        </p:txBody>
      </p:sp>
      <p:grpSp>
        <p:nvGrpSpPr>
          <p:cNvPr id="40" name="Gruppieren 39"/>
          <p:cNvGrpSpPr/>
          <p:nvPr/>
        </p:nvGrpSpPr>
        <p:grpSpPr>
          <a:xfrm>
            <a:off x="1143000" y="864543"/>
            <a:ext cx="6575324" cy="3693211"/>
            <a:chOff x="392724" y="1205948"/>
            <a:chExt cx="8370276" cy="4701394"/>
          </a:xfrm>
        </p:grpSpPr>
        <p:sp>
          <p:nvSpPr>
            <p:cNvPr id="7" name="Rechteck 6"/>
            <p:cNvSpPr/>
            <p:nvPr/>
          </p:nvSpPr>
          <p:spPr>
            <a:xfrm>
              <a:off x="392724" y="1205948"/>
              <a:ext cx="8370276" cy="3017313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/>
            </a:p>
          </p:txBody>
        </p:sp>
        <p:sp>
          <p:nvSpPr>
            <p:cNvPr id="8" name="Rechteck 7"/>
            <p:cNvSpPr/>
            <p:nvPr/>
          </p:nvSpPr>
          <p:spPr>
            <a:xfrm>
              <a:off x="2087469" y="2098739"/>
              <a:ext cx="2159861" cy="415860"/>
            </a:xfrm>
            <a:prstGeom prst="rect">
              <a:avLst/>
            </a:prstGeom>
            <a:solidFill>
              <a:schemeClr val="tx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Visual Localization</a:t>
              </a:r>
            </a:p>
          </p:txBody>
        </p:sp>
        <p:cxnSp>
          <p:nvCxnSpPr>
            <p:cNvPr id="9" name="Gerade Verbindung mit Pfeil 8"/>
            <p:cNvCxnSpPr>
              <a:stCxn id="8" idx="3"/>
              <a:endCxn id="19" idx="1"/>
            </p:cNvCxnSpPr>
            <p:nvPr/>
          </p:nvCxnSpPr>
          <p:spPr>
            <a:xfrm>
              <a:off x="4247330" y="2306669"/>
              <a:ext cx="457199" cy="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feld 9"/>
            <p:cNvSpPr txBox="1"/>
            <p:nvPr/>
          </p:nvSpPr>
          <p:spPr>
            <a:xfrm>
              <a:off x="471816" y="1219200"/>
              <a:ext cx="712658" cy="3526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Robot</a:t>
              </a:r>
              <a:endParaRPr lang="de-DE" sz="1200" dirty="0"/>
            </a:p>
          </p:txBody>
        </p:sp>
        <p:sp>
          <p:nvSpPr>
            <p:cNvPr id="11" name="Ellipse 10"/>
            <p:cNvSpPr/>
            <p:nvPr/>
          </p:nvSpPr>
          <p:spPr>
            <a:xfrm>
              <a:off x="533400" y="3815758"/>
              <a:ext cx="1511567" cy="78601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Sensors</a:t>
              </a:r>
              <a:endParaRPr lang="de-DE" sz="1200" dirty="0"/>
            </a:p>
          </p:txBody>
        </p:sp>
        <p:sp>
          <p:nvSpPr>
            <p:cNvPr id="12" name="Ellipse 11"/>
            <p:cNvSpPr/>
            <p:nvPr/>
          </p:nvSpPr>
          <p:spPr>
            <a:xfrm>
              <a:off x="6946633" y="3810000"/>
              <a:ext cx="1663967" cy="786015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Actuators</a:t>
              </a:r>
              <a:endParaRPr lang="de-DE" sz="1200" dirty="0"/>
            </a:p>
          </p:txBody>
        </p:sp>
        <p:sp>
          <p:nvSpPr>
            <p:cNvPr id="13" name="Ellipse 12"/>
            <p:cNvSpPr/>
            <p:nvPr/>
          </p:nvSpPr>
          <p:spPr>
            <a:xfrm>
              <a:off x="3669140" y="4885523"/>
              <a:ext cx="1965037" cy="102181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/>
                <a:t>Quadrotor</a:t>
              </a:r>
              <a:r>
                <a:rPr lang="en-US" sz="1200" dirty="0" smtClean="0"/>
                <a:t> Physical World</a:t>
              </a:r>
            </a:p>
          </p:txBody>
        </p:sp>
        <p:cxnSp>
          <p:nvCxnSpPr>
            <p:cNvPr id="14" name="Gerade Verbindung mit Pfeil 13"/>
            <p:cNvCxnSpPr>
              <a:stCxn id="12" idx="3"/>
              <a:endCxn id="13" idx="7"/>
            </p:cNvCxnSpPr>
            <p:nvPr/>
          </p:nvCxnSpPr>
          <p:spPr>
            <a:xfrm flipH="1">
              <a:off x="5346404" y="4480906"/>
              <a:ext cx="1843911" cy="554259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14"/>
            <p:cNvCxnSpPr>
              <a:stCxn id="13" idx="1"/>
              <a:endCxn id="11" idx="5"/>
            </p:cNvCxnSpPr>
            <p:nvPr/>
          </p:nvCxnSpPr>
          <p:spPr>
            <a:xfrm flipH="1" flipV="1">
              <a:off x="1823603" y="4486664"/>
              <a:ext cx="2133310" cy="54850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feld 17"/>
            <p:cNvSpPr txBox="1"/>
            <p:nvPr/>
          </p:nvSpPr>
          <p:spPr>
            <a:xfrm>
              <a:off x="5853542" y="5096101"/>
              <a:ext cx="1102575" cy="58769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Kinematics</a:t>
              </a:r>
            </a:p>
            <a:p>
              <a:pPr algn="ctr"/>
              <a:r>
                <a:rPr lang="en-US" sz="1200" dirty="0" smtClean="0"/>
                <a:t>Dynamics</a:t>
              </a:r>
              <a:endParaRPr lang="de-DE" sz="1200" dirty="0"/>
            </a:p>
          </p:txBody>
        </p:sp>
        <p:sp>
          <p:nvSpPr>
            <p:cNvPr id="19" name="Rechteck 18"/>
            <p:cNvSpPr/>
            <p:nvPr/>
          </p:nvSpPr>
          <p:spPr>
            <a:xfrm>
              <a:off x="4704529" y="2098740"/>
              <a:ext cx="2153471" cy="41586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Position Control</a:t>
              </a:r>
            </a:p>
          </p:txBody>
        </p:sp>
        <p:sp>
          <p:nvSpPr>
            <p:cNvPr id="20" name="Rechteck 19"/>
            <p:cNvSpPr/>
            <p:nvPr/>
          </p:nvSpPr>
          <p:spPr>
            <a:xfrm>
              <a:off x="4704529" y="1371600"/>
              <a:ext cx="2153471" cy="41586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Trajectory</a:t>
              </a:r>
            </a:p>
          </p:txBody>
        </p:sp>
        <p:cxnSp>
          <p:nvCxnSpPr>
            <p:cNvPr id="21" name="Gerade Verbindung mit Pfeil 20"/>
            <p:cNvCxnSpPr>
              <a:stCxn id="20" idx="2"/>
              <a:endCxn id="19" idx="0"/>
            </p:cNvCxnSpPr>
            <p:nvPr/>
          </p:nvCxnSpPr>
          <p:spPr>
            <a:xfrm>
              <a:off x="5781265" y="1787460"/>
              <a:ext cx="0" cy="311280"/>
            </a:xfrm>
            <a:prstGeom prst="straightConnector1">
              <a:avLst/>
            </a:prstGeom>
            <a:ln w="28575"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hteck 21"/>
            <p:cNvSpPr/>
            <p:nvPr/>
          </p:nvSpPr>
          <p:spPr>
            <a:xfrm>
              <a:off x="2087469" y="2708339"/>
              <a:ext cx="2159861" cy="41586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Attitude Estimation</a:t>
              </a:r>
            </a:p>
          </p:txBody>
        </p:sp>
        <p:cxnSp>
          <p:nvCxnSpPr>
            <p:cNvPr id="23" name="Gerade Verbindung mit Pfeil 22"/>
            <p:cNvCxnSpPr>
              <a:stCxn id="22" idx="3"/>
              <a:endCxn id="24" idx="1"/>
            </p:cNvCxnSpPr>
            <p:nvPr/>
          </p:nvCxnSpPr>
          <p:spPr>
            <a:xfrm>
              <a:off x="4247330" y="2916269"/>
              <a:ext cx="457199" cy="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hteck 23"/>
            <p:cNvSpPr/>
            <p:nvPr/>
          </p:nvSpPr>
          <p:spPr>
            <a:xfrm>
              <a:off x="4704529" y="2708340"/>
              <a:ext cx="2153471" cy="41586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Attitude Control</a:t>
              </a:r>
            </a:p>
          </p:txBody>
        </p:sp>
        <p:sp>
          <p:nvSpPr>
            <p:cNvPr id="25" name="Rechteck 24"/>
            <p:cNvSpPr/>
            <p:nvPr/>
          </p:nvSpPr>
          <p:spPr>
            <a:xfrm>
              <a:off x="2087469" y="3352800"/>
              <a:ext cx="2159861" cy="41586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RPM Estimation</a:t>
              </a:r>
            </a:p>
          </p:txBody>
        </p:sp>
        <p:cxnSp>
          <p:nvCxnSpPr>
            <p:cNvPr id="26" name="Gerade Verbindung mit Pfeil 25"/>
            <p:cNvCxnSpPr>
              <a:stCxn id="25" idx="3"/>
              <a:endCxn id="27" idx="1"/>
            </p:cNvCxnSpPr>
            <p:nvPr/>
          </p:nvCxnSpPr>
          <p:spPr>
            <a:xfrm>
              <a:off x="4247330" y="3560730"/>
              <a:ext cx="457199" cy="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hteck 26"/>
            <p:cNvSpPr/>
            <p:nvPr/>
          </p:nvSpPr>
          <p:spPr>
            <a:xfrm>
              <a:off x="4704529" y="3352801"/>
              <a:ext cx="2153471" cy="41586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Motor Speed Control</a:t>
              </a:r>
            </a:p>
          </p:txBody>
        </p:sp>
        <p:cxnSp>
          <p:nvCxnSpPr>
            <p:cNvPr id="28" name="Gerade Verbindung mit Pfeil 27"/>
            <p:cNvCxnSpPr>
              <a:stCxn id="19" idx="2"/>
              <a:endCxn id="24" idx="0"/>
            </p:cNvCxnSpPr>
            <p:nvPr/>
          </p:nvCxnSpPr>
          <p:spPr>
            <a:xfrm>
              <a:off x="5781265" y="2514600"/>
              <a:ext cx="0" cy="193740"/>
            </a:xfrm>
            <a:prstGeom prst="straightConnector1">
              <a:avLst/>
            </a:prstGeom>
            <a:ln w="28575"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mit Pfeil 28"/>
            <p:cNvCxnSpPr>
              <a:stCxn id="24" idx="2"/>
              <a:endCxn id="27" idx="0"/>
            </p:cNvCxnSpPr>
            <p:nvPr/>
          </p:nvCxnSpPr>
          <p:spPr>
            <a:xfrm>
              <a:off x="5781265" y="3124200"/>
              <a:ext cx="0" cy="228601"/>
            </a:xfrm>
            <a:prstGeom prst="straightConnector1">
              <a:avLst/>
            </a:prstGeom>
            <a:ln w="28575"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winkelte Verbindung 29"/>
            <p:cNvCxnSpPr>
              <a:stCxn id="11" idx="0"/>
              <a:endCxn id="25" idx="1"/>
            </p:cNvCxnSpPr>
            <p:nvPr/>
          </p:nvCxnSpPr>
          <p:spPr>
            <a:xfrm rot="5400000" flipH="1" flipV="1">
              <a:off x="1560812" y="3289102"/>
              <a:ext cx="255028" cy="798285"/>
            </a:xfrm>
            <a:prstGeom prst="bentConnector2">
              <a:avLst/>
            </a:prstGeom>
            <a:ln w="28575"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winkelte Verbindung 30"/>
            <p:cNvCxnSpPr>
              <a:stCxn id="11" idx="0"/>
              <a:endCxn id="22" idx="1"/>
            </p:cNvCxnSpPr>
            <p:nvPr/>
          </p:nvCxnSpPr>
          <p:spPr>
            <a:xfrm rot="5400000" flipH="1" flipV="1">
              <a:off x="1238582" y="2966872"/>
              <a:ext cx="899489" cy="798285"/>
            </a:xfrm>
            <a:prstGeom prst="bentConnector2">
              <a:avLst/>
            </a:prstGeom>
            <a:ln w="28575"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winkelte Verbindung 31"/>
            <p:cNvCxnSpPr>
              <a:endCxn id="8" idx="1"/>
            </p:cNvCxnSpPr>
            <p:nvPr/>
          </p:nvCxnSpPr>
          <p:spPr>
            <a:xfrm rot="5400000" flipH="1" flipV="1">
              <a:off x="957331" y="2638522"/>
              <a:ext cx="1461991" cy="798286"/>
            </a:xfrm>
            <a:prstGeom prst="bentConnector2">
              <a:avLst/>
            </a:prstGeom>
            <a:ln w="28575"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winkelte Verbindung 32"/>
            <p:cNvCxnSpPr>
              <a:stCxn id="27" idx="3"/>
              <a:endCxn id="12" idx="0"/>
            </p:cNvCxnSpPr>
            <p:nvPr/>
          </p:nvCxnSpPr>
          <p:spPr>
            <a:xfrm>
              <a:off x="6858000" y="3560731"/>
              <a:ext cx="920617" cy="249269"/>
            </a:xfrm>
            <a:prstGeom prst="bentConnector2">
              <a:avLst/>
            </a:prstGeom>
            <a:ln w="28575"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winkelte Verbindung 33"/>
            <p:cNvCxnSpPr/>
            <p:nvPr/>
          </p:nvCxnSpPr>
          <p:spPr>
            <a:xfrm>
              <a:off x="6858000" y="2916270"/>
              <a:ext cx="920617" cy="893730"/>
            </a:xfrm>
            <a:prstGeom prst="bentConnector2">
              <a:avLst/>
            </a:prstGeom>
            <a:ln w="28575"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winkelte Verbindung 34"/>
            <p:cNvCxnSpPr/>
            <p:nvPr/>
          </p:nvCxnSpPr>
          <p:spPr>
            <a:xfrm>
              <a:off x="6858000" y="2306670"/>
              <a:ext cx="920617" cy="1503330"/>
            </a:xfrm>
            <a:prstGeom prst="bentConnector2">
              <a:avLst/>
            </a:prstGeom>
            <a:ln w="28575"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feld 35"/>
            <p:cNvSpPr txBox="1"/>
            <p:nvPr/>
          </p:nvSpPr>
          <p:spPr>
            <a:xfrm>
              <a:off x="7851840" y="3238501"/>
              <a:ext cx="873782" cy="5876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10 .000 </a:t>
              </a:r>
              <a:br>
                <a:rPr lang="en-US" sz="1200" dirty="0" smtClean="0"/>
              </a:br>
              <a:r>
                <a:rPr lang="en-US" sz="1200" dirty="0" smtClean="0"/>
                <a:t>RPM</a:t>
              </a:r>
              <a:endParaRPr lang="de-DE" sz="1200" dirty="0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7947749" y="2731604"/>
              <a:ext cx="681966" cy="3526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1 KHz</a:t>
              </a:r>
              <a:endParaRPr lang="de-DE" sz="1200" dirty="0"/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7948766" y="2145268"/>
              <a:ext cx="679927" cy="3526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10 Hz</a:t>
              </a:r>
              <a:endParaRPr lang="de-DE" sz="1200" dirty="0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7924279" y="1418127"/>
              <a:ext cx="728901" cy="3526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0.1 Hz</a:t>
              </a:r>
              <a:endParaRPr lang="de-DE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194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Pix4Flow Sensor</a:t>
            </a:r>
            <a:br>
              <a:rPr lang="en-US" dirty="0" smtClean="0"/>
            </a:br>
            <a:r>
              <a:rPr lang="en-US" sz="2000" dirty="0"/>
              <a:t>[Honegger et al, ICRA 2013]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Smart </a:t>
            </a:r>
            <a:r>
              <a:rPr lang="en-US" dirty="0"/>
              <a:t>camera module</a:t>
            </a:r>
          </a:p>
          <a:p>
            <a:r>
              <a:rPr lang="en-US" dirty="0" smtClean="0"/>
              <a:t>752Hx480V </a:t>
            </a:r>
            <a:r>
              <a:rPr lang="en-US" dirty="0"/>
              <a:t>(60fps), 188Hx120V (250fps), 16mm lens</a:t>
            </a:r>
          </a:p>
          <a:p>
            <a:r>
              <a:rPr lang="en-US" dirty="0" smtClean="0"/>
              <a:t>ARM </a:t>
            </a:r>
            <a:r>
              <a:rPr lang="en-US" dirty="0"/>
              <a:t>Cortex M4 (168 MHz, 192 KB RAM, single precision </a:t>
            </a:r>
            <a:r>
              <a:rPr lang="en-US" dirty="0" smtClean="0"/>
              <a:t>floating </a:t>
            </a:r>
            <a:r>
              <a:rPr lang="en-US" dirty="0"/>
              <a:t>point operations)</a:t>
            </a:r>
          </a:p>
          <a:p>
            <a:r>
              <a:rPr lang="en-US" dirty="0" smtClean="0"/>
              <a:t>MEMS </a:t>
            </a:r>
            <a:r>
              <a:rPr lang="en-US" dirty="0"/>
              <a:t>gyroscope (L3GD20)</a:t>
            </a:r>
          </a:p>
          <a:p>
            <a:r>
              <a:rPr lang="en-US" dirty="0" smtClean="0"/>
              <a:t>Ultrasound sensor</a:t>
            </a:r>
          </a:p>
          <a:p>
            <a:r>
              <a:rPr lang="en-US" dirty="0" smtClean="0"/>
              <a:t>Outputs speed over serial link</a:t>
            </a:r>
          </a:p>
          <a:p>
            <a:r>
              <a:rPr lang="en-US" dirty="0"/>
              <a:t>Open-source</a:t>
            </a:r>
          </a:p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20</a:t>
            </a:fld>
            <a:endParaRPr lang="en-US" dirty="0"/>
          </a:p>
        </p:txBody>
      </p:sp>
      <p:pic>
        <p:nvPicPr>
          <p:cNvPr id="7" name="Picture 2" descr="http://store.3drobotics.com/spree/products/617/large/px4flow-angle.jpg?136745635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15662" r="4259" b="14074"/>
          <a:stretch/>
        </p:blipFill>
        <p:spPr bwMode="auto">
          <a:xfrm>
            <a:off x="5410200" y="2561483"/>
            <a:ext cx="2882995" cy="223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53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 Video</a:t>
            </a:r>
            <a:br>
              <a:rPr lang="en-US" dirty="0" smtClean="0"/>
            </a:br>
            <a:r>
              <a:rPr lang="en-US" sz="2000" dirty="0"/>
              <a:t>[Honegger et al, ICRA 2013]</a:t>
            </a:r>
            <a:endParaRPr lang="en-US" dirty="0"/>
          </a:p>
        </p:txBody>
      </p:sp>
      <p:pic>
        <p:nvPicPr>
          <p:cNvPr id="10" name="PX4FLOW Autonomous Flight with PX4FMU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352.15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4663" y="1123950"/>
            <a:ext cx="5689600" cy="3200400"/>
          </a:xfr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21</a:t>
            </a:fld>
            <a:endParaRPr lang="en-US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Dominik Honegger, Lorenz Meier, Petri </a:t>
            </a:r>
            <a:r>
              <a:rPr lang="en-US" dirty="0" err="1"/>
              <a:t>Tanskanen</a:t>
            </a:r>
            <a:r>
              <a:rPr lang="en-US" dirty="0"/>
              <a:t> and Marc </a:t>
            </a:r>
            <a:r>
              <a:rPr lang="en-US" dirty="0" err="1"/>
              <a:t>Pollefeys</a:t>
            </a:r>
            <a:r>
              <a:rPr lang="en-US" dirty="0"/>
              <a:t>. </a:t>
            </a:r>
            <a:r>
              <a:rPr lang="en-US" b="1" dirty="0"/>
              <a:t>An Open Source and Open Hardware Embedded Metric Optical Flow CMOS Camera for Indoor and Outdoor Applications, ICRA2013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491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Pix4flow </a:t>
            </a:r>
            <a:r>
              <a:rPr lang="en-US" dirty="0" smtClean="0"/>
              <a:t>on a Modified </a:t>
            </a:r>
            <a:r>
              <a:rPr lang="en-US" dirty="0" err="1" smtClean="0"/>
              <a:t>Ardrone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/>
              <a:t>[Honegger et al, ICRA 2013]</a:t>
            </a:r>
          </a:p>
        </p:txBody>
      </p:sp>
      <p:pic>
        <p:nvPicPr>
          <p:cNvPr id="3" name="PX4FLOW Release Video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686.0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4663" y="1123950"/>
            <a:ext cx="5689600" cy="3200400"/>
          </a:xfr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22</a:t>
            </a:fld>
            <a:endParaRPr lang="en-US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Dominik Honegger, Lorenz Meier, Petri </a:t>
            </a:r>
            <a:r>
              <a:rPr lang="en-US" dirty="0" err="1"/>
              <a:t>Tanskanen</a:t>
            </a:r>
            <a:r>
              <a:rPr lang="en-US" dirty="0"/>
              <a:t> and Marc </a:t>
            </a:r>
            <a:r>
              <a:rPr lang="en-US" dirty="0" err="1"/>
              <a:t>Pollefeys</a:t>
            </a:r>
            <a:r>
              <a:rPr lang="en-US" dirty="0"/>
              <a:t>. </a:t>
            </a:r>
            <a:r>
              <a:rPr lang="en-US" b="1" dirty="0"/>
              <a:t>An Open Source and Open Hardware Embedded Metric Optical Flow CMOS Camera for Indoor and Outdoor Applications, ICRA2013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244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br>
              <a:rPr lang="en-US" dirty="0" smtClean="0"/>
            </a:br>
            <a:r>
              <a:rPr lang="en-US" sz="2000" dirty="0" smtClean="0"/>
              <a:t>[Honegger et al, ICRA 2013]</a:t>
            </a:r>
            <a:endParaRPr lang="en-US" sz="20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1.6m altitude, manual flight</a:t>
            </a:r>
          </a:p>
          <a:p>
            <a:r>
              <a:rPr lang="en-US" dirty="0" smtClean="0"/>
              <a:t>Pure integration of position from velocities (no GPS)</a:t>
            </a:r>
          </a:p>
          <a:p>
            <a:endParaRPr lang="en-US" dirty="0"/>
          </a:p>
        </p:txBody>
      </p:sp>
      <p:pic>
        <p:nvPicPr>
          <p:cNvPr id="1028" name="Picture 4" descr="PX4FLOW trajecto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85950"/>
            <a:ext cx="3242805" cy="274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/>
          <p:cNvSpPr/>
          <p:nvPr/>
        </p:nvSpPr>
        <p:spPr>
          <a:xfrm>
            <a:off x="838200" y="4633069"/>
            <a:ext cx="1107996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 smtClean="0">
                <a:latin typeface="TUM Neue Helvetica 55 Regular" panose="020B0604020202020204" pitchFamily="34" charset="0"/>
              </a:rPr>
              <a:t>Honegger et al, ICRA 2013</a:t>
            </a:r>
            <a:endParaRPr lang="en-US" sz="600" dirty="0">
              <a:latin typeface="TUM Neue Helvetica 55 Regular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50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 Methods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Stereo camera or depth sensor </a:t>
            </a:r>
            <a:r>
              <a:rPr lang="en-US" dirty="0" smtClean="0">
                <a:sym typeface="Wingdings" panose="05000000000000000000" pitchFamily="2" charset="2"/>
              </a:rPr>
              <a:t> next week</a:t>
            </a:r>
          </a:p>
          <a:p>
            <a:r>
              <a:rPr lang="en-US" dirty="0"/>
              <a:t>Wide-angle camera + IMU (no ultrasound</a:t>
            </a:r>
            <a:r>
              <a:rPr lang="en-US" dirty="0" smtClean="0"/>
              <a:t>)</a:t>
            </a:r>
            <a:br>
              <a:rPr lang="en-US" dirty="0" smtClean="0"/>
            </a:br>
            <a:endParaRPr lang="en-US" dirty="0" smtClean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77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</a:t>
            </a:r>
            <a:r>
              <a:rPr lang="en-US" dirty="0" err="1" smtClean="0"/>
              <a:t>Odometry</a:t>
            </a:r>
            <a:r>
              <a:rPr lang="en-US" dirty="0" smtClean="0"/>
              <a:t> using PTAM</a:t>
            </a:r>
            <a:br>
              <a:rPr lang="en-US" dirty="0" smtClean="0"/>
            </a:br>
            <a:r>
              <a:rPr lang="en-US" sz="2000" dirty="0" smtClean="0"/>
              <a:t>[Weiss et al., ICRA 2012]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 sparse 3D map from visual features</a:t>
            </a:r>
          </a:p>
          <a:p>
            <a:r>
              <a:rPr lang="en-US" dirty="0"/>
              <a:t>Based on PTAM library [Klein and Murray, </a:t>
            </a:r>
            <a:r>
              <a:rPr lang="en-US"/>
              <a:t>ISMAR </a:t>
            </a:r>
            <a:r>
              <a:rPr lang="en-US" smtClean="0"/>
              <a:t>2007]</a:t>
            </a:r>
            <a:endParaRPr lang="en-US" dirty="0"/>
          </a:p>
          <a:p>
            <a:r>
              <a:rPr lang="en-US" dirty="0" smtClean="0"/>
              <a:t>Drop old </a:t>
            </a:r>
            <a:r>
              <a:rPr lang="en-US" dirty="0" err="1" smtClean="0"/>
              <a:t>keyframes</a:t>
            </a:r>
            <a:r>
              <a:rPr lang="en-US" dirty="0" smtClean="0"/>
              <a:t> to keep computation time constant</a:t>
            </a:r>
          </a:p>
          <a:p>
            <a:r>
              <a:rPr lang="en-US" dirty="0"/>
              <a:t>Use IMU to estimate scale</a:t>
            </a:r>
          </a:p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25</a:t>
            </a:fld>
            <a:endParaRPr lang="en-US" dirty="0"/>
          </a:p>
        </p:txBody>
      </p:sp>
      <p:pic>
        <p:nvPicPr>
          <p:cNvPr id="7" name="Picture 2" descr="ethzasl_ptam_icaru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7"/>
          <a:stretch/>
        </p:blipFill>
        <p:spPr bwMode="auto">
          <a:xfrm>
            <a:off x="381000" y="2819400"/>
            <a:ext cx="1820813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thzasl_ptam_tra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305" y="2819399"/>
            <a:ext cx="2621739" cy="167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304800" y="4476750"/>
            <a:ext cx="4631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/>
              <a:t>Stephan Weiss, Markus W. </a:t>
            </a:r>
            <a:r>
              <a:rPr lang="en-US" sz="600" dirty="0" err="1"/>
              <a:t>Achtelik</a:t>
            </a:r>
            <a:r>
              <a:rPr lang="en-US" sz="600" dirty="0"/>
              <a:t>, Simon Lynen, Margarita </a:t>
            </a:r>
            <a:r>
              <a:rPr lang="en-US" sz="600" dirty="0" err="1"/>
              <a:t>Chli</a:t>
            </a:r>
            <a:r>
              <a:rPr lang="en-US" sz="600" dirty="0"/>
              <a:t> and Roland </a:t>
            </a:r>
            <a:r>
              <a:rPr lang="en-US" sz="600" dirty="0" err="1"/>
              <a:t>Siegwart</a:t>
            </a:r>
            <a:r>
              <a:rPr lang="en-US" sz="600" dirty="0"/>
              <a:t>. Real-time Onboard Visual-Inertial State Estimation and </a:t>
            </a:r>
            <a:endParaRPr lang="en-US" sz="600" dirty="0" smtClean="0"/>
          </a:p>
          <a:p>
            <a:r>
              <a:rPr lang="en-US" sz="600" dirty="0" smtClean="0"/>
              <a:t>Self-Calibration </a:t>
            </a:r>
            <a:r>
              <a:rPr lang="en-US" sz="600" dirty="0"/>
              <a:t>of MAVs in </a:t>
            </a:r>
            <a:r>
              <a:rPr lang="en-US" sz="600" dirty="0" smtClean="0"/>
              <a:t>Unknown </a:t>
            </a:r>
            <a:r>
              <a:rPr lang="en-US" sz="600" dirty="0"/>
              <a:t>Environments. </a:t>
            </a:r>
            <a:r>
              <a:rPr lang="en-US" sz="600" dirty="0" smtClean="0"/>
              <a:t>In </a:t>
            </a:r>
            <a:r>
              <a:rPr lang="en-US" sz="600" dirty="0"/>
              <a:t>IEEE International Conference on Robotics and Automation (ICRA), </a:t>
            </a:r>
            <a:r>
              <a:rPr lang="en-US" sz="600" dirty="0" smtClean="0"/>
              <a:t>2012.</a:t>
            </a:r>
            <a:r>
              <a:rPr lang="en-US" sz="600" dirty="0"/>
              <a:t> </a:t>
            </a:r>
            <a:endParaRPr lang="en-US" sz="600" dirty="0" smtClean="0"/>
          </a:p>
          <a:p>
            <a:r>
              <a:rPr lang="en-US" sz="600" dirty="0" smtClean="0"/>
              <a:t>http</a:t>
            </a:r>
            <a:r>
              <a:rPr lang="en-US" sz="600" dirty="0"/>
              <a:t>://wiki.ros.org/ethzasl_ptam</a:t>
            </a:r>
          </a:p>
        </p:txBody>
      </p:sp>
    </p:spTree>
    <p:extLst>
      <p:ext uri="{BB962C8B-B14F-4D97-AF65-F5344CB8AC3E}">
        <p14:creationId xmlns:p14="http://schemas.microsoft.com/office/powerpoint/2010/main" val="137360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</a:t>
            </a:r>
            <a:r>
              <a:rPr lang="en-US" dirty="0" err="1"/>
              <a:t>Odometry</a:t>
            </a:r>
            <a:r>
              <a:rPr lang="en-US" dirty="0"/>
              <a:t> using PTAM</a:t>
            </a:r>
            <a:br>
              <a:rPr lang="en-US" dirty="0"/>
            </a:br>
            <a:r>
              <a:rPr lang="en-US" sz="2000" dirty="0"/>
              <a:t>[Weiss et al., ICRA 2012]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26</a:t>
            </a:fld>
            <a:endParaRPr lang="en-US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Stephan Weiss, Markus W. </a:t>
            </a:r>
            <a:r>
              <a:rPr lang="en-US" dirty="0" err="1"/>
              <a:t>Achtelik</a:t>
            </a:r>
            <a:r>
              <a:rPr lang="en-US" dirty="0"/>
              <a:t>, Simon Lynen, Margarita </a:t>
            </a:r>
            <a:r>
              <a:rPr lang="en-US" dirty="0" err="1"/>
              <a:t>Chli</a:t>
            </a:r>
            <a:r>
              <a:rPr lang="en-US" dirty="0"/>
              <a:t> and Roland </a:t>
            </a:r>
            <a:r>
              <a:rPr lang="en-US" dirty="0" err="1"/>
              <a:t>Siegwart</a:t>
            </a:r>
            <a:r>
              <a:rPr lang="en-US" dirty="0"/>
              <a:t>. Real-time Onboard Visual-Inertial State Estimation and Self-Calibration of MAVs in Unknown Environments. In IEEE International Conference on Robotics and Automation (ICRA), 2012. https://www.youtube.com/watch?v=wbEzp-L3NDo</a:t>
            </a:r>
          </a:p>
          <a:p>
            <a:endParaRPr lang="en-US" dirty="0"/>
          </a:p>
        </p:txBody>
      </p:sp>
      <p:pic>
        <p:nvPicPr>
          <p:cNvPr id="12" name="sFly_ Autonomous MAV Navigation Using On-Board Computed Mon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4787" y="1123950"/>
            <a:ext cx="5647764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2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Visual </a:t>
            </a:r>
            <a:r>
              <a:rPr lang="en-US" dirty="0" err="1" smtClean="0"/>
              <a:t>odometry</a:t>
            </a:r>
            <a:r>
              <a:rPr lang="en-US" dirty="0" smtClean="0"/>
              <a:t> for UAVs</a:t>
            </a:r>
          </a:p>
          <a:p>
            <a:r>
              <a:rPr lang="en-US" dirty="0" smtClean="0"/>
              <a:t>Typical sensor setup and basic algorithm</a:t>
            </a:r>
          </a:p>
          <a:p>
            <a:r>
              <a:rPr lang="en-US" dirty="0" smtClean="0"/>
              <a:t>Alternative methods</a:t>
            </a:r>
          </a:p>
          <a:p>
            <a:endParaRPr lang="en-US" dirty="0"/>
          </a:p>
          <a:p>
            <a:r>
              <a:rPr lang="en-US" dirty="0" smtClean="0"/>
              <a:t>Next week: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Cutting-edge research</a:t>
            </a:r>
            <a:br>
              <a:rPr lang="en-US" dirty="0" smtClean="0"/>
            </a:br>
            <a:r>
              <a:rPr lang="en-US" dirty="0" smtClean="0"/>
              <a:t>results from </a:t>
            </a:r>
            <a:r>
              <a:rPr lang="en-US" smtClean="0"/>
              <a:t>our group</a:t>
            </a:r>
            <a:endParaRPr lang="en-US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42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</a:t>
            </a:r>
            <a:r>
              <a:rPr lang="en-US" dirty="0" err="1" smtClean="0"/>
              <a:t>Odometry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3</a:t>
            </a:fld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Velocity</a:t>
            </a:r>
            <a:r>
              <a:rPr lang="de-DE" dirty="0" smtClean="0"/>
              <a:t> </a:t>
            </a:r>
            <a:r>
              <a:rPr lang="de-DE" dirty="0" err="1" smtClean="0"/>
              <a:t>estimates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IMU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inaccurate</a:t>
            </a:r>
            <a:endParaRPr lang="de-DE" dirty="0" smtClean="0"/>
          </a:p>
          <a:p>
            <a:r>
              <a:rPr lang="de-DE" dirty="0" smtClean="0"/>
              <a:t>(</a:t>
            </a:r>
            <a:r>
              <a:rPr lang="de-DE" dirty="0" err="1" smtClean="0"/>
              <a:t>How</a:t>
            </a:r>
            <a:r>
              <a:rPr lang="de-DE" dirty="0" smtClean="0"/>
              <a:t>)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get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accurate</a:t>
            </a:r>
            <a:r>
              <a:rPr lang="de-DE" dirty="0" smtClean="0"/>
              <a:t> </a:t>
            </a:r>
            <a:r>
              <a:rPr lang="de-DE" dirty="0" err="1" smtClean="0"/>
              <a:t>velocity</a:t>
            </a:r>
            <a:r>
              <a:rPr lang="de-DE" dirty="0" smtClean="0"/>
              <a:t> </a:t>
            </a:r>
            <a:r>
              <a:rPr lang="de-DE" dirty="0" err="1" smtClean="0"/>
              <a:t>estimates</a:t>
            </a:r>
            <a:r>
              <a:rPr lang="de-DE" dirty="0" smtClean="0"/>
              <a:t>?</a:t>
            </a:r>
          </a:p>
          <a:p>
            <a:r>
              <a:rPr lang="de-DE" dirty="0" smtClean="0"/>
              <a:t>Real-time </a:t>
            </a:r>
            <a:r>
              <a:rPr lang="de-DE" dirty="0" err="1" smtClean="0"/>
              <a:t>and</a:t>
            </a:r>
            <a:r>
              <a:rPr lang="de-DE" dirty="0" smtClean="0"/>
              <a:t> minimal </a:t>
            </a:r>
            <a:r>
              <a:rPr lang="de-DE" dirty="0" err="1" smtClean="0"/>
              <a:t>delay</a:t>
            </a:r>
            <a:endParaRPr lang="de-DE" dirty="0" smtClean="0"/>
          </a:p>
        </p:txBody>
      </p:sp>
      <p:cxnSp>
        <p:nvCxnSpPr>
          <p:cNvPr id="9" name="Gerade Verbindung 8"/>
          <p:cNvCxnSpPr/>
          <p:nvPr/>
        </p:nvCxnSpPr>
        <p:spPr>
          <a:xfrm flipH="1">
            <a:off x="822553" y="4530711"/>
            <a:ext cx="381000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leichschenkliges Dreieck 10"/>
          <p:cNvSpPr/>
          <p:nvPr/>
        </p:nvSpPr>
        <p:spPr>
          <a:xfrm>
            <a:off x="1905000" y="3251172"/>
            <a:ext cx="1599831" cy="1280644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506" y="2685038"/>
            <a:ext cx="1526574" cy="736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Gerade Verbindung mit Pfeil 12"/>
          <p:cNvCxnSpPr/>
          <p:nvPr/>
        </p:nvCxnSpPr>
        <p:spPr>
          <a:xfrm>
            <a:off x="3527836" y="3053324"/>
            <a:ext cx="1179813" cy="0"/>
          </a:xfrm>
          <a:prstGeom prst="straightConnector1">
            <a:avLst/>
          </a:prstGeom>
          <a:ln w="28575"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H="1">
            <a:off x="595792" y="3053324"/>
            <a:ext cx="1292457" cy="0"/>
          </a:xfrm>
          <a:prstGeom prst="straightConnector1">
            <a:avLst/>
          </a:prstGeom>
          <a:ln w="28575"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eck 9"/>
          <p:cNvSpPr/>
          <p:nvPr/>
        </p:nvSpPr>
        <p:spPr>
          <a:xfrm>
            <a:off x="3672253" y="3529621"/>
            <a:ext cx="9144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hteck 15"/>
          <p:cNvSpPr/>
          <p:nvPr/>
        </p:nvSpPr>
        <p:spPr>
          <a:xfrm>
            <a:off x="2285630" y="3866780"/>
            <a:ext cx="838570" cy="83857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chemeClr val="tx1"/>
                </a:solidFill>
              </a:rPr>
              <a:t>H</a:t>
            </a:r>
            <a:endParaRPr lang="de-DE" sz="9600" b="1" dirty="0">
              <a:solidFill>
                <a:schemeClr val="tx1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3775811" y="3638550"/>
            <a:ext cx="391742" cy="39174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H</a:t>
            </a:r>
            <a:endParaRPr lang="de-DE" sz="4400" b="1" dirty="0">
              <a:solidFill>
                <a:schemeClr val="tx1"/>
              </a:solidFill>
            </a:endParaRPr>
          </a:p>
        </p:txBody>
      </p:sp>
      <p:cxnSp>
        <p:nvCxnSpPr>
          <p:cNvPr id="19" name="Gerade Verbindung mit Pfeil 18"/>
          <p:cNvCxnSpPr/>
          <p:nvPr/>
        </p:nvCxnSpPr>
        <p:spPr>
          <a:xfrm>
            <a:off x="4167553" y="3813352"/>
            <a:ext cx="18755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24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</a:t>
            </a:r>
            <a:r>
              <a:rPr lang="en-US" dirty="0" err="1" smtClean="0"/>
              <a:t>Odometry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4</a:t>
            </a:fld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err="1" smtClean="0"/>
              <a:t>Idea</a:t>
            </a:r>
            <a:r>
              <a:rPr lang="de-DE" dirty="0" smtClean="0"/>
              <a:t>: </a:t>
            </a:r>
          </a:p>
          <a:p>
            <a:r>
              <a:rPr lang="de-DE" dirty="0" smtClean="0"/>
              <a:t>Track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motion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points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camera</a:t>
            </a:r>
            <a:r>
              <a:rPr lang="de-DE" dirty="0" smtClean="0"/>
              <a:t> </a:t>
            </a:r>
            <a:r>
              <a:rPr lang="de-DE" dirty="0" err="1" smtClean="0"/>
              <a:t>image</a:t>
            </a:r>
            <a:endParaRPr lang="de-DE" dirty="0" smtClean="0"/>
          </a:p>
          <a:p>
            <a:r>
              <a:rPr lang="de-DE" dirty="0" err="1" smtClean="0"/>
              <a:t>Estimate</a:t>
            </a:r>
            <a:r>
              <a:rPr lang="de-DE" dirty="0" smtClean="0"/>
              <a:t> 3D </a:t>
            </a:r>
            <a:r>
              <a:rPr lang="de-DE" dirty="0" err="1" smtClean="0"/>
              <a:t>motion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endParaRPr lang="de-DE" dirty="0" smtClean="0"/>
          </a:p>
        </p:txBody>
      </p:sp>
      <p:cxnSp>
        <p:nvCxnSpPr>
          <p:cNvPr id="9" name="Gerade Verbindung 8"/>
          <p:cNvCxnSpPr/>
          <p:nvPr/>
        </p:nvCxnSpPr>
        <p:spPr>
          <a:xfrm flipH="1">
            <a:off x="822553" y="4530711"/>
            <a:ext cx="381000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leichschenkliges Dreieck 10"/>
          <p:cNvSpPr/>
          <p:nvPr/>
        </p:nvSpPr>
        <p:spPr>
          <a:xfrm>
            <a:off x="1905000" y="3251172"/>
            <a:ext cx="1599831" cy="1280644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506" y="2685038"/>
            <a:ext cx="1526574" cy="736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Gerade Verbindung mit Pfeil 12"/>
          <p:cNvCxnSpPr/>
          <p:nvPr/>
        </p:nvCxnSpPr>
        <p:spPr>
          <a:xfrm>
            <a:off x="3527836" y="3053324"/>
            <a:ext cx="1179813" cy="0"/>
          </a:xfrm>
          <a:prstGeom prst="straightConnector1">
            <a:avLst/>
          </a:prstGeom>
          <a:ln w="28575"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H="1">
            <a:off x="595792" y="3053324"/>
            <a:ext cx="1292457" cy="0"/>
          </a:xfrm>
          <a:prstGeom prst="straightConnector1">
            <a:avLst/>
          </a:prstGeom>
          <a:ln w="28575"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eck 9"/>
          <p:cNvSpPr/>
          <p:nvPr/>
        </p:nvSpPr>
        <p:spPr>
          <a:xfrm>
            <a:off x="3672253" y="3529621"/>
            <a:ext cx="9144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hteck 15"/>
          <p:cNvSpPr/>
          <p:nvPr/>
        </p:nvSpPr>
        <p:spPr>
          <a:xfrm>
            <a:off x="2285630" y="3866780"/>
            <a:ext cx="838570" cy="83857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chemeClr val="tx1"/>
                </a:solidFill>
              </a:rPr>
              <a:t>H</a:t>
            </a:r>
            <a:endParaRPr lang="de-DE" sz="9600" b="1" dirty="0">
              <a:solidFill>
                <a:schemeClr val="tx1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3775811" y="3638550"/>
            <a:ext cx="391742" cy="39174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H</a:t>
            </a:r>
            <a:endParaRPr lang="de-DE" sz="4400" b="1" dirty="0">
              <a:solidFill>
                <a:schemeClr val="tx1"/>
              </a:solidFill>
            </a:endParaRPr>
          </a:p>
        </p:txBody>
      </p:sp>
      <p:cxnSp>
        <p:nvCxnSpPr>
          <p:cNvPr id="19" name="Gerade Verbindung mit Pfeil 18"/>
          <p:cNvCxnSpPr/>
          <p:nvPr/>
        </p:nvCxnSpPr>
        <p:spPr>
          <a:xfrm>
            <a:off x="4167553" y="3813352"/>
            <a:ext cx="18755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986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err="1" smtClean="0"/>
              <a:t>Ambiguity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5</a:t>
            </a:fld>
            <a:endParaRPr lang="en-US" dirty="0"/>
          </a:p>
        </p:txBody>
      </p:sp>
      <p:sp>
        <p:nvSpPr>
          <p:cNvPr id="43" name="Inhaltsplatzhalter 4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Purely from monocular vision, it is not possible to determine the absolute speed</a:t>
            </a:r>
            <a:endParaRPr lang="en-US" dirty="0"/>
          </a:p>
        </p:txBody>
      </p:sp>
      <p:cxnSp>
        <p:nvCxnSpPr>
          <p:cNvPr id="46" name="Gerade Verbindung mit Pfeil 45"/>
          <p:cNvCxnSpPr/>
          <p:nvPr/>
        </p:nvCxnSpPr>
        <p:spPr>
          <a:xfrm>
            <a:off x="666750" y="2897684"/>
            <a:ext cx="0" cy="1649618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46"/>
          <p:cNvCxnSpPr/>
          <p:nvPr/>
        </p:nvCxnSpPr>
        <p:spPr>
          <a:xfrm flipH="1">
            <a:off x="591838" y="2897684"/>
            <a:ext cx="15446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Grafik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26284"/>
            <a:ext cx="304800" cy="27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cxnSp>
        <p:nvCxnSpPr>
          <p:cNvPr id="21" name="Gerade Verbindung mit Pfeil 20"/>
          <p:cNvCxnSpPr/>
          <p:nvPr/>
        </p:nvCxnSpPr>
        <p:spPr>
          <a:xfrm>
            <a:off x="3506379" y="2190750"/>
            <a:ext cx="0" cy="2335999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/>
        </p:nvCxnSpPr>
        <p:spPr>
          <a:xfrm flipH="1">
            <a:off x="3429149" y="2190750"/>
            <a:ext cx="15446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k 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229" y="3605731"/>
            <a:ext cx="304800" cy="27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cxnSp>
        <p:nvCxnSpPr>
          <p:cNvPr id="7" name="Gerade Verbindung 6"/>
          <p:cNvCxnSpPr/>
          <p:nvPr/>
        </p:nvCxnSpPr>
        <p:spPr>
          <a:xfrm flipH="1">
            <a:off x="591838" y="4551845"/>
            <a:ext cx="2599038" cy="1105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leichschenkliges Dreieck 7"/>
          <p:cNvSpPr/>
          <p:nvPr/>
        </p:nvSpPr>
        <p:spPr>
          <a:xfrm>
            <a:off x="790575" y="2897684"/>
            <a:ext cx="1622836" cy="1655266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Gerade Verbindung 16"/>
          <p:cNvCxnSpPr/>
          <p:nvPr/>
        </p:nvCxnSpPr>
        <p:spPr>
          <a:xfrm>
            <a:off x="1181100" y="3502980"/>
            <a:ext cx="83820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74"/>
          <p:cNvCxnSpPr>
            <a:stCxn id="8" idx="0"/>
            <a:endCxn id="8" idx="3"/>
          </p:cNvCxnSpPr>
          <p:nvPr/>
        </p:nvCxnSpPr>
        <p:spPr>
          <a:xfrm>
            <a:off x="1601993" y="2897684"/>
            <a:ext cx="0" cy="1655266"/>
          </a:xfrm>
          <a:prstGeom prst="line">
            <a:avLst/>
          </a:prstGeom>
          <a:ln w="28575"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/>
          <p:cNvSpPr/>
          <p:nvPr/>
        </p:nvSpPr>
        <p:spPr>
          <a:xfrm>
            <a:off x="1570451" y="4520520"/>
            <a:ext cx="53564" cy="535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Gerade Verbindung mit Pfeil 28"/>
          <p:cNvCxnSpPr/>
          <p:nvPr/>
        </p:nvCxnSpPr>
        <p:spPr>
          <a:xfrm flipH="1">
            <a:off x="1100140" y="2912524"/>
            <a:ext cx="497093" cy="1625586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>
            <a:off x="1086497" y="4567790"/>
            <a:ext cx="514092" cy="515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/>
          <p:nvPr/>
        </p:nvCxnSpPr>
        <p:spPr>
          <a:xfrm flipH="1">
            <a:off x="1418079" y="3517820"/>
            <a:ext cx="172038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/>
          <p:cNvCxnSpPr/>
          <p:nvPr/>
        </p:nvCxnSpPr>
        <p:spPr>
          <a:xfrm flipH="1">
            <a:off x="3429148" y="4512427"/>
            <a:ext cx="3647847" cy="155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Gleichschenkliges Dreieck 36"/>
          <p:cNvSpPr/>
          <p:nvPr/>
        </p:nvSpPr>
        <p:spPr>
          <a:xfrm>
            <a:off x="3708083" y="2190750"/>
            <a:ext cx="2277711" cy="2323228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9" name="Gerade Verbindung 38"/>
          <p:cNvCxnSpPr>
            <a:stCxn id="37" idx="0"/>
            <a:endCxn id="37" idx="3"/>
          </p:cNvCxnSpPr>
          <p:nvPr/>
        </p:nvCxnSpPr>
        <p:spPr>
          <a:xfrm>
            <a:off x="4846938" y="2190750"/>
            <a:ext cx="0" cy="2323228"/>
          </a:xfrm>
          <a:prstGeom prst="line">
            <a:avLst/>
          </a:prstGeom>
          <a:ln w="28575"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/>
          <p:cNvSpPr/>
          <p:nvPr/>
        </p:nvSpPr>
        <p:spPr>
          <a:xfrm>
            <a:off x="4802668" y="4468461"/>
            <a:ext cx="75179" cy="75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Gerade Verbindung mit Pfeil 40"/>
          <p:cNvCxnSpPr/>
          <p:nvPr/>
        </p:nvCxnSpPr>
        <p:spPr>
          <a:xfrm flipH="1">
            <a:off x="4142569" y="2211578"/>
            <a:ext cx="697689" cy="2281571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>
            <a:off x="4123420" y="4534806"/>
            <a:ext cx="721547" cy="723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/>
          <p:cNvCxnSpPr/>
          <p:nvPr/>
        </p:nvCxnSpPr>
        <p:spPr>
          <a:xfrm>
            <a:off x="4428137" y="2805197"/>
            <a:ext cx="83820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mit Pfeil 55"/>
          <p:cNvCxnSpPr/>
          <p:nvPr/>
        </p:nvCxnSpPr>
        <p:spPr>
          <a:xfrm flipH="1">
            <a:off x="4665116" y="2820037"/>
            <a:ext cx="172038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81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err="1" smtClean="0"/>
              <a:t>Ambiguity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6</a:t>
            </a:fld>
            <a:endParaRPr lang="en-US" dirty="0"/>
          </a:p>
        </p:txBody>
      </p:sp>
      <p:sp>
        <p:nvSpPr>
          <p:cNvPr id="43" name="Inhaltsplatzhalter 4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Purely from monocular vision, it is not possible to determine the absolute speed</a:t>
            </a:r>
          </a:p>
          <a:p>
            <a:r>
              <a:rPr lang="en-US" dirty="0" smtClean="0"/>
              <a:t>Insight: We need additional sensors</a:t>
            </a:r>
            <a:endParaRPr lang="en-US" dirty="0"/>
          </a:p>
        </p:txBody>
      </p:sp>
      <p:cxnSp>
        <p:nvCxnSpPr>
          <p:cNvPr id="46" name="Gerade Verbindung mit Pfeil 45"/>
          <p:cNvCxnSpPr/>
          <p:nvPr/>
        </p:nvCxnSpPr>
        <p:spPr>
          <a:xfrm>
            <a:off x="666750" y="2897684"/>
            <a:ext cx="0" cy="1649618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46"/>
          <p:cNvCxnSpPr/>
          <p:nvPr/>
        </p:nvCxnSpPr>
        <p:spPr>
          <a:xfrm flipH="1">
            <a:off x="591838" y="2897684"/>
            <a:ext cx="15446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>
            <a:off x="3506379" y="2190750"/>
            <a:ext cx="0" cy="2335999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/>
        </p:nvCxnSpPr>
        <p:spPr>
          <a:xfrm flipH="1">
            <a:off x="3429149" y="2190750"/>
            <a:ext cx="15446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 flipH="1">
            <a:off x="591838" y="4551845"/>
            <a:ext cx="2599038" cy="1105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leichschenkliges Dreieck 7"/>
          <p:cNvSpPr/>
          <p:nvPr/>
        </p:nvSpPr>
        <p:spPr>
          <a:xfrm>
            <a:off x="790575" y="2897684"/>
            <a:ext cx="1622836" cy="1655266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Gerade Verbindung 16"/>
          <p:cNvCxnSpPr/>
          <p:nvPr/>
        </p:nvCxnSpPr>
        <p:spPr>
          <a:xfrm>
            <a:off x="1181100" y="3502980"/>
            <a:ext cx="83820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74"/>
          <p:cNvCxnSpPr>
            <a:stCxn id="8" idx="0"/>
            <a:endCxn id="8" idx="3"/>
          </p:cNvCxnSpPr>
          <p:nvPr/>
        </p:nvCxnSpPr>
        <p:spPr>
          <a:xfrm>
            <a:off x="1601993" y="2897684"/>
            <a:ext cx="0" cy="1655266"/>
          </a:xfrm>
          <a:prstGeom prst="line">
            <a:avLst/>
          </a:prstGeom>
          <a:ln w="28575"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/>
          <p:cNvSpPr/>
          <p:nvPr/>
        </p:nvSpPr>
        <p:spPr>
          <a:xfrm>
            <a:off x="1570451" y="4520520"/>
            <a:ext cx="53564" cy="535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Gerade Verbindung mit Pfeil 28"/>
          <p:cNvCxnSpPr/>
          <p:nvPr/>
        </p:nvCxnSpPr>
        <p:spPr>
          <a:xfrm flipH="1">
            <a:off x="1100140" y="2912524"/>
            <a:ext cx="497093" cy="1625586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>
            <a:off x="1086497" y="4567790"/>
            <a:ext cx="514092" cy="515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/>
          <p:nvPr/>
        </p:nvCxnSpPr>
        <p:spPr>
          <a:xfrm flipH="1">
            <a:off x="1418079" y="3517820"/>
            <a:ext cx="172038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/>
          <p:cNvCxnSpPr/>
          <p:nvPr/>
        </p:nvCxnSpPr>
        <p:spPr>
          <a:xfrm flipH="1">
            <a:off x="3429148" y="4512427"/>
            <a:ext cx="3647847" cy="155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Gleichschenkliges Dreieck 36"/>
          <p:cNvSpPr/>
          <p:nvPr/>
        </p:nvSpPr>
        <p:spPr>
          <a:xfrm>
            <a:off x="3708083" y="2190750"/>
            <a:ext cx="2277711" cy="2323228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9" name="Gerade Verbindung 38"/>
          <p:cNvCxnSpPr>
            <a:stCxn id="37" idx="0"/>
            <a:endCxn id="37" idx="3"/>
          </p:cNvCxnSpPr>
          <p:nvPr/>
        </p:nvCxnSpPr>
        <p:spPr>
          <a:xfrm>
            <a:off x="4846938" y="2190750"/>
            <a:ext cx="0" cy="2323228"/>
          </a:xfrm>
          <a:prstGeom prst="line">
            <a:avLst/>
          </a:prstGeom>
          <a:ln w="28575"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/>
          <p:cNvSpPr/>
          <p:nvPr/>
        </p:nvSpPr>
        <p:spPr>
          <a:xfrm>
            <a:off x="4802668" y="4468461"/>
            <a:ext cx="75179" cy="75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Gerade Verbindung mit Pfeil 40"/>
          <p:cNvCxnSpPr/>
          <p:nvPr/>
        </p:nvCxnSpPr>
        <p:spPr>
          <a:xfrm flipH="1">
            <a:off x="4142569" y="2211578"/>
            <a:ext cx="697689" cy="2281571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>
            <a:off x="4123420" y="4534806"/>
            <a:ext cx="721547" cy="723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/>
          <p:cNvCxnSpPr/>
          <p:nvPr/>
        </p:nvCxnSpPr>
        <p:spPr>
          <a:xfrm>
            <a:off x="4428137" y="2805197"/>
            <a:ext cx="83820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mit Pfeil 55"/>
          <p:cNvCxnSpPr/>
          <p:nvPr/>
        </p:nvCxnSpPr>
        <p:spPr>
          <a:xfrm flipH="1">
            <a:off x="4665116" y="2820037"/>
            <a:ext cx="172038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452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</a:t>
            </a:r>
            <a:r>
              <a:rPr lang="en-US" dirty="0" err="1" smtClean="0"/>
              <a:t>Odometry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7</a:t>
            </a:fld>
            <a:endParaRPr lang="en-US" dirty="0"/>
          </a:p>
        </p:txBody>
      </p:sp>
      <p:sp>
        <p:nvSpPr>
          <p:cNvPr id="43" name="Inhaltsplatzhalter 4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Typical sensor combination for visual </a:t>
            </a:r>
            <a:r>
              <a:rPr lang="en-US" dirty="0" err="1" smtClean="0"/>
              <a:t>odometry</a:t>
            </a:r>
            <a:r>
              <a:rPr lang="en-US" dirty="0" smtClean="0"/>
              <a:t> on UAVs:</a:t>
            </a:r>
          </a:p>
          <a:p>
            <a:r>
              <a:rPr lang="en-US" dirty="0" smtClean="0"/>
              <a:t>IMU (provides absolute orientation)</a:t>
            </a:r>
          </a:p>
          <a:p>
            <a:r>
              <a:rPr lang="en-US" dirty="0" smtClean="0"/>
              <a:t>Height sensor (ultrasound)</a:t>
            </a:r>
          </a:p>
          <a:p>
            <a:r>
              <a:rPr lang="en-US" dirty="0" err="1" smtClean="0"/>
              <a:t>Downlooking</a:t>
            </a:r>
            <a:r>
              <a:rPr lang="en-US" dirty="0" smtClean="0"/>
              <a:t> camera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Furthermore, we assume a planar floor.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99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2D Translation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8</a:t>
            </a:fld>
            <a:endParaRPr lang="en-US" dirty="0"/>
          </a:p>
        </p:txBody>
      </p:sp>
      <p:cxnSp>
        <p:nvCxnSpPr>
          <p:cNvPr id="7" name="Gerade Verbindung 6"/>
          <p:cNvCxnSpPr/>
          <p:nvPr/>
        </p:nvCxnSpPr>
        <p:spPr>
          <a:xfrm flipH="1">
            <a:off x="591838" y="4551845"/>
            <a:ext cx="2599038" cy="1105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leichschenkliges Dreieck 7"/>
          <p:cNvSpPr/>
          <p:nvPr/>
        </p:nvSpPr>
        <p:spPr>
          <a:xfrm>
            <a:off x="790575" y="2897684"/>
            <a:ext cx="1622836" cy="1655266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Gerade Verbindung 16"/>
          <p:cNvCxnSpPr/>
          <p:nvPr/>
        </p:nvCxnSpPr>
        <p:spPr>
          <a:xfrm>
            <a:off x="1181100" y="3502980"/>
            <a:ext cx="83820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Inhaltsplatzhalter 4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Assume that we look perpendicular onto the planar ground</a:t>
            </a:r>
          </a:p>
          <a:p>
            <a:r>
              <a:rPr lang="en-US" dirty="0"/>
              <a:t>Assume that we know the height Z (from ultrasound)</a:t>
            </a:r>
          </a:p>
          <a:p>
            <a:r>
              <a:rPr lang="en-US" dirty="0" smtClean="0"/>
              <a:t>Assume that we observe a 2D motion of </a:t>
            </a:r>
          </a:p>
          <a:p>
            <a:r>
              <a:rPr lang="en-US" dirty="0" smtClean="0"/>
              <a:t>What is the corresponding motion in 3D?</a:t>
            </a:r>
            <a:endParaRPr lang="en-US" dirty="0"/>
          </a:p>
        </p:txBody>
      </p:sp>
      <p:cxnSp>
        <p:nvCxnSpPr>
          <p:cNvPr id="46" name="Gerade Verbindung mit Pfeil 45"/>
          <p:cNvCxnSpPr/>
          <p:nvPr/>
        </p:nvCxnSpPr>
        <p:spPr>
          <a:xfrm>
            <a:off x="666750" y="2897684"/>
            <a:ext cx="0" cy="1649618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46"/>
          <p:cNvCxnSpPr/>
          <p:nvPr/>
        </p:nvCxnSpPr>
        <p:spPr>
          <a:xfrm flipH="1">
            <a:off x="591838" y="2897684"/>
            <a:ext cx="15446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8775" y="1805598"/>
            <a:ext cx="1604599" cy="43247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5" name="Gerade Verbindung 74"/>
          <p:cNvCxnSpPr>
            <a:stCxn id="8" idx="0"/>
            <a:endCxn id="8" idx="3"/>
          </p:cNvCxnSpPr>
          <p:nvPr/>
        </p:nvCxnSpPr>
        <p:spPr>
          <a:xfrm>
            <a:off x="1601993" y="2897684"/>
            <a:ext cx="0" cy="1655266"/>
          </a:xfrm>
          <a:prstGeom prst="line">
            <a:avLst/>
          </a:prstGeom>
          <a:ln w="28575"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/>
          <p:cNvSpPr/>
          <p:nvPr/>
        </p:nvSpPr>
        <p:spPr>
          <a:xfrm>
            <a:off x="1570451" y="4520520"/>
            <a:ext cx="53564" cy="535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700" y="3626284"/>
            <a:ext cx="228600" cy="2286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436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leichschenkliges Dreieck 82"/>
          <p:cNvSpPr/>
          <p:nvPr/>
        </p:nvSpPr>
        <p:spPr>
          <a:xfrm>
            <a:off x="762000" y="2897684"/>
            <a:ext cx="1622836" cy="165526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8" name="Gerade Verbindung 87"/>
          <p:cNvCxnSpPr/>
          <p:nvPr/>
        </p:nvCxnSpPr>
        <p:spPr>
          <a:xfrm>
            <a:off x="1573418" y="2897684"/>
            <a:ext cx="0" cy="1655266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2D Translation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pic>
        <p:nvPicPr>
          <p:cNvPr id="68" name="Grafik 6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7558" y="4120319"/>
            <a:ext cx="2293099" cy="43263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9</a:t>
            </a:fld>
            <a:endParaRPr lang="en-US" dirty="0"/>
          </a:p>
        </p:txBody>
      </p:sp>
      <p:cxnSp>
        <p:nvCxnSpPr>
          <p:cNvPr id="7" name="Gerade Verbindung 6"/>
          <p:cNvCxnSpPr/>
          <p:nvPr/>
        </p:nvCxnSpPr>
        <p:spPr>
          <a:xfrm flipH="1">
            <a:off x="591838" y="4551845"/>
            <a:ext cx="2599038" cy="1105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leichschenkliges Dreieck 7"/>
          <p:cNvSpPr/>
          <p:nvPr/>
        </p:nvSpPr>
        <p:spPr>
          <a:xfrm>
            <a:off x="1285875" y="2897684"/>
            <a:ext cx="1622836" cy="1655266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Gerade Verbindung 16"/>
          <p:cNvCxnSpPr/>
          <p:nvPr/>
        </p:nvCxnSpPr>
        <p:spPr>
          <a:xfrm>
            <a:off x="1676400" y="3502980"/>
            <a:ext cx="83820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>
            <a:stCxn id="8" idx="0"/>
          </p:cNvCxnSpPr>
          <p:nvPr/>
        </p:nvCxnSpPr>
        <p:spPr>
          <a:xfrm flipH="1">
            <a:off x="1600200" y="2897684"/>
            <a:ext cx="497093" cy="1625586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/>
          <p:nvPr/>
        </p:nvSpPr>
        <p:spPr>
          <a:xfrm>
            <a:off x="1891357" y="3476198"/>
            <a:ext cx="53564" cy="535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llipse 25"/>
          <p:cNvSpPr/>
          <p:nvPr/>
        </p:nvSpPr>
        <p:spPr>
          <a:xfrm>
            <a:off x="1570451" y="4520520"/>
            <a:ext cx="53564" cy="535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" name="Grafik 8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7558" y="3711263"/>
            <a:ext cx="1040390" cy="30465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3" name="Inhaltsplatzhalter 4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Assume that we look perpendicular onto the planar ground</a:t>
            </a:r>
          </a:p>
          <a:p>
            <a:r>
              <a:rPr lang="en-US" dirty="0"/>
              <a:t>Assume that we know the height Z (from ultrasound)</a:t>
            </a:r>
          </a:p>
          <a:p>
            <a:r>
              <a:rPr lang="en-US" dirty="0"/>
              <a:t>Assume that we observe a 2D motion of </a:t>
            </a:r>
          </a:p>
          <a:p>
            <a:r>
              <a:rPr lang="en-US" dirty="0"/>
              <a:t>What is the corresponding motion in 3D?</a:t>
            </a:r>
          </a:p>
        </p:txBody>
      </p:sp>
      <p:pic>
        <p:nvPicPr>
          <p:cNvPr id="67" name="Grafik 6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7558" y="3121758"/>
            <a:ext cx="1604599" cy="43247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6" name="Gerade Verbindung mit Pfeil 45"/>
          <p:cNvCxnSpPr/>
          <p:nvPr/>
        </p:nvCxnSpPr>
        <p:spPr>
          <a:xfrm>
            <a:off x="666750" y="2897684"/>
            <a:ext cx="0" cy="1649618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46"/>
          <p:cNvCxnSpPr/>
          <p:nvPr/>
        </p:nvCxnSpPr>
        <p:spPr>
          <a:xfrm flipH="1">
            <a:off x="591838" y="2897684"/>
            <a:ext cx="15446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mit Pfeil 60"/>
          <p:cNvCxnSpPr/>
          <p:nvPr/>
        </p:nvCxnSpPr>
        <p:spPr>
          <a:xfrm>
            <a:off x="1586557" y="4552950"/>
            <a:ext cx="514092" cy="515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mit Pfeil 68"/>
          <p:cNvCxnSpPr/>
          <p:nvPr/>
        </p:nvCxnSpPr>
        <p:spPr>
          <a:xfrm flipH="1">
            <a:off x="1918139" y="3502980"/>
            <a:ext cx="172038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74"/>
          <p:cNvCxnSpPr>
            <a:stCxn id="8" idx="0"/>
            <a:endCxn id="8" idx="3"/>
          </p:cNvCxnSpPr>
          <p:nvPr/>
        </p:nvCxnSpPr>
        <p:spPr>
          <a:xfrm>
            <a:off x="2097293" y="2897684"/>
            <a:ext cx="0" cy="1655266"/>
          </a:xfrm>
          <a:prstGeom prst="line">
            <a:avLst/>
          </a:prstGeom>
          <a:ln w="28575"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mit Pfeil 89"/>
          <p:cNvCxnSpPr/>
          <p:nvPr/>
        </p:nvCxnSpPr>
        <p:spPr>
          <a:xfrm>
            <a:off x="1624015" y="2887980"/>
            <a:ext cx="43976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Grafik 2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700" y="3626284"/>
            <a:ext cx="228600" cy="2286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Grafik 2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8775" y="1805598"/>
            <a:ext cx="1604599" cy="43247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fik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325" y="4628350"/>
            <a:ext cx="178308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0" name="Grafik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70026" y="3608193"/>
            <a:ext cx="178817" cy="15283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3215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CACHECONTENT#5C6D61746862667B787D203D205C626567696E7B706D61747269787D78205C5C2079205C656E647B706D61747269787D205C696E205C6D61746862627B527D5E32" val="iVBORw0KGgoAAAANSUhEUgAAAnMAAADvCAIAAAAW6cVIAAAgAElEQVR4Ae2dv8IWt7HG4ZzTpEvoktLhChzSpUwoUxkuIXAFQJnSfFcAvgTsMpVxm85xmYrkEoi7lJwflhmENNKr3Xf/SLvPV4BerVaaebSrRzMaaW+/e/fulv6EwLkR+Prrr589e/bvf//7l7/8JYmnT5+Oi8fr168fPnz4448/HkCXcXtBkp8cgf85uf5SXwg8f/4cKoJWgQJCevv27eiYoEXQhVnCgwcPRldH8guB4RC4LZt1uD6TwAsigHl6c3NjFf7xj3/E5rOfgyaYK8CpJvwXX3yBUW4/lRACQmBtBMSsayOs+vtF4JC0GuBOyPUYM4Z+nyRJJgQ+RUDe4E/x0K/TIHBgWqUP0e7JkyfWmd99992f/vQn+6mEEBACqyIgm3VVeFV5pwg8evToq6++MuGOatIlan7++edQ7K9+9StTXAkhIATWQEDMugaqqrNrBHK++cc//tG1xFcIRwTTN998YxWIXA0KJYTAegiIWdfDVjX3iEBCq2xNISr42Gbc7373ux9++ME6A3I98EzC1FRCCOyIgNZZdwRfTW+NAHE9sROY5r///vtj0yo64gH+7LPPDGtYVmuuhoYSQmANBGSzroGq6uwRAXaesG81luzbb789Ccf85z//gVzDPteAgLbixE+C0kJgWQRksy6Lp2rrFIFwMlEs3KtXr05Cq2iNXY7lGqvP4iuO8ThHaSEgBJZC4H//+te/LlWX6hECfSLwr3/96/e//30s25dffvmXv/wlzjl8+je/+c2vf/3rv/3tb6Ypq62/+MUv/vCHP1iOEkJACCyCgLzBi8CoSvpFIHeEHnWPTUsfJAFc3HIel3gLPiojBBZBQMy6CIyqpF8Efvvb34YzgYOIZwgGrndGEipM4Tdv3oBS/S5dFQJCoB0BrbO2Y6WS4yHAbs6YVlFARyWAANOLuC/v378f/1RaCAiBKxEQs14JoG7vF4GXL1/GhyQgKMurWGz9SryJZHk0E5MPfRJnE+zVyFkQUATTWXr6bHoSnvPnP/851prlVbg2zjltmmim//73v3//+98NgX/+85+KZjI0lBACVyKgddYrAdTtPSKQRy1peTXvp2QFmgKcmyGbPgdKOUJgKgLyBk9FTOUHQIATIeJTEZBYy6t5txEVnGQmJ2kkV/VTCAiBRgTErI1AqdgwCHCEYXIqAt9TkymW9x82KwvPcb4WXGM0lBYCsxGQN3g2dLqxRwRYXr13714sGaf6cVJEnKN0jEC+CYfTqRTQFEOktBCYioCYdSpiKt81Alo7nNo9TDvu3r0b36U16RgNpYXADATkDZ4Bmm7pFIGnT58mu1flB77YVblPmCVq4qgv3qgCQkAIlBCQzVpCRvmDISA/8DUdlvuEX7x4oSP7r4FU954ZATHrmXv/ULrnfmCdiNvewfm8hHvfvn17+I/XtkOkkkKgHQF5g9uxUsl+Ecj9wPgzz/ORuOs7BpuVL7Ym9Zztc0CJ+vopBGYjIJt1NnS6sRcEXHtLp8xP7R6O17hz505yl+z+BBD9FAItCMhmbUFJZbpGIDetCFzCOdy10P0Jh+M32d6KjI8fP+5PUkkkBHpHQDZr7z0k+eoIfP3118nJQWwawfyq36WrJQTy5WqmKRy+USqvfCEgBHIEZLPmmChnJARyg/XZs2cjKdCZrLnZenNzo6M2OuslidM7ArJZe+8hyVdBgMAlxv24gAzWGI156dxsJbgJ38C82nSXEDghAmLWE3b6QVR2I260C/P63n39+nX+LXR9Bud6YFXDeRAQs56nr4+mKWfbJh821xHBS/VxfnDE559/Tgz2UvWrHiFwbAS0znrs/j2sdozyCa2iar5GeFj9V1bsq6++Slr44Ycf5BBOMNFPIVBCQDZrCRnld41AblTJYF22w4TwsniqtlMhIJv1VN19EGVZCMSESpRhc0iSo5/XIJA7APjawcuXL6+pU/cKgZMgIJv1JB19KDU5tjD5trlCgtfoYJmta6CqOs+AgGzWM/TyoXRkhTWhVdTTHtY1+jhHFbNVq61rQK06D4aAbNaDdejx1ckNVnR+9+7d8TXfQ8N8b6vWs/foB7U5GAKyWQfrsJOL6xqsva2wstGW4wCZAXAS7+2f/uAnfpLZeJgRanIIBs7YUAO3kyaH/I0fgBxbma0bd4GaGxEB2awj9tp5ZXYN1n4+IwpxciZUvmUl7jDOM6JA6bun1IAPNt9QZDVgMsJ2W36TnLmBtR4SMlsTQPRTCCQIiFkTQPSzXwSw2O7du5fIx3dYCRVOMnf5iUlqC5NwD4LxRwLiZ2E4OYXR/TpbfPhRuJ3zGfiyG2YiRyBRiUVEb3ncICyezxVc+XeBXY0KgR4RYIFKf0JgCATyw/d5oxjidxce7oQIw+sNlb569SoXKS4TSiaS89NqSC5ZbbFvlrTlr5rgS7dBsPhf9F21UVUuBIZG4H3oh/6EQP8IwEzxyB7SbLbZXXIEg02DPBfZzkqG8pBWkB+TNORgpFJhrhRci7KhjP3rlszvvT7H5g3WNAkT/vr6VYMQOBgCimCKxwql+0Ugd0giq3lfd5Qb1sFbiwCYqhe/YxobndwSvitOxFOgLngXj3e+BMtGF47I//HHHxM1jY+T/MV/ut6CxL+9eKOqUAiMi4DWWcftu3NJDt/k1ILRlvPQlrhYRBU2JemLTeff54EdmTSEeQNpYoCTSrgFxs11p9iWH/bJ45gQADsjkVY/hYAQAAHZrHoMBkCA0J6cWrDz9qVVjvoLZ1ZwEGALrQJ0LvDDhw8DrWIX5rTKLZjCue6hzwhu2qzziJnK29JhhzkmyhECICBm1WMwAAKu49F1UW6mDNtjgi8XymGnaXu7yVJr8CRze35Ob6gzP3DK2mJR1tJrJ1y03X5ZWxLVLwT6R0DM2n8fnV1COMxlF77PuiM02Jqh9WBxtkuCBzsvDD3n5mwoVjJMMdk5QSKvaqUcjPI8hIppQSdbnlbSWtUKgXkIiFnn4aa7tkPApS7XhNpMJugkbC3F0CwxYkkY17VbCcVyNYXk8BKXmlgp35XE7Z2VBFC1QmAUBBTBNEpPnVdOqCtno8aIoZVQY0EUZoXeCC+a1EQewcTtF+thOTN4nkNbMNwMRp8kp1vYPamDkopjcuFS5pkRkM165t4fQHdG85xWoaLGiKE1NESkYLC6Nly9RXefTNhyU7mRU5BgL+5lPoEzGaKdaihXKm+/xHwiWSQO9+rrN+0YquRJEBCznqSjR1XTdTbaGucuWplIM5jVjieMJW9UB2JjPrELp5q0rsoGiBVTQgicHAF5g0/+APSuvruNcl9XcPBOY2jOCN6BGvNorN135bY/BEST3b17Ny8/kAq58MoRAosjIJt1cUhV4WIIlNyMO7qC0S14p13r7aLmuTcY/+q+ZuhFmeMCRCO7W31ktsYoKS0ExKx6BvpFwA1/vbgqubY+nJcLQc7Y80P4Ur5mvLs6U+Fyfddi1qkwqvyxEfi/Y6sn7YZGwP1MqXsY0JZqzt5FmvuBEXs4ZnUFZmMrjuLZyGzZfWpLCGyAgGzWDUBWE3MQKLmC3ZF9TgOb33MMZiWQitjsHDx3GpQXU44QOAMCYtYz9PKQOrquYFYlxzWMco3GWmS1x8id3OTaWXklhMDZEBCznq3Hh9HXtfB2dwXPhg9n6QEWWYP67lIrG4qmnpsxG0zdKAQ6R0DM2nkHnVQ894AIsHDH9CEwcicKrvHXvzolsWW29t93knAbBMSs2+CsVqYh4I7RLO+xyDetom5KH4lZ2SbkHsakpdZuHjcJsjMCYtadO0DNuwi4Y3TJVHJr6C0zZ9ZBF1kDsK5bPtext16QPELgIgIsanCAKNvqmMczieSwGv5I8JPM58+f41G7WMn707T1JwS6QoANo+6DiyHblZztwrgacdZEew29leQYLLePyO9NVMkjBBoR4OltnL7jP3vy5Anvdalm7Wd1xwdl7olAyfRxT//ZU9Dmtl2NGt/h5kY2LVg6BgtNS5c2lU+NCYEpCBBgSAxHfKw3ow1eJf4IPOTwTi6xaduqJPPmpz/mxxi4lv8xUaJc5QuBvRBwPY1MEveS5/p2XY14Xa+vecca3JkB49GOIqlpITADgTiqgwf4xYsX7ruJhYqd+pE7P6QYmnJXjbzBMzpCt6yLAE/qh4f24/+M4+u2umbtuUbMhddscIu6+Ubsx+6JUu6otIVAakMITEfAaJWXtGW9icfbnVMm9yqCKRoSlOwAAXffJ3K5T3MH8l4WwdVonjrEVjRFT1wWaoESJRVc1/cC7akKIbA0ArxNYSMfM93Gw8AJZeIjV7kXinrij1+JWZfuK9V3HQJuVDBVjrvI6mo0Tx3e/3v37sUv8HVgX3V3aQeUmPUqWHXzhggEWg3u3EmHu3H2Ki9jIim12WEpYtYEHP3cGYHSuDxuXIyrUcngq6BPoEQ4xenOnTuVYlteygcXWnf13VIqtSUEWhBg/0wISuJLTZNoNVSeh8fzetrHJcWsLV2gMtshkH/BlLbdEXw7ma5rKWca5sgz3uTwpTbuLRmL14k5527X8ma0spn7nEp1jxDYBAF7oXinZjyxvMK5TxgHFas/iC9m3aQP1UgbAqVDDWdYeG0NzizFy4NLNrxC9SrcZdEZ6tBW2BIQ/Ff1Rje7WlLEnR5tJpUaEgIXEeDFDAYrhub9+/fxA2HCXrwrKfDs2bMkh59h9UfMmiOjnN0QKI3IpRF8e0FZXyGE4e7du7yN/HvRR+1+EnyGCc7euaCsG/e/PQ6hRRZ93aZzM90tpkwhsBcC+VADTZa+XFkS0vUehVdezFoCTfk7IBDv1I6bd72OcYFt0k+fPsVkDIudoUUo5NGjR5XWLaY/LjOVWTFYw+vKKs4MN3Lc9LJpd2ShCTHrsjirtsURiI99sMrdt9Wuuol8aAo1i1lduJS5DwLuiDxvVXJxBXAfmeEYV155G/EYxzRsd01lVnM6dWWwBnVcXUozJENACSGwLwLui+lm1uV0n39WbcWsddx0dVME3IlkyeW4qWS3bhm9Je1W3kbXFcztk4J7oeewcsPJDF0ZrAGHfM4e8t0F5gQ6/RQCeyHgPrduZl1C913mNAkxax03Xd0OgdJY7M4KtxPrQ0v5wky4UnobUScwYi6/O4H40M4n/+MHDiFLtIIv+pNrffwoLYGX4OpDaklxGQG+62Jfegnfe1npX1rhj1kjiwvhYzKsd7aEB17WoVyCRZzkxcQ3Vpo9l6u5BYnmV6Fbncifw6KcfRAojcUl6tpSStw7JdvUdrAl8lg+ekE/sYO0kVlplDgp2uWdr/ick3Y3/lnyKMT6biySmrseAbgtzAuvr+piDeHNCv/y2MTt8uKws4XJJdR7sZ6pBXgxodLwZtEQPqEZrbjDwvt6pp+zqDuEwCoI5JvDwquSn3a9SvOXKnXfW15I9z5bEOW9pUCyqZzJsntXnMlc2ObUDAHxpd7SLjLMh3qTU/K0I+B+99Dt6G0yeRc4KL9d/s1K5uqHJ/82EuTXlCMEtkcAd5BrzMExM+aSi8uPnyqeTVM/Vqn7ASk2xgW3UlyA/TlxfBaMS4UlIVlbtSBkWPni3p5SPdvklzpOY8s2+K/UCv5YnlhsMl7A8G/4ac3xeNvkzzLjBHEGyRvNTJRb8MFQLNSJkZqUiWtI0sFhS7s9DAjIxopP7rNhVv1+a+xm3K6GhEAdgeQtsp/1uza7GjurGR3cjx4zBvHaB8kTcza2QSnAGOFaolRrNZTKbKZyY0Noap0VJ1yIGutUsT4RMGcMHY37tCJkYvXWCzN9zJ+iCm3Xa6tItewle1Xzx17MuizUqm0mAsl7aE9qV07FeLET2uO9IodBAY4kwU8yg+SkcyAg12T4CDVwO5UwWMRXUZzyeSUd5qCF9VecAJMOpZVIVyJgDznLN5WqeJ7tYWh05PIiWOXcG959Xo34zbI6e3hBYmmDYIaJmLXybOjSdgjEpGUvDwl7UrcTpdoSM4CY/2JRQ5qXrc4ojDL5CxnXw5BRr6Eq4A4X4zE0VgT7Zgdp1OTKCNjzj01ZacrCJnjaK8WSS4lrJ6Zk0okVS82u4yepc6Wf7mNvfhox60qwq9ppCLiPKcM0+dMq2qQ07w+CMcTAgoEmeef52c6IlGTo4a5wO/9SFXPzHUeK2cihS0yolu5tVjRbQd0YI9BImTzP4UkgEd9+MR27r3gvkvL5QLHLK8MMwJ5zS8TzADFr0nH6uQ8C9rraYxoS7Vy1j9xq9d07hrak18LPuk0j5AZFwJz/Oe3FGhmzMuOM81vSMX3mI0Bi1/KwmaXYUvkiZcxwtycfWOKadVKEIaPEngiUtj/a+7mncGq7ikDp9OD2mM9q9brYFwLBy4JM7lZOk9WuWnm7dDERH4qSe0QIDGYyF3NbOE3lYrVLFWBHQBznT7UYBsk2ATHrUmirnqsQKI3CHZ7nd5WeB725NHrO+OzlQRGSWtMQMCdWstUt1AK5sjPNll2Zl8/4Btw0gT6UZqfN48ePP/x6/z8cn38kR8waQ6T0PgiUTjIrjdf7SKlWywjYGJcUKTmKk2L6KQQSBMznTD4kmlwNPwkbtnx2kG8wjaOJ2FamdX664olZrWuU2A2BksFaGq93E1QNFxAo9VSpZwvVKFsI/IxAfAJDaakIhxZBQwZZ6QMYVuD6BDxqXm5qI/rdpVUuiVmvR1s1XItAafwtjdfXtqf7l0ag1FOlnl26fdV3NATw95rLqvIUxV9HXptZiSeIOR5Sr7igdSL/0Z7IEfUpvTnuF5pGVPDwMpeYNR6JDg9CrCCrcXjCebD5C8f4xbZOXLKeJoIPP2cpRqx+7+hXeajC8wOGFV3wGwdOpRje2jUOPgxOYHuYoXziqupnjopZK12mSxshUHpzSuP1RmKpmWYEYt9dfJO77S8ucKQ04QKE2xA1mgSOXqMjrwYDeikQ4Zqa+7+3kVmJdTJrldlMnfBmaJ3QKnMd+vcif4tZZ0CtWxZGQMy6MKCbV2eOu6TlUs8mxUb/yY4LBnezaZZV51SzExe6OgLx/JsuWJZZE1qFxfMwYFdmMasLizI3RaA0/pbG602FU2MNCJT89vNcoA0N9lKElTaONVhVzfjYhF7U3kSO0kOVNB5vzKtzcHLjxZ/QKs4YG53oiHijbf12MWsdH13dAoHSwBTPRreQQ23MRaDiHMOTGY99c1vo7j7sVFZAS48u4hJHiucQeuAxZo5IYupMkVsqwHaHyNICGVwVkEOblAxlLpZslzGmVeq/uLCa1CxmTQDRz60R4AkuNXnIEbmk7Oj5Nroliiw42CU17/WTuQKH/ri+X6iUS3DqOWOO9uoRa9fI2HLmJWJaZWLExtmWsYgHIxwiAQ2LWechr7sWQ8CcLYvVqIr2QAADyyVR+vdINMMym3uWHhGq7G5sGX/36Jwh27TH6SJfWslFvFwxrTJJgiYbPQc/xa59B9aU137WIZ+5IwldWhpZ5CU5ElCd61Ia/o40c2KZLadVCJVnGOewaHXZR7Q0MiStxIHTTO+Sq1N/xrTKbImDIBpplYaCGyMMXLJZpyKv8gsjYPPNpN7SSJ0U089OEGBAcR2kjeNjJ1pUxHjw4EFyhu0kg6ZSsy7VEajzZfzUXTkdh6Tv378f5oKT4pWC/OEsT1YE+Clmrfeprq6OQMmmqb9Oq4ulBiYiUOqv0sxpYvU7F89pdcbIu7MOozVvI0OdL/HWmmbXrDtAq0QCh8eVOulxq7YxEdusP3uDWTy4ffXfRVEQfXYjnGnSqJ6KjYVAyaaRzTpWP5b6q9S/A2mX0CoDPdZJ+waMgTTtStQWZsV5a44E+zzODC2MVnmM6dyLXJY3Yftcw6kpsllziJSzKQIlm6ZkA20qnBprRqDUXzY+NtfUV0F2rNrYjWSMvI2Ron2pMZo0UKaNDBWbNd7smy+BNypttEpDMzoXUXnI2YIVmpM3uBF2FVsXgdLIW7KB1pVGtc9FoNRfNj7OrXjP+whgsRETOYJBo0ilDbokrFmGhgJX5Y3iyLy5uQn5kOIMQ5N7jVZJMxaVzunMWy892OHxkM2aI6acTREoeQtLNtCmwqmxZgRKhkWpf5sr3rNgbAaJVrfsCTsKmEbdAwthRCLITKT4c3KWeTER02ooXOLLi1WFAvYW/MysTApiszoU4pWwGUGlXrvRKi0VZqwkQp15Aft+KgpQT/ijnjAR5kZyStUqf2gESk9CyQYaWtkDC1+aCZX6t38o+EJZLDxRLbJWt+m1ePU0pk9rHWuVfOsdVlhd9rXybiKnVbfYpMyP5vW76l/LRIBNP9U6/IvuajMkDZ37Nyj3oAiUGJSB7KAaH1OtN2/elMagERWOvZHoNW+UG1HxizJjHVlHVwqbLcRQXynmXorZIRkHIAj6wgQgAZm5ldQzqac08sSVT00DTmj3Vr15rsY4lpqBgC/WExdIntpQLZlxGaVPgkDp+SaU4CQIHEPNCrOOOF2OTSUe0RFVWOm5ihmh0sRsZo3rpxJrggeMS8lwAa3O65q4lRKvzci3ecDldVZC4/DfxtFxeXsclggEjfZ44h8PtTGMXrMVKRdJOaMgYC6dROCSdzEppp+dIHCk/sLZGH9jleGy/SCeTrpjRDFCvFh88gNeTDLDqYFxftAO45Wjr+ZpWhp25tVmd9l84rLNGqYMH93HVkeWYE5h84tSgvnFx7Y/1GA8X7prl3y6LZkffZB3jP/pspYe2QXbuNESmkMIHyty8jSv9mG6MvY3znM2HvhhiK29ipo2zl/0BmNWUWcLxdgDxsjcuU/rss0alGHWAFJ1ng+fsqtP7vCxJLssmJXMi5Y2lNdIMFGKg9PWaGLtOpnisWHA9i+v3dy8+glVmHej7uoNgfqL35u0dXnidz9m2fpduuoiwEAUn6oBiTAJ41+IICTcu0qZ0BA0THBZqUAn+a3MymsDudb3+gAWxFk5LAkGTSx6MIpB7wSUw4jRv4OuYugcphekyFgIJJPR/gfxzuGFQVv2mNS1wEhlBxTmb+OaY722Da5O+NYN66C4besyQZwlA5QHNFmsBSYWcesV7nWV/hvdG8wsJ/bb7IXk7Hb7nxbMVu1sN9Z9Xb2hEY9yMlh37B3MUziC8FgWhnBusaQ6Cq2+B63iKHcv2e7VCuIM6Mm9+V2M+0kZ/TwhAm6UeHi0MGdPCMjQKpfGhLHC/uPoirEk3+bhiefrlRZtnbX0VFg+gFM4WAJQqeUzranU3/mlycyKPi3zuDgoKZ4DBtTAsXNcJN42CIhZt8F5m1ZsTEwSnQebxOBgHsXCx5eUDghMZVbI0qCLD0gg3509x5Q87sxmgjfYHjis8otxXPjEw4IroUDxCWFUAnCV8dRaUeLkCBwpIuYkXRlbe4OqHAeCYEUNqkW3YrMmaNzB4mASzRrEjtk34Y5u9coFm8Os1BJChfPq4hyeS2IB+JBsnMm7xwRWg2aMidJC4NgIDLTOGo/1sfF07A7aUrvYhekSJ4up5hOmOwYNcZ3JrFAjBFmfovI65cBByTp7c8vnuPO2FBvceQedTbyYWc26OhsIq+rL+G9hNyXiZNeTkQtxxRwutKpIa1TeuusmbxuAmH0kJmleLM6BjHXQUgyI0kLgSAgQzu2apwPNn2JR2Q7O344dBJ7YzfDQwYZNzFC4IzjeIU4CdxJzC8sNcjXDjERlM+eOHVRpej6zUilmOz5xjjasNGCXKDlSzLTJrYQQEAKnQSCeGcTpXQBAAKw6eGVEo62OGMRppyO4xMnuTdYT8XFSDxxMcM9YG4tneoMNNbSNQ8UsP0ngNx8Ll0R+/RQCQmA2ArtT1GzJe7gxNqN7kGcRGbDCjTggTvdgg3hFFvttrOnFtcwKyoByMYiOMDCChBfpElUiBITAWAjYmln/Yncoqq1K9o/eJAkhDosRw+ueEyc+4XHjhK/yBhuOsCaO8njx3y5ZApOfzTaJP92uKnFOBHTQ0jn7vVut4wcSSmvZu7+qLsfeRoFVWvcJ4+nEKjOfMGQ8SqjwMszKswVrMgGpuH24RLgTxY79rKz6mqlyIdAzAgfwW8Y2K+posFr1eQs+4XCqcPAJ58QJ+9p0B9OWhcUhzLMFvMEBeqYVFVoNZcJq/KpdpcrHQiAeyBLJ9RmcBBD93AABM6FoKwSvbtDomZs4qk94GWYlJBpnb8vzAQErlKkFKJURAodBwGyO/jWylT9E1VFx2/RXvJjq7jSBMiyUh+lObtduI+ekVhZgVlaeTe2Wtom3Zp7SUlJlDo/AQGPu4ftCCoJAvHMUJ1weViOUFkeA3Zi2no3pxQabvAl8wubfwnvc//bWa5kVlx3+k8QPfPHsEtzlChXOnx7lxAgcYNEuVucM6WQcGFTl2E5IPnw5qEb9iw2bGnFituYrQSx4x5tw6KO8TFdqXsusaJi8TujPhOIiuRLN1Pl8EBcE3Xl72D9m350j3NWbIGGEQEDADq3l51F3vHTY1zFxumuLsWkL6ZiZ26Eu70Wy7/vMSMSTu6AeD2KoB4PD5iAlzSlAsRntbnALBzGWxB4onzFiA6yubKKEJ9/zurJm3b4xAqWu5G3aWJJrmkucJWMJf43ijffaCQ90d+UWW7FuH4XiOQ1E61Zu1dI6C7RumR4y59usnD4VthnZ6wTitraMtZdctWKWYN6Rc7NdVeLkCCS+kJOjMbT6Y62mM3bFQ3zYEzI0/qMIHx/Ej0nq+ntjm6fng5lmMisMmqxA8CwmcUl4I2MD3+1dAr1gaPfSvpnB83DR7N5XyHrrOOTly6pDpKvbIDDcexR7GrEQ+o+X2aYf126FOQ3kGlop+XvZzBrHEk/6JMza8n9S/wzDOVYs1MUgXqqnZXA3H3KpEuUfGIFPHsfoh7xwY3V64kSNevJWt4s+FYTjSJHK+Fap4aiX1vMGB8RiR2bJJxw7FUh3CPVkm5WPmSdbjnB8Vxy/WLcxCvH7ZmiFhf0AABWNSURBVGlChanWfipxKgSGM2hO1TvtylaYtb2SfkrGJkE4Hqgf2Y4tSezpLPmEY78x3lN3o86+KE1j1vxECIbFiwcWwprxBNBV2P2QkFtSmSdBQOusY3V0pb/w8o2lC9KyHhSbBO6R8cMpNYTAPC3mFi35hCkTm3MYe7157Ccwq3sixEVaDX0JCnFMl9vBOAHcJWu3sDIPg0ApvOVgNtBh+qukyPH6y9b8gsos6WmAKvX+svnxoUuYpO7hB0kcD/TR1SbDVmblkeLBSqalrIQ1Ho7MFCOO6XK7gcrjQzvdMso8HgIlb3DysB1P8YNpVOqvUv/2rz6jVuyZ5Nhzzf7pNevoes/aVSs/qcfNbOUuPJrunIboV1v0pZWupj6tzMojlXwkjmcOh0k7WHDwRXKliUl1treukt0iUHJmHM8G6rYLFhGs1F8ln8Qija5dCWN3HCfMgisj4dqNdl5/qaNLYk8tH+qJY4BhTbzxbv1sSLEe6Wrqc5lZmSzAdjxSsWLMFGbslqGeeCYSV2hp/Ma2KdYylTgwAqWRd95U98BAda5aqb/Mdulc/pJ4RMfY2E0ZRkL8kK4JVarhYPnW0aU3N+hbv9qCCT5hC9DBM+/6hKkHG89m5/QOjs8eeqfGrMjHU+WG/rqnTzWCFc8B3VvYmt1hrJcrqjKvR6A08iY+kusbUg2rIlAyTWzUW7X1VStnTLchnoYYvlGqNNCvKkkPldsngGJMcsGs3xOrLC9ZyYm98SXSwWmPSNYc4wbkuvua689fPsemtoGMN4Q0ExPLyTVHdDThD5psNF4hy3aIifVyC2MrN67s5jIrp08ESnPb0kjdpxaSykyZBIpS/ybFOv9J6Cmmqg1KKMuqHqPf2WwAHIrW0fWwGAx9CwGDI+btq2S0Z/tTcAXTLlasC3iI40GeIFsgV1pv5KY1nr2fmRUhKjzqNkx5/iDXRulx8ybHNrnVWqb1iuWQuGjvxoWVHgKBks1qL/AQWkjI0kyo1L/DIQa5MtbFgxhjFMMa031G/OHUuSgwZh/a8RrSs+Hf8NNuZPxPzt2zSyTi5wHQIL9gj4XnAeLgJ5OV+BY3DZcbPZHg9tJcDS633kFgbFxa2a13wukVSOBqdTETqms8/yLeHHax2lIBrP7G5lRsFARKcW28QqOoIDlBIF6MjN9fQiuOhA8jdaxdSPOsHuwgOb6Hkau5eA7vfsuzYf7neQLsckhTbZ11nhq6SwhMQqA0q5PNOgnG3QtjwbgylCwMt3D/mVhp8apeEJhnFY8lH5zEeMXt2UMEzZVImt/7ynrqtze2gmnrTmjqldtVTG1Lb5YQs24GtRryEaiMvAcYoXydj5gbe/9i/Uozp7jMWGkGejyl7liPuxInJI80C4S4MVkUhGhxI+8eUDMVYfzemHrBczv13sbyODnaV/fC7poZ8vD40SmNIi1Y7DbG+ILVqSohMAMBJvvuXbikFLDmItNhZqkTYVzW2DoU+HqR4EtMVVvbu77CvAaIAT9zYyxLfrty9kJANuteyKvdjwiUzBo5hD9i1HeqYpMdlVbpEKZ9mKRMHbBfZ5hTLV2Kj73dsGupUGW2QUDMug3OaqWGQIlZSw7GWl26tgcCpTnQSnyzh4rFNpk64Ktk5YJ4HFjwDCoXsdCFDwj8vOvmw0/9LwR2QKA0GJWCYnYQUU1WESj1VGnOVK1s1IucMccfa6uwLFEzBDoBC39MO5gjliYfdW05jSH+nl29sK72g4CYtZ++OK8kpfGXUem8oAyleamnSj07lHKThcWKZWVUi6OTgTvQDfIGH6gzh1WlNP6WxuthFT2s4CW/falnDwuEFBMCPyEgZtWDsD8CpWPSGre77a/A6SUozYHErKd/NE4KgJj1pB3fldql8bc0XnclvIQBgVJPlXpWoAmBYyOg/azH7t9htDvhbshh+qZBUFYW3QgdvMQH3nXTAIyKnBQB2awn7fje1C59kapkDPUm/8nlcWmVkG/R6skfjNOqL2Y9bdf3pXjJbShm7aufPGk4vc/LvlXqU7ewMoXAkRAQsx6pNwfWpTQKi1n779RSH5UC0/rXSBIKgSsRELNeCaBuXwaB0ih85QeklhFOtVQRKPVRabZUrUwXhcAREBCzHqEXD6CD1lnH7cSSzVrq03E1leRCoBEBMWsjUCq2LgKlb9qURu11pVHtUxAobTuWzToFRZU9FAJi1kN159DKuCaOG3Tap5oE8vDha6YI7CDijwQ/X79+3ae0C0pVmv2UZksLNq2qhECfCIhZ++yXM0pVWmothZ72gxHfUONr2MjPN5aNZkjw8/79+5zSfv0n3KmBL2nTCn+c+d6V7q4wfNfazVemEDgDAjqR/wy9PIaOrs2K6ATIQCfd6oBVCn0G8b744ouHDx/iBYVW+SZ2YFk+e0IOWsy24aBVajDz/fHjxzSHQdwDJjaTSIQp9WZSTD+FwCERkM16yG4dUqmSzVpaxutBSaPVwJ18B5svnDAP4F++1mkSQoowrv2cmuCrn0ar4d5vvvlmaiUrlS/1Tqk3VxJD1QqBrhAQs3bVHacWpmSYljZ17A4WbupgrWKf5YY1Fmr83VkYCN6dJzNWb3JjXHNyaeOfslk3BlzNDYGAmHWIbjqLkK4LsWQV7Q5KMEOxVmE+9xi/O3fuxELO+4Q1/J0YrNTZj0WYsz7iQfyzXd8xYkoLgUERELMO2nHHFLtEGB0GMRFPFMy1V69eubRKDyVfLZ03RXCpy52C7PJMuDZrqR93kVCNCoHtERCzbo+5WiwiUAoo7c0hDNPf3NygBiugJSc2V3NbkyjiovKFCy6zEm9cKL5pdmlPUT/EvykcakwIfEBAzPoBCf3fAQIlZp1n7a2nUPDr4vOsOHiXsrNzZu2Ht0r9UurH9XpENQuBrhAQs3bVHWcXBreqG5uTs8uOSGF3htBcDNaSHxjx8BLnQk5dfXTpuR/eKvVLJyZ1jr9yhMA2CIhZt8FZrbQi4NKGu5jXWuPS5YIfmFrZsVqpO98YQ6xTpbx7yaUuFyL39rUzXS99Pyb12uqrfiFQQkDMWkJG+fsgUKIN13rbRUROVqJdDoWoGKxIm88GSqpVtHCZtROLENs9X0hGlxlqVhDQJSEwIgJi1hF77cgyl8Zl1zzaHgjbk1o/+cF1BeM9nipwzqz9WIS5bEG7Ug9O1V3lhcC4CIhZx+27Y0qeHLBgSpbGcSuwTcIok1OWKi0GuzYugCu4EkUcl7S0a6b3w1ul8KVOTGqDUQkhsD0CYtbtMVeLFxBwzcFOmDWIgSu4ogN7UXI36SIGK432w6xuj/RjUlc6SJeEwNoIiFnXRlj1T0bAJQ+4yrXhJtd+3Q2BMus0mRustFknY1col7r6sQjzhWS0cPvO1U6ZQuDACOhbNwfu3FFVK43OMM1Uh+riELx58wZyrYuRRwVjyU3db4PkObOWkFlczYsVls6I6EfCiyqogBBYDwHZrOthq5pnIkDMretUzJlmZgNX3AZB1mnV/Xhq3cZ1xXEN9H54y+0L9iL3Y1K7qCpTCGyDgJh1G5zVyjQEXApxR/Np9a5fOjdYadNdOa7L4irrwlKvZ6Wrrpr9iLeS1qpWCDQiIGZtBErFNkWgREUlJ+SmwpUb4xPlOSPWd76WKsvroWTdXC5VtXg+O1ndRdZSry0ugCoUAp0jIGbtvINOKh4U4h5z6JpK/WBke3JikWa4grk9Z9Z+LMJSL9R3IsWYKC0Ejo2AmPXY/Tuwdq4BlPNNVxrmlDNv6XHERdZ+iL+rR0LCnBMBMes5+30ArV1TDyckHtc+pXddwfP4xp1AzKtqDaxc8WZsK1pDNtUpBHpAQMzaQy9IBgeBkkPY9bg692+e5QrmWt4XRXOpq5NFVjvfMdGiH+JPBNNPIbA9AmLW7TFXi60IuLTksk5rjWuWy13BtDZv6THXsR/eymVDzXkbdtfsDdUtBPZEQMy6J/pqu46A62B0CaxezzZXc8qZR4edL7K6prnrut8GdrUiBDpEQMzaYadIpJ8R4NgBN0K45JDcETiXDt2ZwUUhc4bmlnkkfbGtqQVQMz8SmUpc78LUylVeCBwGATHrYbrymIq4xpB7MO+++rt0eO/evRlSuUZhJ4usrmzzNuzOQEa3CIFREBCzjtJTJ5XTZVZorLcIYZdZ59Fh/nW2TgxWHkHXFS+D9aQvp9QuIyBmLWOjKx0gwDm97hnCrvG0o7z5h9ldsS9K6B4y1Qmzlo5emheldREKFRAC4yIgZh23784iuWu29uYQzlcf59Gha/vOq2rx58PF3O2dxZtWhUJgLATErGP11xmldZ2NuEwxoTqBw3VNf/bZZzPEc5l1nld5Ruv1W8SsdXx0VQgYAmJWg0KJThHgo3JukK275reLDu7x9Hfu3JkhTLeLrLipc7scj3cnrD8Dat0iBNZDQMy6HraqeTEEnj17ltflmlB5sb1yZtisPS+yuvMYuYL3errUbucIiFk77yCJ9x4BDKM8IAhL0d1Fuj1k7qZbN7Mum+sK7naRFQUfPXpU10hXhcA5ERCznrPfx9O6Z7OVAOYc0Nx3mpeJc1isvbm5iXNCugd368uXL3PBZLDmmChHCAQExKx6EsZAgK0duRXYz96bXLa3b99OQtYlqm4NVlRz5zqTVFZhIXBUBMSsR+3ZA+qVcw92oWtOba98HsDshjWVBEMLdyGzB2bF5Z7HVencpVJXKl8IgICYVY/BMAi4RpLrQd1epTx6OWejklQELj1+/Ni92gOzfvnll7ls+SwnL6McIXBaBG6/e/futMpL8eEQIGQmDwn+9ttvObt/d12QIQlBanm5sAgrxwu31LCq4qz+5tuHiCbrJHZsVd1VuRCYjYBs1tnQ6cYdEHjy5EneqmvL5sXWznnx4kXSxNOnT5Oc5CdO4ECr+TItJXswWPN5DIK5Vmyimn4KgTMjIGY9c++PpztRuK7ftQcTCtmwnmNM8VQ/f/48zrE0AhP0G5zAMKjLVT0way4YBmsPHgJDUgkh0CECYtYOO0Ui1RDIx3pKu5m1Wta5BuVArrEBij0Ng2KbspgKm/JlWbgWDsZUDQuxWOFcchdld2dWxM73DnUC9TodqFqFwDIIaJ11GRxVy5YIsAMnj6R98+aNu690S8FCW6xNQqiuHzUWBuLEgRxk5t8klhh6do8jjmtYO51LpRXWtTFX/cdAQMx6jH48lxacxX/37t1EZ6JVsbGSzH1/Ig/GKGFN7G0Nxh9HHvKHQ5tdOpyHHMRzo4Qog4G7o/y0nm8l6iRYbEdY1LQQaEFAzNqCksp0h4BrtkJgRlfdSVwWCALOd91wCMa+3z3FiZ34qJkT9PN9oTKcuiIE9kdA66z794EkmIGA62t1M2dUvvEtrtj70qq79JsHP28MlJoTAqMgIGYdpack5ycIYJvmO3AIrtl9bfITKRt+IHBiGnJTHv/cUNOSRXIbmlVhhQQvCbHqOjQCYtZDd++hlSPINo7CRVfWMoeLXHUN1n136LLCmoRTga0M1kO/TFJuYQS0zrowoKpuSwTcFcotV1vxmhKlDA+FuKQZVh3Gd7KzBeuQareEMWkrDwnGPVDamJvcq59CQAi8R4Dj0/QnBMZFAEpL3mSChDdQB/7O95ti2E1q2jUEv//++0mVLFs4FwnHAMou24pqEwLHRkA2azIs6+dgCGDe3b9/PxF6g72teehskIHxIhGm8jO3DnffbJPb0HCtvnBe6URdEgI5AlpnzTFRzkgI4IDN433yAJxlVQobVd06289ZpJJkORPr0F12dRtaI5ODjhPXNC4B0eoaUKvOYyMgm/XY/XsK7dyTFlY90wA6Tz5rY0A3msvby2wSlhLu+Ru4prHOS7coXwgIARcB2awuLMocCQEcmPnq4KpmK3zjAoSFh4PXvZRk5scbsTw8IwAqqfaan3lAMoFLotVrINW9p0VANutpu/5oiucLn+zAufgdt3ko3L59272x8eCk/ODA3c/jzZermSXoxCW3l5UpBC4iIGa9CJEKjIGA68xcaQeOy6yNRM5CbPKp891plQ7OY6nkBx7juZeUXSIgb3CX3SKhpiMAN+THRORO1+kVO3fAhZZL2BHbb1jWbbGPof9kr04PtIrkSSyV/MDWv0oIgRkIyGadAZpu6ReB3Ce8xqYRjk0Iq5KT4qSwVqHVOPiWn/seCkFH5ja0/MD9Pt+SbBAExKyDdJTEbEPA9Qk3xuu2tfC+FJG90A8cyb94TQmhunivkbGVbPQeW/mVEvlcRH7glaBWtedBQN7g8/T1KTTFJ0wYUaLq4j5hqDRsPMWJyqJpPdIHqxT2iiNvcSDDXi3e40SRxX/C98n3AOB7pF28IVUoBM6FwLGPmJJ250QgPzsCwlgcinirDy3C6BjHoRUip+BOCmDUxgMKnLqGJPNUQ8JYNtJ4p+dVpbuEgBCIEZA3OBlb9PMICJi3NlZmcZ8wlbNIiUGchP/EjVoaTmXHaj/n2ucQISGKtHi2TSklhIAQcBGQN9iFRZljIwA95GckLe4TBiMcp7iCsVaTiF+DD5uVOFusQ5isH1pFPNCIY6nIATHRqnWcEkLgGgRks16Dnu7tGoH8G3Nrfw0NloWucAXfuXMHTu2WqPJwqjUiqLt+OCScEFgTATHrmuiq7r0R4DT55Iz7xmOS9hZ8xfbzbTa7f2BnRW1VtRDYAwEx6x6oq80NEch3layx4LqhQlc1lS+vYlvXY5uvak83C4FTIqB11lN2+5mUZvmQ2JxY4/x7rvHVY6eT5VWQySOEj42AtBMCGyAgZt0AZDWxJwJ5NBMRsPt+VWYvOFheTQK7oNVuF4P3QkntCoHrERCzXo+haugdARzCHEMYSwnBdBWpG8u2UpoP7MSnVdAKmDR+824lkVStEDgqAlpnPWrPSq8UgfzbbeeJZso/Ence3dPnQL+FwPoIyGZdH2O10AcCDx48iE9NQigWHXc/EH8DbAhQSpaWOQcKNDZoWk0IgXMiIJv1nP1+Xq05rffm5ibWn7XGA5+UmwcDr72pN8ZWaSFwTgRks56z38+rNcurUEusP8cnHXjbCR8MiM9aEq3GXa+0EFgJATHrSsCq2n4RgFxxh5p8EA/OUmw7yzlMAls8PtNYtHqYnpUinSMgZu28gyTeKgjgE47JFfrBtjsYubKzKP5CnGh1lSdJlQoBDwGts3qoKO8cCCQHC3Ma0WH2d0Kr8dZVphE9fA72HI+VtBQCt8SseghOjUCyFecY5CpaPfUzLeU7QEDe4A46QSLshwCbT9jZae3jFo69xJY/UAJDPLZW2Wgka3Wg7pOox0Dg/46hhrQQArMRgFxxAnM+Ufj6Gwuus6vq4UbkJ9oZXbC/+db6Oc9x7KEjJMOZEfh/K7yPbBewPjkAAAAASUVORK5CYII="/>
  <p:tag name="POWERPOINTLATEX_PIXELSPEREMHEIGHT#5C6D61746862667B787D203D205C626567696E7B706D61747269787D78205C5C2079205C656E647B706D61747269787D205C696E205C6D61746862627B527D5E32" val="100"/>
  <p:tag name="POWERPOINTLATEX_BASELINEOFFSET#5C6D61746862667B787D203D205C626567696E7B706D61747269787D78205C5C2079205C656E647B706D61747269787D205C696E205C6D61746862627B527D5E32" val="95"/>
  <p:tag name="POWERPOINTLATEX_REFCOUNTER#5C6D61746862667B787D203D205C626567696E7B706D61747269787D78205C5C2079205C656E647B706D61747269787D205C696E205C6D61746862627B527D5E32" val="3"/>
  <p:tag name="DEFAULTDISPLAYSOURCE" val="\documentclass{article}\pagestyle{empty}&#10;\usepackage{amsmath,amssymb}&#10;\begin{document}&#10;\large&#10;&#10;\begin{align*}&#10;&#10;\end{align*}&#10;&#10;\end{document}&#10;"/>
  <p:tag name="EMBEDFONTS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\mathbf{x}= \begin{pmatrix} u &amp; v \end{pmatrix}^\top&#10;\end{align*}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63"/>
  <p:tag name="PICTUREFILESIZE" val="42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\mathbf{p}&#10;\end{align*}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"/>
  <p:tag name="PICTUREFILESIZE" val="90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\mathbf{x}&#10;\end{align*}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"/>
  <p:tag name="PICTUREFILESIZE" val="80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\mathbf{\tilde x} &amp;= \mathbf{K} \mathbf{p} \\&#10;\lambda&#10;\begin{pmatrix}&#10;u\\&#10;v\\&#10;1&#10;\end{pmatrix}&#10;&amp;=&#10;\begin{pmatrix}&#10;f_x &amp; 0 &amp; c_x \\&#10;0 &amp; f_y &amp; c_y \\&#10;0 &amp; 0 &amp; 1&#10;\end{pmatrix}&#10;\begin{pmatrix}&#10;X\\&#10;Y\\&#10;Z&#10;\end{pmatrix}&#10;\end{align*}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56"/>
  <p:tag name="PICTUREFILESIZE" val="2685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\Rightarrow \lambda = Z&#10;\end{align*}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47"/>
  <p:tag name="PICTUREFILESIZE" val="272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\begin{pmatrix}&#10;X\\&#10;Y\\&#10;Z&#10;\end{pmatrix}&#10;=&#10;\mathbf{K}^{-1}&#10;Z&#10;\begin{pmatrix}&#10;u\\&#10;v\\&#10;1&#10;\end{pmatrix}&#10;\end{align*}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01"/>
  <p:tag name="PICTUREFILESIZE" val="1443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Z&#10;\end{align*}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9"/>
  <p:tag name="PICTUREFILESIZE" val="113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Z&#10;\end{align*}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9"/>
  <p:tag name="PICTUREFILESIZE" val="113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Z&#10;\end{align*}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9"/>
  <p:tag name="PICTUREFILESIZE" val="113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\begin{pmatrix}&#10;X\\&#10;Y\\&#10;Z&#10;\end{pmatrix}&#10;=&#10;\mathbf{R}^{-1}&#10;\mathbf{K}^{-1}&#10;Z&#10;\begin{pmatrix}&#10;u\\&#10;v\\&#10;1&#10;\end{pmatrix}&#10;\end{align*}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23"/>
  <p:tag name="PICTUREFILESIZE" val="1590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Z_1&#10;\end{align*}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2"/>
  <p:tag name="PICTUREFILESIZE" val="139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\mathbf{p}' = \mathbf{R} \mathbf{p}&#10;\end{align*}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43"/>
  <p:tag name="PICTUREFILESIZE" val="254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\mathbf{\tilde x} &amp;= \mathbf{K} \mathbf{p'} =  \mathbf{K} \mathbf{R} \mathbf{p} &#10;\end{align*}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7"/>
  <p:tag name="PICTUREFILESIZE" val="464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Z&#10;\end{align*}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9"/>
  <p:tag name="PICTUREFILESIZE" val="113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Z_1&#10;\end{align*}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2"/>
  <p:tag name="PICTUREFILESIZE" val="139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Z_2&#10;\end{align*}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66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Z_1&#10;\end{align*}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2"/>
  <p:tag name="PICTUREFILESIZE" val="139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\mathbf{p}&#10;\end{align*}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"/>
  <p:tag name="PICTUREFILESIZE" val="90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\mathbf{x}&#10;\end{align*}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"/>
  <p:tag name="PICTUREFILESIZE" val="80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$&#10;\frac{Z_1}{Z_2}&#10;$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207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\begin{pmatrix}&#10;X_1\\&#10;Y_1\\&#10;Z_1&#10;\end{pmatrix}&#10;=&#10;\mathbf{R}^{-1}&#10;\mathbf{K}^{-1}&#10;Z_1&#10;\begin{pmatrix}&#10;u \frac{Z_1}{Z_2} \\&#10;v \frac{Z_1}{Z_2} \\&#10;1&#10;\end{pmatrix}&#10;\end{align*}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43"/>
  <p:tag name="PICTUREFILESIZE" val="1974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Z_1&#10;\end{align*}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2"/>
  <p:tag name="PICTUREFILESIZE" val="139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Z_1&#10;\end{align*}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2"/>
  <p:tag name="PICTUREFILESIZE" val="139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Z_2&#10;\end{align*}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66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\mathbf{\tilde x'} =&#10;\begin{pmatrix}&#10;u \frac{Z_1}{Z_2} \\&#10;v \frac{Z_1}{Z_2} \\&#10;1&#10;\end{pmatrix}&#10;= \mathbf{K} \mathbf{R} \mathbf{p} &#10;\end{align*}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09"/>
  <p:tag name="PICTUREFILESIZE" val="1436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\mathbf{p}&#10;\end{align*}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"/>
  <p:tag name="PICTUREFILESIZE" val="90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\mathbf{x}&#10;\end{align*}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"/>
  <p:tag name="PICTUREFILESIZE" val="80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$&#10;\frac{Z_1}{Z_2}&#10;$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20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\mathbf{x}= \begin{pmatrix} u &amp; v \end{pmatrix}^\top&#10;\end{align*}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63"/>
  <p:tag name="PICTUREFILESIZE" val="42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Z&#10;\end{align*}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9"/>
  <p:tag name="PICTUREFILESIZE" val="113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\mathbf{p}= \begin{pmatrix} X &amp; Y &amp; Z \end{pmatrix}^\top&#10;\end{align*}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90"/>
  <p:tag name="PICTUREFILESIZE" val="563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\mathbf{\tilde x} = \mathbf{K} \mathbf{p}&#10;\end{align*}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41"/>
  <p:tag name="PICTUREFILESIZE" val="275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\mathbf{x}= \begin{pmatrix} u &amp; v \end{pmatrix}^\top&#10;\end{align*}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63"/>
  <p:tag name="PICTUREFILESIZE" val="42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Z&#10;\end{align*}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9"/>
  <p:tag name="PICTUREFILESIZE" val="1137"/>
</p:tagLst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8575"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2000" dirty="0" err="1" smtClean="0">
            <a:solidFill>
              <a:schemeClr val="tx1"/>
            </a:solidFill>
            <a:latin typeface="TUM Neue Helvetica 55 Regular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1061</Words>
  <Application>Microsoft Office PowerPoint</Application>
  <PresentationFormat>Bildschirmpräsentation (16:9)</PresentationFormat>
  <Paragraphs>239</Paragraphs>
  <Slides>27</Slides>
  <Notes>25</Notes>
  <HiddenSlides>0</HiddenSlides>
  <MMClips>3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28" baseType="lpstr">
      <vt:lpstr>Larissa</vt:lpstr>
      <vt:lpstr>Autonomous Navigation for Flying Robots  Lecture 7.2: Visual Odometry</vt:lpstr>
      <vt:lpstr>Cascaded Control</vt:lpstr>
      <vt:lpstr>Visual Odometry</vt:lpstr>
      <vt:lpstr>Visual Odometry</vt:lpstr>
      <vt:lpstr>Scale Ambiguity</vt:lpstr>
      <vt:lpstr>Scale Ambiguity</vt:lpstr>
      <vt:lpstr>Visual Odometry</vt:lpstr>
      <vt:lpstr>2D Translation</vt:lpstr>
      <vt:lpstr>2D Translation</vt:lpstr>
      <vt:lpstr>2D Translation</vt:lpstr>
      <vt:lpstr>Rotation + 2D Translation</vt:lpstr>
      <vt:lpstr>Rotation + 2D Translation</vt:lpstr>
      <vt:lpstr>Rotation + 2D Translation</vt:lpstr>
      <vt:lpstr>Rotation + 2D Translation</vt:lpstr>
      <vt:lpstr>Height Change</vt:lpstr>
      <vt:lpstr>Height Change</vt:lpstr>
      <vt:lpstr>Height Change</vt:lpstr>
      <vt:lpstr>Increasing Robustness</vt:lpstr>
      <vt:lpstr>Two Examples</vt:lpstr>
      <vt:lpstr>Pix4Flow Sensor [Honegger et al, ICRA 2013]</vt:lpstr>
      <vt:lpstr>Demo Video [Honegger et al, ICRA 2013]</vt:lpstr>
      <vt:lpstr>Pix4flow on a Modified Ardrone [Honegger et al, ICRA 2013]</vt:lpstr>
      <vt:lpstr>Evaluation [Honegger et al, ICRA 2013]</vt:lpstr>
      <vt:lpstr>Alternative Methods</vt:lpstr>
      <vt:lpstr>Visual Odometry using PTAM [Weiss et al., ICRA 2012]</vt:lpstr>
      <vt:lpstr>Visual Odometry using PTAM [Weiss et al., ICRA 2012]</vt:lpstr>
      <vt:lpstr>Lessons Learned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Juergen Sturm</dc:creator>
  <cp:lastModifiedBy>Juergen Sturm</cp:lastModifiedBy>
  <cp:revision>329</cp:revision>
  <dcterms:created xsi:type="dcterms:W3CDTF">2014-02-04T09:22:08Z</dcterms:created>
  <dcterms:modified xsi:type="dcterms:W3CDTF">2014-04-18T09:01:36Z</dcterms:modified>
</cp:coreProperties>
</file>