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0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5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6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7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339" r:id="rId2"/>
    <p:sldId id="411" r:id="rId3"/>
    <p:sldId id="412" r:id="rId4"/>
    <p:sldId id="407" r:id="rId5"/>
    <p:sldId id="438" r:id="rId6"/>
    <p:sldId id="405" r:id="rId7"/>
    <p:sldId id="413" r:id="rId8"/>
    <p:sldId id="414" r:id="rId9"/>
    <p:sldId id="415" r:id="rId10"/>
    <p:sldId id="416" r:id="rId11"/>
    <p:sldId id="418" r:id="rId12"/>
    <p:sldId id="417" r:id="rId13"/>
    <p:sldId id="420" r:id="rId14"/>
    <p:sldId id="439" r:id="rId15"/>
    <p:sldId id="421" r:id="rId16"/>
    <p:sldId id="422" r:id="rId17"/>
    <p:sldId id="423" r:id="rId18"/>
    <p:sldId id="424" r:id="rId19"/>
    <p:sldId id="428" r:id="rId20"/>
    <p:sldId id="425" r:id="rId21"/>
    <p:sldId id="426" r:id="rId22"/>
    <p:sldId id="429" r:id="rId23"/>
    <p:sldId id="430" r:id="rId24"/>
    <p:sldId id="431" r:id="rId25"/>
    <p:sldId id="432" r:id="rId26"/>
    <p:sldId id="433" r:id="rId27"/>
    <p:sldId id="434" r:id="rId28"/>
    <p:sldId id="436" r:id="rId29"/>
    <p:sldId id="437" r:id="rId30"/>
    <p:sldId id="435" r:id="rId31"/>
    <p:sldId id="427" r:id="rId32"/>
  </p:sldIdLst>
  <p:sldSz cx="9144000" cy="5143500" type="screen16x9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0065BD"/>
    <a:srgbClr val="FF0000"/>
    <a:srgbClr val="2677BD"/>
    <a:srgbClr val="FFFFFF"/>
    <a:srgbClr val="007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06" autoAdjust="0"/>
    <p:restoredTop sz="94676" autoAdjust="0"/>
  </p:normalViewPr>
  <p:slideViewPr>
    <p:cSldViewPr>
      <p:cViewPr>
        <p:scale>
          <a:sx n="66" d="100"/>
          <a:sy n="66" d="100"/>
        </p:scale>
        <p:origin x="-1212" y="-6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C63A6-6D0D-4FFD-A3DB-F1C29172A4F5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2D0F8-17EF-41AE-84BD-877E5488D83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86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2D0F8-17EF-41AE-84BD-877E5488D8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32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2D0F8-17EF-41AE-84BD-877E5488D8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1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2D0F8-17EF-41AE-84BD-877E5488D8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38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2D0F8-17EF-41AE-84BD-877E5488D8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77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2D0F8-17EF-41AE-84BD-877E5488D8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70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2D0F8-17EF-41AE-84BD-877E5488D8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54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2D0F8-17EF-41AE-84BD-877E5488D8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30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2D0F8-17EF-41AE-84BD-877E5488D8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5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2D0F8-17EF-41AE-84BD-877E5488D8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46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2D0F8-17EF-41AE-84BD-877E5488D8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24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2D0F8-17EF-41AE-84BD-877E5488D8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67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2D0F8-17EF-41AE-84BD-877E5488D8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42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2D0F8-17EF-41AE-84BD-877E5488D8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56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2D0F8-17EF-41AE-84BD-877E5488D8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28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2D0F8-17EF-41AE-84BD-877E5488D8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43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2D0F8-17EF-41AE-84BD-877E5488D8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70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2D0F8-17EF-41AE-84BD-877E5488D8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19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ctrTitle" hasCustomPrompt="1"/>
          </p:nvPr>
        </p:nvSpPr>
        <p:spPr>
          <a:xfrm>
            <a:off x="358775" y="1504950"/>
            <a:ext cx="8421688" cy="2057400"/>
          </a:xfrm>
        </p:spPr>
        <p:txBody>
          <a:bodyPr/>
          <a:lstStyle>
            <a:lvl1pPr>
              <a:defRPr sz="3200" smtClean="0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err="1" smtClean="0"/>
              <a:t>asdf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err="1" smtClean="0"/>
              <a:t>sadf</a:t>
            </a:r>
            <a:endParaRPr lang="en-US" noProof="0" dirty="0" smtClean="0"/>
          </a:p>
        </p:txBody>
      </p:sp>
      <p:sp>
        <p:nvSpPr>
          <p:cNvPr id="8" name="Textplatzhalter 2"/>
          <p:cNvSpPr>
            <a:spLocks noGrp="1"/>
          </p:cNvSpPr>
          <p:nvPr>
            <p:ph type="subTitle" idx="1"/>
          </p:nvPr>
        </p:nvSpPr>
        <p:spPr>
          <a:xfrm>
            <a:off x="358775" y="3943350"/>
            <a:ext cx="8421688" cy="914400"/>
          </a:xfrm>
        </p:spPr>
        <p:txBody>
          <a:bodyPr/>
          <a:lstStyle>
            <a:lvl1pPr marL="0" indent="0">
              <a:buNone/>
              <a:defRPr sz="2400" smtClean="0"/>
            </a:lvl1pPr>
          </a:lstStyle>
          <a:p>
            <a:r>
              <a:rPr lang="en-US" noProof="0" dirty="0" err="1" smtClean="0"/>
              <a:t>Formatvorlage</a:t>
            </a:r>
            <a:r>
              <a:rPr lang="en-US" noProof="0" dirty="0" smtClean="0"/>
              <a:t> des </a:t>
            </a:r>
            <a:r>
              <a:rPr lang="en-US" noProof="0" dirty="0" err="1" smtClean="0"/>
              <a:t>Untertitelmasters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11" name="Rechteck 10"/>
          <p:cNvSpPr/>
          <p:nvPr userDrawn="1"/>
        </p:nvSpPr>
        <p:spPr>
          <a:xfrm>
            <a:off x="0" y="0"/>
            <a:ext cx="9144000" cy="952500"/>
          </a:xfrm>
          <a:prstGeom prst="rect">
            <a:avLst/>
          </a:prstGeom>
          <a:solidFill>
            <a:srgbClr val="267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734" y="109123"/>
            <a:ext cx="2287332" cy="73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://cvpr/_media/style/css/imag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83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cvpr/_media/style/css/drawing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231"/>
            <a:ext cx="6248400" cy="9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 userDrawn="1"/>
        </p:nvSpPr>
        <p:spPr>
          <a:xfrm>
            <a:off x="1671194" y="57150"/>
            <a:ext cx="191174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50" dirty="0" smtClean="0">
                <a:solidFill>
                  <a:schemeClr val="bg1"/>
                </a:solidFill>
                <a:latin typeface="TUM Neue Helvetica 55 Regular" panose="020B0604020202020204" pitchFamily="34" charset="0"/>
              </a:rPr>
              <a:t>Computer Vision Group </a:t>
            </a:r>
          </a:p>
          <a:p>
            <a:pPr algn="l"/>
            <a:r>
              <a:rPr lang="en-US" sz="1250" dirty="0" smtClean="0">
                <a:solidFill>
                  <a:schemeClr val="bg1"/>
                </a:solidFill>
                <a:latin typeface="TUM Neue Helvetica 55 Regular" panose="020B0604020202020204" pitchFamily="34" charset="0"/>
              </a:rPr>
              <a:t>Prof.</a:t>
            </a:r>
            <a:r>
              <a:rPr lang="en-US" sz="1250" baseline="0" dirty="0" smtClean="0">
                <a:solidFill>
                  <a:schemeClr val="bg1"/>
                </a:solidFill>
                <a:latin typeface="TUM Neue Helvetica 55 Regular" panose="020B0604020202020204" pitchFamily="34" charset="0"/>
              </a:rPr>
              <a:t> Daniel Cremers</a:t>
            </a:r>
            <a:endParaRPr lang="en-US" sz="1250" dirty="0">
              <a:solidFill>
                <a:schemeClr val="bg1"/>
              </a:solidFill>
              <a:latin typeface="TUM Neue Helvetica 55 Regula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248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54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5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46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65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50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 userDrawn="1"/>
        </p:nvSpPr>
        <p:spPr>
          <a:xfrm>
            <a:off x="-15240" y="3938174"/>
            <a:ext cx="9159240" cy="843376"/>
          </a:xfrm>
          <a:prstGeom prst="rect">
            <a:avLst/>
          </a:prstGeom>
          <a:solidFill>
            <a:srgbClr val="267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6" descr="http://cvpr/_media/style/css/drawi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54911"/>
            <a:ext cx="5532120" cy="82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platzhalt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670560" y="4427855"/>
            <a:ext cx="7620000" cy="346075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Dr. Jürgen Sturm</a:t>
            </a:r>
            <a:endParaRPr lang="en-US" dirty="0"/>
          </a:p>
        </p:txBody>
      </p:sp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685800" y="4029614"/>
            <a:ext cx="7644384" cy="502920"/>
          </a:xfrm>
        </p:spPr>
        <p:txBody>
          <a:bodyPr/>
          <a:lstStyle>
            <a:lvl1pPr>
              <a:defRPr sz="2400" b="0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 smtClean="0"/>
              <a:t>Autonomous</a:t>
            </a:r>
            <a:r>
              <a:rPr lang="de-DE" dirty="0" smtClean="0"/>
              <a:t> Navigation </a:t>
            </a:r>
            <a:r>
              <a:rPr lang="de-DE" dirty="0" err="1" smtClean="0"/>
              <a:t>for</a:t>
            </a:r>
            <a:r>
              <a:rPr lang="de-DE" dirty="0" smtClean="0"/>
              <a:t> Flying </a:t>
            </a:r>
            <a:r>
              <a:rPr lang="de-DE" dirty="0" err="1" smtClean="0"/>
              <a:t>Robots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12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1950" y="167878"/>
            <a:ext cx="7645400" cy="498872"/>
          </a:xfrm>
          <a:prstGeom prst="rect">
            <a:avLst/>
          </a:prstGeom>
        </p:spPr>
        <p:txBody>
          <a:bodyPr/>
          <a:lstStyle/>
          <a:p>
            <a:r>
              <a:rPr lang="en-US" noProof="0" dirty="0" err="1" smtClean="0"/>
              <a:t>Titelmasterformat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3007" y="971550"/>
            <a:ext cx="8471354" cy="3623073"/>
          </a:xfrm>
        </p:spPr>
        <p:txBody>
          <a:bodyPr/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lvl2pPr>
            <a:lvl3pPr marL="82296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lvl3pPr>
            <a:lvl4pPr marL="109728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lvl4pPr>
            <a:lvl5pPr marL="137160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lvl5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Textmasterformat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bearbeiten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UM Neue Helvetica 55 Regular" panose="020B0604020202020204" pitchFamily="34" charset="0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Zweite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Ebene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UM Neue Helvetica 55 Regular" panose="020B0604020202020204" pitchFamily="34" charset="0"/>
            </a:endParaRPr>
          </a:p>
          <a:p>
            <a:pPr marL="822960" marR="0" lvl="2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Dritte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Ebene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UM Neue Helvetica 55 Regular" panose="020B0604020202020204" pitchFamily="34" charset="0"/>
            </a:endParaRPr>
          </a:p>
          <a:p>
            <a:pPr marL="1097280" marR="0" lvl="3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Vierte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Ebene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UM Neue Helvetica 55 Regular" panose="020B0604020202020204" pitchFamily="34" charset="0"/>
            </a:endParaRPr>
          </a:p>
          <a:p>
            <a:pPr marL="1371600" marR="0" lvl="4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Fünfte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Ebene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UM Neue Helvetica 55 Regular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057400" y="4784725"/>
            <a:ext cx="5029200" cy="238920"/>
          </a:xfrm>
        </p:spPr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469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1950" y="167878"/>
            <a:ext cx="7645400" cy="498872"/>
          </a:xfrm>
          <a:prstGeom prst="rect">
            <a:avLst/>
          </a:prstGeom>
        </p:spPr>
        <p:txBody>
          <a:bodyPr/>
          <a:lstStyle/>
          <a:p>
            <a:r>
              <a:rPr lang="en-US" noProof="0" dirty="0" err="1" smtClean="0"/>
              <a:t>Titelmasterformat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2058294"/>
            <a:ext cx="4572000" cy="2723256"/>
          </a:xfrm>
        </p:spPr>
        <p:txBody>
          <a:bodyPr/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lvl2pPr>
            <a:lvl3pPr marL="82296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lvl3pPr>
            <a:lvl4pPr marL="109728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lvl4pPr>
            <a:lvl5pPr marL="137160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lvl5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Textmasterformat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bearbeiten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UM Neue Helvetica 55 Regular" panose="020B0604020202020204" pitchFamily="34" charset="0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Zweite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Ebene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UM Neue Helvetica 55 Regular" panose="020B0604020202020204" pitchFamily="34" charset="0"/>
            </a:endParaRPr>
          </a:p>
          <a:p>
            <a:pPr marL="822960" marR="0" lvl="2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Dritte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Ebene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UM Neue Helvetica 55 Regular" panose="020B0604020202020204" pitchFamily="34" charset="0"/>
            </a:endParaRPr>
          </a:p>
          <a:p>
            <a:pPr marL="1097280" marR="0" lvl="3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Vierte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Ebene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UM Neue Helvetica 55 Regular" panose="020B0604020202020204" pitchFamily="34" charset="0"/>
            </a:endParaRPr>
          </a:p>
          <a:p>
            <a:pPr marL="1371600" marR="0" lvl="4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Fünfte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Ebene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UM Neue Helvetica 55 Regular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057400" y="4784725"/>
            <a:ext cx="5029200" cy="238920"/>
          </a:xfrm>
        </p:spPr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0" name="Inhaltsplatzhalter 8"/>
          <p:cNvSpPr>
            <a:spLocks noGrp="1"/>
          </p:cNvSpPr>
          <p:nvPr>
            <p:ph sz="quarter" idx="13"/>
          </p:nvPr>
        </p:nvSpPr>
        <p:spPr>
          <a:xfrm>
            <a:off x="361950" y="971550"/>
            <a:ext cx="7620000" cy="9906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2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1950" y="167878"/>
            <a:ext cx="7645400" cy="498872"/>
          </a:xfrm>
          <a:prstGeom prst="rect">
            <a:avLst/>
          </a:prstGeom>
        </p:spPr>
        <p:txBody>
          <a:bodyPr/>
          <a:lstStyle/>
          <a:p>
            <a:r>
              <a:rPr lang="en-US" noProof="0" dirty="0" err="1" smtClean="0"/>
              <a:t>Titelmasterformat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3007" y="1123951"/>
            <a:ext cx="8471354" cy="3200399"/>
          </a:xfrm>
        </p:spPr>
        <p:txBody>
          <a:bodyPr/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lvl2pPr>
            <a:lvl3pPr marL="82296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lvl3pPr>
            <a:lvl4pPr marL="109728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lvl4pPr>
            <a:lvl5pPr marL="137160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lvl5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Textmasterformat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bearbeiten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UM Neue Helvetica 55 Regular" panose="020B0604020202020204" pitchFamily="34" charset="0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Zweite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Ebene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UM Neue Helvetica 55 Regular" panose="020B0604020202020204" pitchFamily="34" charset="0"/>
            </a:endParaRPr>
          </a:p>
          <a:p>
            <a:pPr marL="822960" marR="0" lvl="2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Dritte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Ebene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UM Neue Helvetica 55 Regular" panose="020B0604020202020204" pitchFamily="34" charset="0"/>
            </a:endParaRPr>
          </a:p>
          <a:p>
            <a:pPr marL="1097280" marR="0" lvl="3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Vierte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Ebene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UM Neue Helvetica 55 Regular" panose="020B0604020202020204" pitchFamily="34" charset="0"/>
            </a:endParaRPr>
          </a:p>
          <a:p>
            <a:pPr marL="1371600" marR="0" lvl="4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Fünfte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UM Neue Helvetica 55 Regular" panose="020B0604020202020204" pitchFamily="34" charset="0"/>
              </a:rPr>
              <a:t>Ebene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UM Neue Helvetica 55 Regular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057400" y="4784725"/>
            <a:ext cx="5029200" cy="238920"/>
          </a:xfrm>
        </p:spPr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750596" y="4362450"/>
            <a:ext cx="5678904" cy="304800"/>
          </a:xfrm>
        </p:spPr>
        <p:txBody>
          <a:bodyPr/>
          <a:lstStyle>
            <a:lvl1pPr marL="0" indent="0">
              <a:buNone/>
              <a:defRPr sz="600" baseline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de-DE" dirty="0" err="1" smtClean="0"/>
              <a:t>Author</a:t>
            </a:r>
            <a:r>
              <a:rPr lang="de-DE" dirty="0" smtClean="0"/>
              <a:t>,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829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38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63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4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1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3007" y="971550"/>
            <a:ext cx="8471354" cy="36230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53007" y="4788567"/>
            <a:ext cx="2133600" cy="2374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  <a:latin typeface="TUM Neue Helvetica 55 Regular" panose="020B0604020202020204" pitchFamily="34" charset="0"/>
              </a:defRPr>
            </a:lvl1pPr>
          </a:lstStyle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87524" y="4788567"/>
            <a:ext cx="5603876" cy="2374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/>
                </a:solidFill>
                <a:latin typeface="TUM Neue Helvetica 55 Regular" panose="020B0604020202020204" pitchFamily="34" charset="0"/>
              </a:defRPr>
            </a:lvl1pPr>
          </a:lstStyle>
          <a:p>
            <a:r>
              <a:rPr lang="en-US" smtClean="0"/>
              <a:t>Autonomous Navigation for Flying Robots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199" y="4788567"/>
            <a:ext cx="2271161" cy="2374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TUM Neue Helvetica 55 Regular" panose="020B0604020202020204" pitchFamily="34" charset="0"/>
              </a:defRPr>
            </a:lvl1pPr>
          </a:lstStyle>
          <a:p>
            <a:fld id="{C2ED6AAE-0022-4E59-ADC8-B2FAC23E4A4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 bwMode="auto">
          <a:xfrm>
            <a:off x="358777" y="164324"/>
            <a:ext cx="7644384" cy="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Titelmasterformat</a:t>
            </a:r>
            <a:endParaRPr lang="en-US" noProof="0" dirty="0" smtClean="0"/>
          </a:p>
        </p:txBody>
      </p:sp>
      <p:pic>
        <p:nvPicPr>
          <p:cNvPr id="10" name="Picture 9" descr="TUMLogo_oZ_Vollfl_blau_RG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56575" y="269082"/>
            <a:ext cx="682625" cy="360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571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65BD"/>
          </a:solidFill>
          <a:latin typeface="TUM Neue Helvetica 55 Regular" panose="020B0604020202020204" pitchFamily="34" charset="0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rgbClr val="0065BD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UM Neue Helvetica 55 Regular" panose="020B0604020202020204" pitchFamily="34" charset="0"/>
          <a:ea typeface="+mn-ea"/>
          <a:cs typeface="+mn-cs"/>
        </a:defRPr>
      </a:lvl1pPr>
      <a:lvl2pPr marL="548640" indent="-274320" algn="l" defTabSz="914400" rtl="0" eaLnBrk="1" latinLnBrk="0" hangingPunct="1">
        <a:spcBef>
          <a:spcPct val="20000"/>
        </a:spcBef>
        <a:buClr>
          <a:srgbClr val="0065BD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UM Neue Helvetica 55 Regular" panose="020B0604020202020204" pitchFamily="34" charset="0"/>
          <a:ea typeface="+mn-ea"/>
          <a:cs typeface="+mn-cs"/>
        </a:defRPr>
      </a:lvl2pPr>
      <a:lvl3pPr marL="822960" indent="-274320" algn="l" defTabSz="914400" rtl="0" eaLnBrk="1" latinLnBrk="0" hangingPunct="1">
        <a:spcBef>
          <a:spcPct val="20000"/>
        </a:spcBef>
        <a:buClr>
          <a:srgbClr val="0065BD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UM Neue Helvetica 55 Regular" panose="020B0604020202020204" pitchFamily="34" charset="0"/>
          <a:ea typeface="+mn-ea"/>
          <a:cs typeface="+mn-cs"/>
        </a:defRPr>
      </a:lvl3pPr>
      <a:lvl4pPr marL="1097280" indent="-274320" algn="l" defTabSz="914400" rtl="0" eaLnBrk="1" latinLnBrk="0" hangingPunct="1">
        <a:spcBef>
          <a:spcPct val="20000"/>
        </a:spcBef>
        <a:buClr>
          <a:srgbClr val="0065BD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UM Neue Helvetica 55 Regular" panose="020B0604020202020204" pitchFamily="34" charset="0"/>
          <a:ea typeface="+mn-ea"/>
          <a:cs typeface="+mn-cs"/>
        </a:defRPr>
      </a:lvl4pPr>
      <a:lvl5pPr marL="1371600" indent="-274320" algn="l" defTabSz="914400" rtl="0" eaLnBrk="1" latinLnBrk="0" hangingPunct="1">
        <a:spcBef>
          <a:spcPct val="20000"/>
        </a:spcBef>
        <a:buClr>
          <a:srgbClr val="0065BD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UM Neue Helvetica 55 Regular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30.xml"/><Relationship Id="rId7" Type="http://schemas.openxmlformats.org/officeDocument/2006/relationships/image" Target="../media/image21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9.png"/><Relationship Id="rId4" Type="http://schemas.openxmlformats.org/officeDocument/2006/relationships/tags" Target="../tags/tag31.xm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29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38.xml"/><Relationship Id="rId7" Type="http://schemas.openxmlformats.org/officeDocument/2006/relationships/image" Target="../media/image32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35.png"/><Relationship Id="rId4" Type="http://schemas.openxmlformats.org/officeDocument/2006/relationships/tags" Target="../tags/tag39.xml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42.xml"/><Relationship Id="rId7" Type="http://schemas.openxmlformats.org/officeDocument/2006/relationships/image" Target="../media/image36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39.png"/><Relationship Id="rId4" Type="http://schemas.openxmlformats.org/officeDocument/2006/relationships/tags" Target="../tags/tag43.xml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46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52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59.png"/><Relationship Id="rId5" Type="http://schemas.openxmlformats.org/officeDocument/2006/relationships/tags" Target="../tags/tag54.xml"/><Relationship Id="rId10" Type="http://schemas.openxmlformats.org/officeDocument/2006/relationships/image" Target="../media/image58.png"/><Relationship Id="rId4" Type="http://schemas.openxmlformats.org/officeDocument/2006/relationships/tags" Target="../tags/tag53.xml"/><Relationship Id="rId9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8.png"/><Relationship Id="rId4" Type="http://schemas.openxmlformats.org/officeDocument/2006/relationships/tags" Target="../tags/tag5.xml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8.xml"/><Relationship Id="rId7" Type="http://schemas.openxmlformats.org/officeDocument/2006/relationships/image" Target="../media/image10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2.png"/><Relationship Id="rId4" Type="http://schemas.openxmlformats.org/officeDocument/2006/relationships/tags" Target="../tags/tag9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openxmlformats.org/officeDocument/2006/relationships/image" Target="../media/image20.png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19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18.png"/><Relationship Id="rId5" Type="http://schemas.openxmlformats.org/officeDocument/2006/relationships/tags" Target="../tags/tag16.xml"/><Relationship Id="rId10" Type="http://schemas.openxmlformats.org/officeDocument/2006/relationships/image" Target="../media/image17.png"/><Relationship Id="rId4" Type="http://schemas.openxmlformats.org/officeDocument/2006/relationships/tags" Target="../tags/tag15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20.xml"/><Relationship Id="rId7" Type="http://schemas.openxmlformats.org/officeDocument/2006/relationships/image" Target="../media/image21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9.png"/><Relationship Id="rId4" Type="http://schemas.openxmlformats.org/officeDocument/2006/relationships/tags" Target="../tags/tag21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24.xml"/><Relationship Id="rId7" Type="http://schemas.openxmlformats.org/officeDocument/2006/relationships/image" Target="../media/image2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Autonomous Navigation for Flying Robots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Lecture 7.1:</a:t>
            </a:r>
            <a:br>
              <a:rPr lang="en-US" dirty="0" smtClean="0"/>
            </a:br>
            <a:r>
              <a:rPr lang="en-US" dirty="0" smtClean="0"/>
              <a:t>2D Motion Estimation</a:t>
            </a:r>
            <a:br>
              <a:rPr lang="en-US" dirty="0" smtClean="0"/>
            </a:br>
            <a:r>
              <a:rPr lang="en-US" dirty="0" smtClean="0"/>
              <a:t>in Images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Jürgen </a:t>
            </a:r>
            <a:r>
              <a:rPr lang="en-US" dirty="0" smtClean="0"/>
              <a:t>Sturm</a:t>
            </a:r>
          </a:p>
          <a:p>
            <a:r>
              <a:rPr lang="en-US" dirty="0" err="1"/>
              <a:t>Technische</a:t>
            </a:r>
            <a:r>
              <a:rPr lang="en-US" dirty="0"/>
              <a:t> </a:t>
            </a:r>
            <a:r>
              <a:rPr lang="en-US" dirty="0" err="1"/>
              <a:t>Universität</a:t>
            </a:r>
            <a:r>
              <a:rPr lang="en-US" dirty="0"/>
              <a:t> </a:t>
            </a:r>
            <a:r>
              <a:rPr lang="en-US" dirty="0" err="1"/>
              <a:t>München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Correlation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Maximize the product (instead of minimizing the differences)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Normalized </a:t>
            </a:r>
            <a:r>
              <a:rPr lang="en-US" dirty="0" smtClean="0"/>
              <a:t>cross correlation </a:t>
            </a:r>
            <a:r>
              <a:rPr lang="en-US" dirty="0"/>
              <a:t>(between -1..1)</a:t>
            </a:r>
            <a:endParaRPr lang="de-DE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Less sensitive to illumination changes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75306"/>
            <a:ext cx="4216916" cy="65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86" y="2832355"/>
            <a:ext cx="6400814" cy="124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90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Idea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Define an error metric            that defines how well the two images match given a motion vector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65BD"/>
                </a:solidFill>
              </a:rPr>
              <a:t>Find the motion vector with the lowest error</a:t>
            </a:r>
            <a:endParaRPr lang="de-DE" b="1" dirty="0">
              <a:solidFill>
                <a:srgbClr val="0065BD"/>
              </a:solidFill>
            </a:endParaRPr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09650"/>
            <a:ext cx="635510" cy="33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98" y="2311400"/>
            <a:ext cx="2362204" cy="43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11" name="Gruppieren 10"/>
          <p:cNvGrpSpPr/>
          <p:nvPr/>
        </p:nvGrpSpPr>
        <p:grpSpPr>
          <a:xfrm>
            <a:off x="981836" y="3198361"/>
            <a:ext cx="4253994" cy="1248704"/>
            <a:chOff x="2070607" y="1905000"/>
            <a:chExt cx="5320793" cy="1561851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5562600" y="1905000"/>
              <a:ext cx="1828800" cy="1524000"/>
              <a:chOff x="762000" y="4114800"/>
              <a:chExt cx="1828800" cy="1524000"/>
            </a:xfrm>
          </p:grpSpPr>
          <p:sp>
            <p:nvSpPr>
              <p:cNvPr id="18" name="Stern mit 5 Zacken 17"/>
              <p:cNvSpPr/>
              <p:nvPr/>
            </p:nvSpPr>
            <p:spPr>
              <a:xfrm>
                <a:off x="1447800" y="4247073"/>
                <a:ext cx="1143000" cy="1143000"/>
              </a:xfrm>
              <a:prstGeom prst="star5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" name="Rechteck 18"/>
              <p:cNvSpPr/>
              <p:nvPr/>
            </p:nvSpPr>
            <p:spPr>
              <a:xfrm>
                <a:off x="762000" y="4114800"/>
                <a:ext cx="1828800" cy="1524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" name="Gruppieren 13"/>
            <p:cNvGrpSpPr/>
            <p:nvPr/>
          </p:nvGrpSpPr>
          <p:grpSpPr>
            <a:xfrm>
              <a:off x="2070607" y="1942851"/>
              <a:ext cx="1828800" cy="1524000"/>
              <a:chOff x="2806443" y="4267200"/>
              <a:chExt cx="1828800" cy="1524000"/>
            </a:xfrm>
          </p:grpSpPr>
          <p:sp>
            <p:nvSpPr>
              <p:cNvPr id="16" name="Stern mit 5 Zacken 15"/>
              <p:cNvSpPr/>
              <p:nvPr/>
            </p:nvSpPr>
            <p:spPr>
              <a:xfrm>
                <a:off x="3149343" y="4419600"/>
                <a:ext cx="1143000" cy="11430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Rechteck 16"/>
              <p:cNvSpPr/>
              <p:nvPr/>
            </p:nvSpPr>
            <p:spPr>
              <a:xfrm>
                <a:off x="2806443" y="4267200"/>
                <a:ext cx="1828800" cy="1524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pic>
        <p:nvPicPr>
          <p:cNvPr id="20" name="Grafik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1" y="3257198"/>
            <a:ext cx="27889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1" name="Grafik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6122" y="3253534"/>
            <a:ext cx="254045" cy="30424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79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minimum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search (e.g., ±16 pixels)</a:t>
            </a:r>
          </a:p>
          <a:p>
            <a:r>
              <a:rPr lang="en-US" dirty="0" smtClean="0"/>
              <a:t>Gradient descent</a:t>
            </a:r>
          </a:p>
          <a:p>
            <a:r>
              <a:rPr lang="en-US" dirty="0" smtClean="0"/>
              <a:t>Hierarchical </a:t>
            </a:r>
            <a:r>
              <a:rPr lang="en-US" dirty="0"/>
              <a:t>motion estimation</a:t>
            </a:r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8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Estimation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 Gauss-Newton minimization on the SSD energy function (Lucas and </a:t>
            </a:r>
            <a:r>
              <a:rPr lang="en-US" dirty="0" err="1"/>
              <a:t>Kanade</a:t>
            </a:r>
            <a:r>
              <a:rPr lang="en-US" dirty="0"/>
              <a:t>, 1981)</a:t>
            </a:r>
          </a:p>
          <a:p>
            <a:r>
              <a:rPr lang="en-US" dirty="0"/>
              <a:t>Gauss-Newton minimization</a:t>
            </a:r>
          </a:p>
          <a:p>
            <a:pPr lvl="1"/>
            <a:r>
              <a:rPr lang="en-US" dirty="0"/>
              <a:t>Linearize residuals w.r.t. to camera motion</a:t>
            </a:r>
          </a:p>
          <a:p>
            <a:pPr lvl="1"/>
            <a:r>
              <a:rPr lang="en-US" dirty="0"/>
              <a:t>Yields quadratic cost function </a:t>
            </a:r>
          </a:p>
          <a:p>
            <a:pPr lvl="1"/>
            <a:r>
              <a:rPr lang="en-US" dirty="0"/>
              <a:t>Build normal equations and solve linear system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38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Estimation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 function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Linearize in u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40" y="1661031"/>
            <a:ext cx="5893320" cy="65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4" name="Grafik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5340" y="3409950"/>
            <a:ext cx="6298273" cy="65984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621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Estimation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Taylor expansion of energy function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dirty="0"/>
              <a:t>with </a:t>
            </a:r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15</a:t>
            </a:fld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2622" y="1454635"/>
            <a:ext cx="6298756" cy="226011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7780" y="3737610"/>
            <a:ext cx="7571656" cy="99085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53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Minimization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Minimize</a:t>
            </a:r>
          </a:p>
          <a:p>
            <a:endParaRPr lang="en-US" sz="4000" dirty="0"/>
          </a:p>
          <a:p>
            <a:r>
              <a:rPr lang="en-US" dirty="0"/>
              <a:t>Solution: Compute derivative and set to zero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dirty="0"/>
              <a:t>and </a:t>
            </a:r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896" y="1504950"/>
            <a:ext cx="5028209" cy="65976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Grafik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9191" y="2647948"/>
            <a:ext cx="4165619" cy="68588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4027" y="3588256"/>
            <a:ext cx="3759244" cy="38095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Grafik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8272" y="4257675"/>
            <a:ext cx="2666519" cy="38093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93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Minimization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65BD"/>
                </a:solidFill>
              </a:rPr>
              <a:t>Step 1: </a:t>
            </a:r>
            <a:r>
              <a:rPr lang="en-US" dirty="0" smtClean="0"/>
              <a:t>Compute </a:t>
            </a:r>
            <a:r>
              <a:rPr lang="en-US" dirty="0" err="1"/>
              <a:t>A,b</a:t>
            </a:r>
            <a:r>
              <a:rPr lang="en-US" dirty="0"/>
              <a:t> from image gradients using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and</a:t>
            </a:r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17</a:t>
            </a:fld>
            <a:endParaRPr lang="en-US" dirty="0"/>
          </a:p>
        </p:txBody>
      </p:sp>
      <p:pic>
        <p:nvPicPr>
          <p:cNvPr id="15" name="Grafik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7757" y="1724025"/>
            <a:ext cx="3174504" cy="76200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24025"/>
            <a:ext cx="1879096" cy="76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Grafik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06" y="2835778"/>
            <a:ext cx="3276606" cy="73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4" name="Grafik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06" y="3914773"/>
            <a:ext cx="3860300" cy="68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Minimization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65BD"/>
                </a:solidFill>
              </a:rPr>
              <a:t>Step </a:t>
            </a:r>
            <a:r>
              <a:rPr lang="en-US" b="1" dirty="0" smtClean="0">
                <a:solidFill>
                  <a:srgbClr val="0065BD"/>
                </a:solidFill>
              </a:rPr>
              <a:t>2: </a:t>
            </a:r>
            <a:r>
              <a:rPr lang="en-US" dirty="0" smtClean="0"/>
              <a:t>Solve linear system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 smtClean="0">
              <a:solidFill>
                <a:srgbClr val="0065BD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65BD"/>
                </a:solidFill>
              </a:rPr>
              <a:t>Note: </a:t>
            </a:r>
            <a:r>
              <a:rPr lang="en-US" dirty="0" smtClean="0"/>
              <a:t>All of the required computations are super-fast!</a:t>
            </a:r>
          </a:p>
          <a:p>
            <a:pPr marL="0" indent="0">
              <a:buNone/>
            </a:pPr>
            <a:r>
              <a:rPr lang="en-US" dirty="0" smtClean="0"/>
              <a:t>In step 1: image gradients + summation to build </a:t>
            </a:r>
            <a:r>
              <a:rPr lang="en-US" dirty="0" err="1" smtClean="0"/>
              <a:t>A,b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step 2: solve a 2x2 linear equation</a:t>
            </a:r>
            <a:r>
              <a:rPr lang="en-US" dirty="0"/>
              <a:t/>
            </a:r>
            <a:br>
              <a:rPr lang="en-US" dirty="0"/>
            </a:br>
            <a:endParaRPr lang="en-US" sz="1200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18</a:t>
            </a:fld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9348" y="1581150"/>
            <a:ext cx="2794017" cy="83835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607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</a:t>
            </a:r>
            <a:r>
              <a:rPr lang="en-US" dirty="0" smtClean="0"/>
              <a:t>Motion Estimation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 image </a:t>
            </a:r>
            <a:r>
              <a:rPr lang="en-US" dirty="0" smtClean="0"/>
              <a:t>pyramid by </a:t>
            </a:r>
            <a:r>
              <a:rPr lang="en-US" dirty="0" err="1" smtClean="0"/>
              <a:t>downsampling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Estimate motion on coarse level</a:t>
            </a:r>
          </a:p>
          <a:p>
            <a:r>
              <a:rPr lang="en-US" dirty="0"/>
              <a:t>Use as initialization for next finer level</a:t>
            </a:r>
            <a:endParaRPr lang="de-DE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19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66825"/>
            <a:ext cx="2694994" cy="220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Grafik 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12217"/>
            <a:ext cx="2717298" cy="43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9" name="Grafik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698" y="4095750"/>
            <a:ext cx="1752604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73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to 2D Perspective Projections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856" y="1306512"/>
            <a:ext cx="385762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2819400" y="4324350"/>
            <a:ext cx="2361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latin typeface="TUM Neue Helvetica 55 Regular" panose="020B0604020202020204" pitchFamily="34" charset="0"/>
              </a:rPr>
              <a:t>Richard </a:t>
            </a:r>
            <a:r>
              <a:rPr lang="en-US" sz="600" dirty="0" err="1">
                <a:latin typeface="TUM Neue Helvetica 55 Regular" panose="020B0604020202020204" pitchFamily="34" charset="0"/>
              </a:rPr>
              <a:t>Szeliski</a:t>
            </a:r>
            <a:r>
              <a:rPr lang="en-US" sz="600" dirty="0">
                <a:latin typeface="TUM Neue Helvetica 55 Regular" panose="020B0604020202020204" pitchFamily="34" charset="0"/>
              </a:rPr>
              <a:t>, Computer Vision: Algorithms and Applications</a:t>
            </a:r>
          </a:p>
          <a:p>
            <a:r>
              <a:rPr lang="en-US" sz="600" dirty="0">
                <a:latin typeface="TUM Neue Helvetica 55 Regular" panose="020B0604020202020204" pitchFamily="34" charset="0"/>
              </a:rPr>
              <a:t>http://szeliski.org/Book/</a:t>
            </a:r>
          </a:p>
        </p:txBody>
      </p:sp>
    </p:spTree>
    <p:extLst>
      <p:ext uri="{BB962C8B-B14F-4D97-AF65-F5344CB8AC3E}">
        <p14:creationId xmlns:p14="http://schemas.microsoft.com/office/powerpoint/2010/main" val="87048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 of the Estimated Motion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Assuming (small) Gaussian noise in the images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with</a:t>
            </a:r>
          </a:p>
          <a:p>
            <a:endParaRPr lang="en-US" dirty="0"/>
          </a:p>
          <a:p>
            <a:r>
              <a:rPr lang="en-US" dirty="0"/>
              <a:t>… results in uncertainty in the motion estimate with covariance (e.g., useful for </a:t>
            </a:r>
            <a:r>
              <a:rPr lang="en-US" dirty="0" err="1"/>
              <a:t>Kalman</a:t>
            </a:r>
            <a:r>
              <a:rPr lang="en-US" dirty="0"/>
              <a:t> filter)</a:t>
            </a:r>
            <a:br>
              <a:rPr lang="en-US" dirty="0"/>
            </a:br>
            <a:endParaRPr lang="de-DE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20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2" y="1581150"/>
            <a:ext cx="2971806" cy="33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635" y="2089150"/>
            <a:ext cx="1702312" cy="3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Grafik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943350"/>
            <a:ext cx="1600204" cy="33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47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Computer Mouse (since 1999)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E.g., ADNS3080 from Agilent </a:t>
            </a:r>
            <a:br>
              <a:rPr lang="en-US" dirty="0"/>
            </a:br>
            <a:r>
              <a:rPr lang="en-US" dirty="0"/>
              <a:t>Technologies, 2005</a:t>
            </a:r>
          </a:p>
          <a:p>
            <a:pPr lvl="1"/>
            <a:r>
              <a:rPr lang="en-US" dirty="0"/>
              <a:t>6400 fps</a:t>
            </a:r>
          </a:p>
          <a:p>
            <a:pPr lvl="1"/>
            <a:r>
              <a:rPr lang="en-US" dirty="0"/>
              <a:t>30x30 pixels</a:t>
            </a:r>
          </a:p>
          <a:p>
            <a:pPr lvl="1"/>
            <a:r>
              <a:rPr lang="en-US" dirty="0"/>
              <a:t>4 USD</a:t>
            </a:r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21</a:t>
            </a:fld>
            <a:endParaRPr lang="en-US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151" y="1047750"/>
            <a:ext cx="1598849" cy="141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4" t="29630" r="33907" b="30926"/>
          <a:stretch/>
        </p:blipFill>
        <p:spPr bwMode="auto">
          <a:xfrm>
            <a:off x="609600" y="3084102"/>
            <a:ext cx="2819400" cy="153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19375"/>
            <a:ext cx="3310753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hteck 11"/>
          <p:cNvSpPr/>
          <p:nvPr/>
        </p:nvSpPr>
        <p:spPr>
          <a:xfrm>
            <a:off x="419100" y="4619990"/>
            <a:ext cx="37338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/>
              <a:t>http://www.alldatasheet.com/datasheet-pdf/pdf/203607/AVAGO/ADNS-3080.html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41416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Patches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we are interested of the motion of small image patches</a:t>
            </a:r>
          </a:p>
          <a:p>
            <a:r>
              <a:rPr lang="en-US" b="1" dirty="0">
                <a:solidFill>
                  <a:srgbClr val="0065BD"/>
                </a:solidFill>
              </a:rPr>
              <a:t>Problem:</a:t>
            </a:r>
            <a:r>
              <a:rPr lang="en-US" dirty="0"/>
              <a:t> some patches are easier to track than others</a:t>
            </a:r>
          </a:p>
          <a:p>
            <a:r>
              <a:rPr lang="en-US" dirty="0"/>
              <a:t>Which patches are easy/difficult to track?</a:t>
            </a:r>
          </a:p>
          <a:p>
            <a:r>
              <a:rPr lang="en-US" dirty="0"/>
              <a:t>How can we recognize “good” patches?</a:t>
            </a:r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066800" y="2543175"/>
            <a:ext cx="3429000" cy="19907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ihandform 10"/>
          <p:cNvSpPr/>
          <p:nvPr/>
        </p:nvSpPr>
        <p:spPr>
          <a:xfrm>
            <a:off x="2181225" y="3057526"/>
            <a:ext cx="2314575" cy="1476375"/>
          </a:xfrm>
          <a:custGeom>
            <a:avLst/>
            <a:gdLst>
              <a:gd name="connsiteX0" fmla="*/ 0 w 2314575"/>
              <a:gd name="connsiteY0" fmla="*/ 0 h 1476375"/>
              <a:gd name="connsiteX1" fmla="*/ 2314575 w 2314575"/>
              <a:gd name="connsiteY1" fmla="*/ 0 h 1476375"/>
              <a:gd name="connsiteX2" fmla="*/ 2314575 w 2314575"/>
              <a:gd name="connsiteY2" fmla="*/ 1476375 h 1476375"/>
              <a:gd name="connsiteX3" fmla="*/ 1228725 w 2314575"/>
              <a:gd name="connsiteY3" fmla="*/ 1476375 h 1476375"/>
              <a:gd name="connsiteX4" fmla="*/ 0 w 2314575"/>
              <a:gd name="connsiteY4" fmla="*/ 0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4575" h="1476375">
                <a:moveTo>
                  <a:pt x="0" y="0"/>
                </a:moveTo>
                <a:lnTo>
                  <a:pt x="2314575" y="0"/>
                </a:lnTo>
                <a:lnTo>
                  <a:pt x="2314575" y="1476375"/>
                </a:lnTo>
                <a:lnTo>
                  <a:pt x="1228725" y="14763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Patches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we are interested of the motion of a small image patches</a:t>
            </a:r>
          </a:p>
          <a:p>
            <a:r>
              <a:rPr lang="en-US" b="1" dirty="0">
                <a:solidFill>
                  <a:srgbClr val="0065BD"/>
                </a:solidFill>
              </a:rPr>
              <a:t>Problem:</a:t>
            </a:r>
            <a:r>
              <a:rPr lang="en-US" dirty="0"/>
              <a:t> some patches are easier to track than others</a:t>
            </a:r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1905000" y="2771776"/>
            <a:ext cx="428625" cy="438150"/>
            <a:chOff x="3657600" y="2800350"/>
            <a:chExt cx="428625" cy="438150"/>
          </a:xfrm>
        </p:grpSpPr>
        <p:sp>
          <p:nvSpPr>
            <p:cNvPr id="9" name="Rechteck 8"/>
            <p:cNvSpPr/>
            <p:nvPr/>
          </p:nvSpPr>
          <p:spPr>
            <a:xfrm>
              <a:off x="3781425" y="2933700"/>
              <a:ext cx="304800" cy="304800"/>
            </a:xfrm>
            <a:prstGeom prst="rect">
              <a:avLst/>
            </a:prstGeom>
            <a:solidFill>
              <a:srgbClr val="0000FF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Gerade Verbindung mit Pfeil 12"/>
            <p:cNvCxnSpPr/>
            <p:nvPr/>
          </p:nvCxnSpPr>
          <p:spPr>
            <a:xfrm>
              <a:off x="3781425" y="2800350"/>
              <a:ext cx="304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/>
            <p:cNvCxnSpPr/>
            <p:nvPr/>
          </p:nvCxnSpPr>
          <p:spPr>
            <a:xfrm>
              <a:off x="3657600" y="2933700"/>
              <a:ext cx="0" cy="3048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pieren 16"/>
          <p:cNvGrpSpPr/>
          <p:nvPr/>
        </p:nvGrpSpPr>
        <p:grpSpPr>
          <a:xfrm>
            <a:off x="3200400" y="2771776"/>
            <a:ext cx="428625" cy="438150"/>
            <a:chOff x="3657600" y="2800350"/>
            <a:chExt cx="428625" cy="438150"/>
          </a:xfrm>
        </p:grpSpPr>
        <p:sp>
          <p:nvSpPr>
            <p:cNvPr id="18" name="Rechteck 17"/>
            <p:cNvSpPr/>
            <p:nvPr/>
          </p:nvSpPr>
          <p:spPr>
            <a:xfrm>
              <a:off x="3781425" y="2933700"/>
              <a:ext cx="304800" cy="304800"/>
            </a:xfrm>
            <a:prstGeom prst="rect">
              <a:avLst/>
            </a:prstGeom>
            <a:solidFill>
              <a:srgbClr val="00FF0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Gerade Verbindung mit Pfeil 18"/>
            <p:cNvCxnSpPr/>
            <p:nvPr/>
          </p:nvCxnSpPr>
          <p:spPr>
            <a:xfrm>
              <a:off x="3781425" y="2800350"/>
              <a:ext cx="304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/>
            <p:cNvCxnSpPr/>
            <p:nvPr/>
          </p:nvCxnSpPr>
          <p:spPr>
            <a:xfrm>
              <a:off x="3657600" y="2933700"/>
              <a:ext cx="0" cy="3048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pieren 20"/>
          <p:cNvGrpSpPr/>
          <p:nvPr/>
        </p:nvGrpSpPr>
        <p:grpSpPr>
          <a:xfrm>
            <a:off x="3476625" y="3538537"/>
            <a:ext cx="428625" cy="438150"/>
            <a:chOff x="3657600" y="2800350"/>
            <a:chExt cx="428625" cy="438150"/>
          </a:xfrm>
        </p:grpSpPr>
        <p:sp>
          <p:nvSpPr>
            <p:cNvPr id="22" name="Rechteck 21"/>
            <p:cNvSpPr/>
            <p:nvPr/>
          </p:nvSpPr>
          <p:spPr>
            <a:xfrm>
              <a:off x="3781425" y="2933700"/>
              <a:ext cx="304800" cy="304800"/>
            </a:xfrm>
            <a:prstGeom prst="rect">
              <a:avLst/>
            </a:prstGeom>
            <a:solidFill>
              <a:srgbClr val="FF000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Gerade Verbindung mit Pfeil 22"/>
            <p:cNvCxnSpPr/>
            <p:nvPr/>
          </p:nvCxnSpPr>
          <p:spPr>
            <a:xfrm>
              <a:off x="3781425" y="2800350"/>
              <a:ext cx="304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/>
            <p:cNvCxnSpPr/>
            <p:nvPr/>
          </p:nvCxnSpPr>
          <p:spPr>
            <a:xfrm>
              <a:off x="3657600" y="2933700"/>
              <a:ext cx="0" cy="3048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467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look at the shape of the energy</a:t>
            </a:r>
            <a:endParaRPr lang="de-DE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24</a:t>
            </a:fld>
            <a:endParaRPr lang="en-US" dirty="0"/>
          </a:p>
        </p:txBody>
      </p:sp>
      <p:grpSp>
        <p:nvGrpSpPr>
          <p:cNvPr id="23" name="Gruppieren 22"/>
          <p:cNvGrpSpPr/>
          <p:nvPr/>
        </p:nvGrpSpPr>
        <p:grpSpPr>
          <a:xfrm>
            <a:off x="1066800" y="1377084"/>
            <a:ext cx="6873761" cy="3213476"/>
            <a:chOff x="263431" y="1444526"/>
            <a:chExt cx="8623762" cy="403159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8" t="5153" r="7886" b="5805"/>
            <a:stretch/>
          </p:blipFill>
          <p:spPr bwMode="auto">
            <a:xfrm>
              <a:off x="263431" y="1444526"/>
              <a:ext cx="5044604" cy="4003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6748" y="4144125"/>
              <a:ext cx="1776000" cy="133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042" y="4144125"/>
              <a:ext cx="1778571" cy="133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6749" y="1444526"/>
              <a:ext cx="1776000" cy="133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043" y="1444526"/>
              <a:ext cx="1778571" cy="133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3170" y="2825830"/>
              <a:ext cx="1778571" cy="133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2749" y="2825830"/>
              <a:ext cx="1778571" cy="133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Ellipse 13"/>
            <p:cNvSpPr/>
            <p:nvPr/>
          </p:nvSpPr>
          <p:spPr>
            <a:xfrm>
              <a:off x="4176135" y="4035326"/>
              <a:ext cx="609600" cy="6096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Ellipse 14"/>
            <p:cNvSpPr/>
            <p:nvPr/>
          </p:nvSpPr>
          <p:spPr>
            <a:xfrm>
              <a:off x="4454431" y="2110526"/>
              <a:ext cx="609600" cy="609600"/>
            </a:xfrm>
            <a:prstGeom prst="ellipse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Ellipse 15"/>
            <p:cNvSpPr/>
            <p:nvPr/>
          </p:nvSpPr>
          <p:spPr>
            <a:xfrm>
              <a:off x="899535" y="2766430"/>
              <a:ext cx="609600" cy="6035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7" name="Gerade Verbindung 16"/>
            <p:cNvCxnSpPr>
              <a:stCxn id="15" idx="6"/>
              <a:endCxn id="10" idx="1"/>
            </p:cNvCxnSpPr>
            <p:nvPr/>
          </p:nvCxnSpPr>
          <p:spPr>
            <a:xfrm flipV="1">
              <a:off x="5064031" y="2110526"/>
              <a:ext cx="242718" cy="304800"/>
            </a:xfrm>
            <a:prstGeom prst="line">
              <a:avLst/>
            </a:prstGeom>
            <a:ln w="28575">
              <a:solidFill>
                <a:srgbClr val="00FF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hteck 17"/>
            <p:cNvSpPr/>
            <p:nvPr/>
          </p:nvSpPr>
          <p:spPr>
            <a:xfrm>
              <a:off x="5320328" y="1444526"/>
              <a:ext cx="3553286" cy="1275600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5324509" y="2795065"/>
              <a:ext cx="3553286" cy="1275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5333907" y="4157830"/>
              <a:ext cx="3553286" cy="12756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1" name="Gerade Verbindung 20"/>
            <p:cNvCxnSpPr>
              <a:stCxn id="16" idx="6"/>
              <a:endCxn id="7" idx="3"/>
            </p:cNvCxnSpPr>
            <p:nvPr/>
          </p:nvCxnSpPr>
          <p:spPr>
            <a:xfrm>
              <a:off x="1509135" y="3068212"/>
              <a:ext cx="3798900" cy="377905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>
              <a:stCxn id="14" idx="6"/>
              <a:endCxn id="20" idx="1"/>
            </p:cNvCxnSpPr>
            <p:nvPr/>
          </p:nvCxnSpPr>
          <p:spPr>
            <a:xfrm>
              <a:off x="4785735" y="4340126"/>
              <a:ext cx="548172" cy="455504"/>
            </a:xfrm>
            <a:prstGeom prst="line">
              <a:avLst/>
            </a:prstGeom>
            <a:ln w="28575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feld 23"/>
          <p:cNvSpPr txBox="1"/>
          <p:nvPr/>
        </p:nvSpPr>
        <p:spPr>
          <a:xfrm>
            <a:off x="1240746" y="4504551"/>
            <a:ext cx="2361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latin typeface="TUM Neue Helvetica 55 Regular" panose="020B0604020202020204" pitchFamily="34" charset="0"/>
              </a:rPr>
              <a:t>Richard </a:t>
            </a:r>
            <a:r>
              <a:rPr lang="en-US" sz="600" dirty="0" err="1">
                <a:latin typeface="TUM Neue Helvetica 55 Regular" panose="020B0604020202020204" pitchFamily="34" charset="0"/>
              </a:rPr>
              <a:t>Szeliski</a:t>
            </a:r>
            <a:r>
              <a:rPr lang="en-US" sz="600" dirty="0">
                <a:latin typeface="TUM Neue Helvetica 55 Regular" panose="020B0604020202020204" pitchFamily="34" charset="0"/>
              </a:rPr>
              <a:t>, Computer Vision: Algorithms and Applications</a:t>
            </a:r>
          </a:p>
          <a:p>
            <a:r>
              <a:rPr lang="en-US" sz="600" dirty="0">
                <a:latin typeface="TUM Neue Helvetica 55 Regular" panose="020B0604020202020204" pitchFamily="34" charset="0"/>
              </a:rPr>
              <a:t>http://szeliski.org/Book/</a:t>
            </a:r>
          </a:p>
        </p:txBody>
      </p:sp>
    </p:spTree>
    <p:extLst>
      <p:ext uri="{BB962C8B-B14F-4D97-AF65-F5344CB8AC3E}">
        <p14:creationId xmlns:p14="http://schemas.microsoft.com/office/powerpoint/2010/main" val="9598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5BD"/>
                </a:solidFill>
              </a:rPr>
              <a:t>Idea</a:t>
            </a:r>
            <a:r>
              <a:rPr lang="en-US" b="1" dirty="0">
                <a:solidFill>
                  <a:srgbClr val="0065BD"/>
                </a:solidFill>
              </a:rPr>
              <a:t>: </a:t>
            </a:r>
            <a:r>
              <a:rPr lang="en-US" dirty="0"/>
              <a:t>Inspect eigenvalues            of </a:t>
            </a:r>
            <a:r>
              <a:rPr lang="en-US" dirty="0" smtClean="0"/>
              <a:t>matrix A (Hessian)</a:t>
            </a:r>
            <a:endParaRPr lang="en-US" dirty="0"/>
          </a:p>
          <a:p>
            <a:pPr lvl="1"/>
            <a:r>
              <a:rPr lang="en-US" dirty="0"/>
              <a:t>            small </a:t>
            </a:r>
            <a:r>
              <a:rPr lang="en-US" dirty="0">
                <a:sym typeface="Wingdings" pitchFamily="2" charset="2"/>
              </a:rPr>
              <a:t> no point of interest</a:t>
            </a:r>
          </a:p>
          <a:p>
            <a:pPr lvl="1"/>
            <a:r>
              <a:rPr lang="en-US" dirty="0"/>
              <a:t>      large,       small </a:t>
            </a:r>
            <a:r>
              <a:rPr lang="en-US" dirty="0">
                <a:sym typeface="Wingdings" pitchFamily="2" charset="2"/>
              </a:rPr>
              <a:t> edge</a:t>
            </a:r>
          </a:p>
          <a:p>
            <a:pPr lvl="1"/>
            <a:r>
              <a:rPr lang="en-US" dirty="0">
                <a:sym typeface="Wingdings" pitchFamily="2" charset="2"/>
              </a:rPr>
              <a:t>            large  corner</a:t>
            </a:r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25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5965" y="3409950"/>
            <a:ext cx="3174504" cy="76200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1161" y="1019175"/>
            <a:ext cx="685331" cy="30459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rafik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7755" y="1457325"/>
            <a:ext cx="685331" cy="30459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7755" y="2343150"/>
            <a:ext cx="685331" cy="30459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Grafik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5" y="1914525"/>
            <a:ext cx="278892" cy="27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6" name="Grafik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3408" y="1914525"/>
            <a:ext cx="278385" cy="27838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5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Harris detector (does not need eigenvalues)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Shi-</a:t>
            </a:r>
            <a:r>
              <a:rPr lang="en-US" dirty="0" err="1">
                <a:sym typeface="Wingdings" pitchFamily="2" charset="2"/>
              </a:rPr>
              <a:t>Tomasi</a:t>
            </a:r>
            <a:r>
              <a:rPr lang="en-US" dirty="0">
                <a:sym typeface="Wingdings" pitchFamily="2" charset="2"/>
              </a:rPr>
              <a:t> (or </a:t>
            </a:r>
            <a:r>
              <a:rPr lang="en-US" dirty="0" err="1">
                <a:sym typeface="Wingdings" pitchFamily="2" charset="2"/>
              </a:rPr>
              <a:t>Kanade</a:t>
            </a:r>
            <a:r>
              <a:rPr lang="en-US" dirty="0">
                <a:sym typeface="Wingdings" pitchFamily="2" charset="2"/>
              </a:rPr>
              <a:t>-Lucas)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26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4" y="1428750"/>
            <a:ext cx="5715012" cy="3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52" y="2311400"/>
            <a:ext cx="2031496" cy="33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44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Detectors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de-DE" dirty="0" err="1"/>
              <a:t>örstner</a:t>
            </a:r>
            <a:r>
              <a:rPr lang="de-DE" dirty="0"/>
              <a:t> </a:t>
            </a:r>
            <a:r>
              <a:rPr lang="de-DE" dirty="0" err="1" smtClean="0"/>
              <a:t>detector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err="1" smtClean="0"/>
              <a:t>localize</a:t>
            </a:r>
            <a:r>
              <a:rPr lang="de-DE" dirty="0" smtClean="0"/>
              <a:t> </a:t>
            </a:r>
            <a:r>
              <a:rPr lang="de-DE" dirty="0" err="1"/>
              <a:t>corner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sub-pixel </a:t>
            </a:r>
            <a:r>
              <a:rPr lang="de-DE" dirty="0" err="1" smtClean="0"/>
              <a:t>accuracy</a:t>
            </a:r>
            <a:endParaRPr lang="de-DE" dirty="0"/>
          </a:p>
          <a:p>
            <a:r>
              <a:rPr lang="en-US" dirty="0"/>
              <a:t>FAST </a:t>
            </a:r>
            <a:r>
              <a:rPr lang="en-US" dirty="0" smtClean="0"/>
              <a:t>corners:</a:t>
            </a:r>
            <a:br>
              <a:rPr lang="en-US" dirty="0" smtClean="0"/>
            </a:br>
            <a:r>
              <a:rPr lang="en-US" dirty="0" smtClean="0"/>
              <a:t>learn </a:t>
            </a:r>
            <a:r>
              <a:rPr lang="en-US" dirty="0"/>
              <a:t>decision tree, minimize number of tests </a:t>
            </a:r>
            <a:r>
              <a:rPr lang="en-US" dirty="0">
                <a:sym typeface="Wingdings" pitchFamily="2" charset="2"/>
              </a:rPr>
              <a:t> super </a:t>
            </a:r>
            <a:r>
              <a:rPr lang="en-US" dirty="0" smtClean="0">
                <a:sym typeface="Wingdings" pitchFamily="2" charset="2"/>
              </a:rPr>
              <a:t>fast</a:t>
            </a:r>
            <a:endParaRPr lang="en-US" dirty="0"/>
          </a:p>
          <a:p>
            <a:r>
              <a:rPr lang="en-US" dirty="0"/>
              <a:t>Difference of Gaussians (</a:t>
            </a:r>
            <a:r>
              <a:rPr lang="en-US" dirty="0" err="1" smtClean="0"/>
              <a:t>DoG</a:t>
            </a:r>
            <a:r>
              <a:rPr lang="en-US" dirty="0" smtClean="0"/>
              <a:t>): </a:t>
            </a:r>
            <a:br>
              <a:rPr lang="en-US" dirty="0" smtClean="0"/>
            </a:br>
            <a:r>
              <a:rPr lang="en-US" dirty="0" smtClean="0"/>
              <a:t>scale-invariant detector used for SIFT</a:t>
            </a:r>
            <a:endParaRPr lang="en-US" dirty="0"/>
          </a:p>
          <a:p>
            <a:r>
              <a:rPr lang="en-US" dirty="0"/>
              <a:t>…</a:t>
            </a:r>
            <a:endParaRPr lang="de-DE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63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Kanade</a:t>
            </a:r>
            <a:r>
              <a:rPr lang="en-US" dirty="0"/>
              <a:t>-Lucas-</a:t>
            </a:r>
            <a:r>
              <a:rPr lang="en-US" dirty="0" err="1"/>
              <a:t>Tomasi</a:t>
            </a:r>
            <a:r>
              <a:rPr lang="en-US" dirty="0"/>
              <a:t> (KLT) Tracker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Find (Shi-</a:t>
            </a:r>
            <a:r>
              <a:rPr lang="en-US" dirty="0" err="1"/>
              <a:t>Tomasi</a:t>
            </a:r>
            <a:r>
              <a:rPr lang="en-US" dirty="0"/>
              <a:t>) corners in first frame and initialize tracks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Track from frame to frame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Delete track if error exceeds threshold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Initialize additional tracks when necessary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Repeat step 2-4</a:t>
            </a:r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8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KLT </a:t>
            </a:r>
            <a:r>
              <a:rPr lang="de-DE" dirty="0" err="1" smtClean="0"/>
              <a:t>Tracker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KLT tracker is highly efficient (real-time on CPU) but provides only sparse motion vectors</a:t>
            </a:r>
          </a:p>
          <a:p>
            <a:r>
              <a:rPr lang="en-US" dirty="0"/>
              <a:t>Dense optical flow methods require GPU</a:t>
            </a:r>
            <a:endParaRPr lang="de-DE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to 2D Perspective Projections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856" y="1306512"/>
            <a:ext cx="385762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2286000" y="1047750"/>
            <a:ext cx="4648200" cy="3505200"/>
          </a:xfrm>
          <a:prstGeom prst="rect">
            <a:avLst/>
          </a:prstGeom>
          <a:solidFill>
            <a:srgbClr val="FFFFF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3362325" y="2317750"/>
            <a:ext cx="0" cy="1828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V="1">
            <a:off x="2819400" y="1804988"/>
            <a:ext cx="3629025" cy="1427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6430329" y="1782129"/>
            <a:ext cx="45720" cy="4572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/>
          <p:cNvSpPr/>
          <p:nvPr/>
        </p:nvSpPr>
        <p:spPr>
          <a:xfrm>
            <a:off x="3335655" y="2995930"/>
            <a:ext cx="45720" cy="4572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fik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1804" y="2446419"/>
            <a:ext cx="890803" cy="30559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Grafik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1809750"/>
            <a:ext cx="893576" cy="35712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Textfeld 23"/>
          <p:cNvSpPr txBox="1"/>
          <p:nvPr/>
        </p:nvSpPr>
        <p:spPr>
          <a:xfrm>
            <a:off x="2819400" y="4324350"/>
            <a:ext cx="2361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latin typeface="TUM Neue Helvetica 55 Regular" panose="020B0604020202020204" pitchFamily="34" charset="0"/>
              </a:rPr>
              <a:t>Richard </a:t>
            </a:r>
            <a:r>
              <a:rPr lang="en-US" sz="600" dirty="0" err="1">
                <a:latin typeface="TUM Neue Helvetica 55 Regular" panose="020B0604020202020204" pitchFamily="34" charset="0"/>
              </a:rPr>
              <a:t>Szeliski</a:t>
            </a:r>
            <a:r>
              <a:rPr lang="en-US" sz="600" dirty="0">
                <a:latin typeface="TUM Neue Helvetica 55 Regular" panose="020B0604020202020204" pitchFamily="34" charset="0"/>
              </a:rPr>
              <a:t>, Computer Vision: Algorithms and Applications</a:t>
            </a:r>
          </a:p>
          <a:p>
            <a:r>
              <a:rPr lang="en-US" sz="600" dirty="0">
                <a:latin typeface="TUM Neue Helvetica 55 Regular" panose="020B0604020202020204" pitchFamily="34" charset="0"/>
              </a:rPr>
              <a:t>http://szeliski.org/Book/</a:t>
            </a:r>
          </a:p>
        </p:txBody>
      </p:sp>
      <p:pic>
        <p:nvPicPr>
          <p:cNvPr id="25" name="Grafik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9467" y="3601212"/>
            <a:ext cx="582941" cy="33028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Grafik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9364" y="1477477"/>
            <a:ext cx="1040390" cy="30465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787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Demo </a:t>
            </a:r>
            <a:r>
              <a:rPr lang="de-DE" dirty="0" err="1" smtClean="0"/>
              <a:t>of</a:t>
            </a:r>
            <a:r>
              <a:rPr lang="de-DE" dirty="0" smtClean="0"/>
              <a:t> a KLT </a:t>
            </a:r>
            <a:r>
              <a:rPr lang="de-DE" dirty="0" err="1" smtClean="0"/>
              <a:t>Tracker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30</a:t>
            </a:fld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2438400" y="4362450"/>
            <a:ext cx="4991100" cy="304800"/>
          </a:xfrm>
        </p:spPr>
        <p:txBody>
          <a:bodyPr/>
          <a:lstStyle/>
          <a:p>
            <a:r>
              <a:rPr lang="de-DE" dirty="0" smtClean="0"/>
              <a:t>Visual </a:t>
            </a:r>
            <a:r>
              <a:rPr lang="de-DE" dirty="0" err="1" smtClean="0"/>
              <a:t>Servoing</a:t>
            </a:r>
            <a:r>
              <a:rPr lang="de-DE" dirty="0" smtClean="0"/>
              <a:t> </a:t>
            </a:r>
            <a:r>
              <a:rPr lang="de-DE" dirty="0" err="1" smtClean="0"/>
              <a:t>Platform</a:t>
            </a:r>
            <a:r>
              <a:rPr lang="de-DE" dirty="0" smtClean="0"/>
              <a:t> (</a:t>
            </a:r>
            <a:r>
              <a:rPr lang="de-DE" dirty="0" err="1" smtClean="0"/>
              <a:t>ViSP</a:t>
            </a:r>
            <a:r>
              <a:rPr lang="de-DE" dirty="0" smtClean="0"/>
              <a:t>), 2010. http</a:t>
            </a:r>
            <a:r>
              <a:rPr lang="de-DE" dirty="0"/>
              <a:t>://</a:t>
            </a:r>
            <a:r>
              <a:rPr lang="de-DE" dirty="0" smtClean="0"/>
              <a:t>www.irisa.fr/lagadic/visp/visp.html</a:t>
            </a:r>
          </a:p>
          <a:p>
            <a:r>
              <a:rPr lang="en-US" dirty="0" smtClean="0"/>
              <a:t>https</a:t>
            </a:r>
            <a:r>
              <a:rPr lang="en-US" dirty="0"/>
              <a:t>://www.youtube.com/watch?v=a0B2nBj4FAM</a:t>
            </a:r>
          </a:p>
        </p:txBody>
      </p:sp>
      <p:pic>
        <p:nvPicPr>
          <p:cNvPr id="10" name="ViSP KLT tracker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55069" y="1123950"/>
            <a:ext cx="4267200" cy="3200400"/>
          </a:xfrm>
        </p:spPr>
      </p:pic>
    </p:spTree>
    <p:extLst>
      <p:ext uri="{BB962C8B-B14F-4D97-AF65-F5344CB8AC3E}">
        <p14:creationId xmlns:p14="http://schemas.microsoft.com/office/powerpoint/2010/main" val="325466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2D </a:t>
            </a:r>
            <a:r>
              <a:rPr lang="de-DE" dirty="0" err="1" smtClean="0"/>
              <a:t>motion</a:t>
            </a:r>
            <a:r>
              <a:rPr lang="de-DE" dirty="0" smtClean="0"/>
              <a:t> </a:t>
            </a:r>
            <a:r>
              <a:rPr lang="de-DE" dirty="0" err="1" smtClean="0"/>
              <a:t>estimation</a:t>
            </a:r>
            <a:endParaRPr lang="de-DE" dirty="0" smtClean="0"/>
          </a:p>
          <a:p>
            <a:r>
              <a:rPr lang="de-DE" dirty="0" err="1" smtClean="0"/>
              <a:t>Cost</a:t>
            </a:r>
            <a:r>
              <a:rPr lang="de-DE" dirty="0" smtClean="0"/>
              <a:t> </a:t>
            </a:r>
            <a:r>
              <a:rPr lang="de-DE" dirty="0" err="1" smtClean="0"/>
              <a:t>functions</a:t>
            </a:r>
            <a:endParaRPr lang="de-DE" dirty="0" smtClean="0"/>
          </a:p>
          <a:p>
            <a:r>
              <a:rPr lang="de-DE" dirty="0" smtClean="0"/>
              <a:t>Optical </a:t>
            </a:r>
            <a:r>
              <a:rPr lang="de-DE" dirty="0" err="1" smtClean="0"/>
              <a:t>computer</a:t>
            </a:r>
            <a:r>
              <a:rPr lang="de-DE" dirty="0" smtClean="0"/>
              <a:t> </a:t>
            </a:r>
            <a:r>
              <a:rPr lang="de-DE" dirty="0" err="1" smtClean="0"/>
              <a:t>mouse</a:t>
            </a:r>
            <a:endParaRPr lang="de-DE" dirty="0" smtClean="0"/>
          </a:p>
          <a:p>
            <a:r>
              <a:rPr lang="de-DE" dirty="0" smtClean="0"/>
              <a:t>Corner </a:t>
            </a:r>
            <a:r>
              <a:rPr lang="de-DE" dirty="0" err="1" smtClean="0"/>
              <a:t>detectors</a:t>
            </a:r>
            <a:endParaRPr lang="de-DE" dirty="0" smtClean="0"/>
          </a:p>
          <a:p>
            <a:r>
              <a:rPr lang="de-DE" dirty="0" smtClean="0"/>
              <a:t>KLT </a:t>
            </a:r>
            <a:r>
              <a:rPr lang="de-DE" dirty="0" err="1" smtClean="0"/>
              <a:t>Tracker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Next: Visual </a:t>
            </a:r>
            <a:r>
              <a:rPr lang="de-DE" dirty="0" err="1" smtClean="0"/>
              <a:t>odometry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3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think of an image as a function </a:t>
            </a:r>
            <a:endParaRPr lang="en-US" dirty="0" smtClean="0"/>
          </a:p>
          <a:p>
            <a:r>
              <a:rPr lang="en-US" dirty="0" smtClean="0"/>
              <a:t>        gives </a:t>
            </a:r>
            <a:r>
              <a:rPr lang="en-US" dirty="0"/>
              <a:t>the intensity at </a:t>
            </a:r>
            <a:r>
              <a:rPr lang="en-US" dirty="0" smtClean="0"/>
              <a:t>position</a:t>
            </a:r>
          </a:p>
          <a:p>
            <a:r>
              <a:rPr lang="en-US" dirty="0"/>
              <a:t>Realistically, the image function is only defined on a rectangle and has finite range</a:t>
            </a:r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5367" y="971550"/>
            <a:ext cx="1472661" cy="35483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59859"/>
            <a:ext cx="583694" cy="33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4" name="Grafik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008" y="1549013"/>
            <a:ext cx="17830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24150"/>
            <a:ext cx="4369316" cy="33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5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Digital Images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Image </a:t>
            </a: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sampled</a:t>
            </a:r>
            <a:r>
              <a:rPr lang="de-DE" dirty="0" smtClean="0"/>
              <a:t> </a:t>
            </a:r>
            <a:r>
              <a:rPr lang="de-DE" dirty="0" err="1" smtClean="0"/>
              <a:t>discrete</a:t>
            </a:r>
            <a:r>
              <a:rPr lang="de-DE" dirty="0" smtClean="0"/>
              <a:t> </a:t>
            </a:r>
            <a:r>
              <a:rPr lang="de-DE" dirty="0" err="1" smtClean="0"/>
              <a:t>pixel</a:t>
            </a:r>
            <a:r>
              <a:rPr lang="de-DE" dirty="0" smtClean="0"/>
              <a:t> </a:t>
            </a:r>
            <a:r>
              <a:rPr lang="de-DE" dirty="0" err="1" smtClean="0"/>
              <a:t>locations</a:t>
            </a:r>
            <a:endParaRPr lang="de-DE" dirty="0" smtClean="0"/>
          </a:p>
          <a:p>
            <a:r>
              <a:rPr lang="de-DE" dirty="0" smtClean="0"/>
              <a:t>Image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represented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matrix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513205" y="2330131"/>
            <a:ext cx="1588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8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30" y="2330131"/>
            <a:ext cx="9525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10"/>
          <p:cNvSpPr>
            <a:spLocks noChangeShapeType="1"/>
          </p:cNvSpPr>
          <p:nvPr/>
        </p:nvSpPr>
        <p:spPr bwMode="auto">
          <a:xfrm rot="16200000" flipH="1">
            <a:off x="1969611" y="1908650"/>
            <a:ext cx="1588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230" y="1831656"/>
            <a:ext cx="14128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2" t="7384" r="18492" b="11105"/>
          <a:stretch>
            <a:fillRect/>
          </a:stretch>
        </p:blipFill>
        <p:spPr bwMode="auto">
          <a:xfrm>
            <a:off x="1665605" y="2406671"/>
            <a:ext cx="21336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752848"/>
              </p:ext>
            </p:extLst>
          </p:nvPr>
        </p:nvGraphicFramePr>
        <p:xfrm>
          <a:off x="1668780" y="2408259"/>
          <a:ext cx="2127250" cy="2209800"/>
        </p:xfrm>
        <a:graphic>
          <a:graphicData uri="http://schemas.openxmlformats.org/drawingml/2006/table">
            <a:tbl>
              <a:tblPr/>
              <a:tblGrid>
                <a:gridCol w="266700"/>
                <a:gridCol w="265113"/>
                <a:gridCol w="266700"/>
                <a:gridCol w="265112"/>
                <a:gridCol w="266700"/>
                <a:gridCol w="265113"/>
                <a:gridCol w="266700"/>
                <a:gridCol w="265112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111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115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113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111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112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111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112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111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135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138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137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139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145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146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149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147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163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168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188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196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206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202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206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207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180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184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206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219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202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200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195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193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189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193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214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216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104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79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83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77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191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201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217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220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103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59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60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68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195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205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216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222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113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68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69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83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199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203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223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228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108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68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71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34" charset="-128"/>
                        </a:rPr>
                        <a:t>77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27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65BD"/>
                </a:solidFill>
              </a:rPr>
              <a:t>Given:</a:t>
            </a:r>
            <a:r>
              <a:rPr lang="en-US" dirty="0">
                <a:solidFill>
                  <a:srgbClr val="0065BD"/>
                </a:solidFill>
              </a:rPr>
              <a:t> </a:t>
            </a:r>
            <a:r>
              <a:rPr lang="en-US" dirty="0"/>
              <a:t>two camera images</a:t>
            </a:r>
          </a:p>
          <a:p>
            <a:r>
              <a:rPr lang="en-US" b="1" dirty="0">
                <a:solidFill>
                  <a:srgbClr val="0065BD"/>
                </a:solidFill>
              </a:rPr>
              <a:t>Goal: </a:t>
            </a:r>
            <a:r>
              <a:rPr lang="en-US" dirty="0"/>
              <a:t>estimate the camera motion</a:t>
            </a:r>
          </a:p>
          <a:p>
            <a:endParaRPr lang="en-US" dirty="0"/>
          </a:p>
          <a:p>
            <a:endParaRPr lang="en-US" sz="40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the moment, let’s assume that the camera only moves in the </a:t>
            </a:r>
            <a:r>
              <a:rPr lang="en-US" dirty="0" err="1"/>
              <a:t>xy</a:t>
            </a:r>
            <a:r>
              <a:rPr lang="en-US" dirty="0"/>
              <a:t>-plane, i.e., </a:t>
            </a:r>
          </a:p>
          <a:p>
            <a:r>
              <a:rPr lang="en-US" dirty="0"/>
              <a:t>Extension to 3D </a:t>
            </a:r>
            <a:r>
              <a:rPr lang="en-US" dirty="0" smtClean="0"/>
              <a:t>follows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37" name="Gruppieren 36"/>
          <p:cNvGrpSpPr/>
          <p:nvPr/>
        </p:nvGrpSpPr>
        <p:grpSpPr>
          <a:xfrm>
            <a:off x="2377767" y="2071099"/>
            <a:ext cx="4253994" cy="1248704"/>
            <a:chOff x="2070607" y="1905000"/>
            <a:chExt cx="5320793" cy="1561851"/>
          </a:xfrm>
        </p:grpSpPr>
        <p:sp>
          <p:nvSpPr>
            <p:cNvPr id="27" name="Stern mit 5 Zacken 26"/>
            <p:cNvSpPr/>
            <p:nvPr/>
          </p:nvSpPr>
          <p:spPr>
            <a:xfrm>
              <a:off x="5905500" y="2035865"/>
              <a:ext cx="1143000" cy="1143000"/>
            </a:xfrm>
            <a:prstGeom prst="star5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5562600" y="1905000"/>
              <a:ext cx="1828800" cy="1524000"/>
              <a:chOff x="762000" y="4114800"/>
              <a:chExt cx="1828800" cy="1524000"/>
            </a:xfrm>
          </p:grpSpPr>
          <p:sp>
            <p:nvSpPr>
              <p:cNvPr id="29" name="Stern mit 5 Zacken 28"/>
              <p:cNvSpPr/>
              <p:nvPr/>
            </p:nvSpPr>
            <p:spPr>
              <a:xfrm>
                <a:off x="1447800" y="4247073"/>
                <a:ext cx="1143000" cy="1143000"/>
              </a:xfrm>
              <a:prstGeom prst="star5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Rechteck 29"/>
              <p:cNvSpPr/>
              <p:nvPr/>
            </p:nvSpPr>
            <p:spPr>
              <a:xfrm>
                <a:off x="762000" y="4114800"/>
                <a:ext cx="1828800" cy="1524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2" name="Gruppieren 31"/>
            <p:cNvGrpSpPr/>
            <p:nvPr/>
          </p:nvGrpSpPr>
          <p:grpSpPr>
            <a:xfrm>
              <a:off x="2070607" y="1942851"/>
              <a:ext cx="1828800" cy="1524000"/>
              <a:chOff x="2806443" y="4267200"/>
              <a:chExt cx="1828800" cy="1524000"/>
            </a:xfrm>
          </p:grpSpPr>
          <p:sp>
            <p:nvSpPr>
              <p:cNvPr id="33" name="Stern mit 5 Zacken 32"/>
              <p:cNvSpPr/>
              <p:nvPr/>
            </p:nvSpPr>
            <p:spPr>
              <a:xfrm>
                <a:off x="3149343" y="4419600"/>
                <a:ext cx="1143000" cy="11430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" name="Rechteck 33"/>
              <p:cNvSpPr/>
              <p:nvPr/>
            </p:nvSpPr>
            <p:spPr>
              <a:xfrm>
                <a:off x="2806443" y="4267200"/>
                <a:ext cx="1828800" cy="1524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36" name="Gerade Verbindung mit Pfeil 35"/>
            <p:cNvCxnSpPr>
              <a:endCxn id="29" idx="0"/>
            </p:cNvCxnSpPr>
            <p:nvPr/>
          </p:nvCxnSpPr>
          <p:spPr>
            <a:xfrm>
              <a:off x="6477000" y="2035865"/>
              <a:ext cx="342900" cy="140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Grafik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5" y="1009650"/>
            <a:ext cx="63551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9" name="Grafik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8431" y="1555007"/>
            <a:ext cx="202620" cy="15234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Grafik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42" y="2129936"/>
            <a:ext cx="27889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5" name="Grafik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2053" y="2126272"/>
            <a:ext cx="254045" cy="30424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Grafik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45" y="2235200"/>
            <a:ext cx="202692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8" name="Grafik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4285" y="3790950"/>
            <a:ext cx="1599639" cy="43114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215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Idea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Define an error metric            that defines how well the two images match given a motion vector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the motion vector with the lowest error</a:t>
            </a:r>
            <a:endParaRPr lang="de-DE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09650"/>
            <a:ext cx="635510" cy="33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98" y="2311400"/>
            <a:ext cx="2362204" cy="43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11" name="Gruppieren 10"/>
          <p:cNvGrpSpPr/>
          <p:nvPr/>
        </p:nvGrpSpPr>
        <p:grpSpPr>
          <a:xfrm>
            <a:off x="981836" y="3198361"/>
            <a:ext cx="4253994" cy="1248704"/>
            <a:chOff x="2070607" y="1905000"/>
            <a:chExt cx="5320793" cy="1561851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5562600" y="1905000"/>
              <a:ext cx="1828800" cy="1524000"/>
              <a:chOff x="762000" y="4114800"/>
              <a:chExt cx="1828800" cy="1524000"/>
            </a:xfrm>
          </p:grpSpPr>
          <p:sp>
            <p:nvSpPr>
              <p:cNvPr id="18" name="Stern mit 5 Zacken 17"/>
              <p:cNvSpPr/>
              <p:nvPr/>
            </p:nvSpPr>
            <p:spPr>
              <a:xfrm>
                <a:off x="1447800" y="4247073"/>
                <a:ext cx="1143000" cy="1143000"/>
              </a:xfrm>
              <a:prstGeom prst="star5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" name="Rechteck 18"/>
              <p:cNvSpPr/>
              <p:nvPr/>
            </p:nvSpPr>
            <p:spPr>
              <a:xfrm>
                <a:off x="762000" y="4114800"/>
                <a:ext cx="1828800" cy="1524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" name="Gruppieren 13"/>
            <p:cNvGrpSpPr/>
            <p:nvPr/>
          </p:nvGrpSpPr>
          <p:grpSpPr>
            <a:xfrm>
              <a:off x="2070607" y="1942851"/>
              <a:ext cx="1828800" cy="1524000"/>
              <a:chOff x="2806443" y="4267200"/>
              <a:chExt cx="1828800" cy="1524000"/>
            </a:xfrm>
          </p:grpSpPr>
          <p:sp>
            <p:nvSpPr>
              <p:cNvPr id="16" name="Stern mit 5 Zacken 15"/>
              <p:cNvSpPr/>
              <p:nvPr/>
            </p:nvSpPr>
            <p:spPr>
              <a:xfrm>
                <a:off x="3149343" y="4419600"/>
                <a:ext cx="1143000" cy="11430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Rechteck 16"/>
              <p:cNvSpPr/>
              <p:nvPr/>
            </p:nvSpPr>
            <p:spPr>
              <a:xfrm>
                <a:off x="2806443" y="4267200"/>
                <a:ext cx="1828800" cy="1524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pic>
        <p:nvPicPr>
          <p:cNvPr id="20" name="Grafik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1" y="3257198"/>
            <a:ext cx="27889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1" name="Grafik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6122" y="3253534"/>
            <a:ext cx="254045" cy="30424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80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Metrics for Image Comparison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 of Squared Differences (SSD)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with displacement </a:t>
            </a:r>
            <a:br>
              <a:rPr lang="en-US" dirty="0"/>
            </a:br>
            <a:r>
              <a:rPr lang="en-US" dirty="0"/>
              <a:t>and residual errors </a:t>
            </a:r>
            <a:br>
              <a:rPr lang="en-US" dirty="0"/>
            </a:br>
            <a:endParaRPr lang="en-US" dirty="0"/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40" y="1661031"/>
            <a:ext cx="5893320" cy="65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2463292"/>
            <a:ext cx="1397510" cy="3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Grafik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2828925"/>
            <a:ext cx="3073914" cy="33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14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Windowed SSD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Images (and image patches) have finite size</a:t>
            </a:r>
          </a:p>
          <a:p>
            <a:r>
              <a:rPr lang="en-US" dirty="0"/>
              <a:t>Standard SSD has a bias towards smaller overlaps (less error terms)</a:t>
            </a:r>
          </a:p>
          <a:p>
            <a:r>
              <a:rPr lang="en-US" dirty="0"/>
              <a:t>Solution: divide by the overlap area</a:t>
            </a:r>
          </a:p>
          <a:p>
            <a:r>
              <a:rPr lang="en-US" dirty="0"/>
              <a:t>Root mean square error</a:t>
            </a:r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Jürgen Sturm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Autonomous Navigation for Flying Robots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AAE-0022-4E59-ADC8-B2FAC23E4A4D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333750"/>
            <a:ext cx="2845314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68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ACHECONTENT#5C6D61746862667B787D203D205C626567696E7B706D61747269787D78205C5C2079205C656E647B706D61747269787D205C696E205C6D61746862627B527D5E32" val="iVBORw0KGgoAAAANSUhEUgAAAnMAAADvCAIAAAAW6cVIAAAgAElEQVR4Ae2dv8IWt7HG4ZzTpEvoktLhChzSpUwoUxkuIXAFQJnSfFcAvgTsMpVxm85xmYrkEoi7lJwflhmENNKr3Xf/SLvPV4BerVaaebSrRzMaaW+/e/fulv6EwLkR+Prrr589e/bvf//7l7/8JYmnT5+Oi8fr168fPnz4448/HkCXcXtBkp8cgf85uf5SXwg8f/4cKoJWgQJCevv27eiYoEXQhVnCgwcPRldH8guB4RC4LZt1uD6TwAsigHl6c3NjFf7xj3/E5rOfgyaYK8CpJvwXX3yBUW4/lRACQmBtBMSsayOs+vtF4JC0GuBOyPUYM4Z+nyRJJgQ+RUDe4E/x0K/TIHBgWqUP0e7JkyfWmd99992f/vQn+6mEEBACqyIgm3VVeFV5pwg8evToq6++MuGOatIlan7++edQ7K9+9StTXAkhIATWQEDMugaqqrNrBHK++cc//tG1xFcIRwTTN998YxWIXA0KJYTAegiIWdfDVjX3iEBCq2xNISr42Gbc7373ux9++ME6A3I98EzC1FRCCOyIgNZZdwRfTW+NAHE9sROY5r///vtj0yo64gH+7LPPDGtYVmuuhoYSQmANBGSzroGq6uwRAXaesG81luzbb789Ccf85z//gVzDPteAgLbixE+C0kJgWQRksy6Lp2rrFIFwMlEs3KtXr05Cq2iNXY7lGqvP4iuO8ThHaSEgBJZC4H//+te/LlWX6hECfSLwr3/96/e//30s25dffvmXv/wlzjl8+je/+c2vf/3rv/3tb6Ypq62/+MUv/vCHP1iOEkJACCyCgLzBi8CoSvpFIHeEHnWPTUsfJAFc3HIel3gLPiojBBZBQMy6CIyqpF8Efvvb34YzgYOIZwgGrndGEipM4Tdv3oBS/S5dFQJCoB0BrbO2Y6WS4yHAbs6YVlFARyWAANOLuC/v378f/1RaCAiBKxEQs14JoG7vF4GXL1/GhyQgKMurWGz9SryJZHk0E5MPfRJnE+zVyFkQUATTWXr6bHoSnvPnP/851prlVbg2zjltmmim//73v3//+98NgX/+85+KZjI0lBACVyKgddYrAdTtPSKQRy1peTXvp2QFmgKcmyGbPgdKOUJgKgLyBk9FTOUHQIATIeJTEZBYy6t5txEVnGQmJ2kkV/VTCAiBRgTErI1AqdgwCHCEYXIqAt9TkymW9x82KwvPcb4WXGM0lBYCsxGQN3g2dLqxRwRYXr13714sGaf6cVJEnKN0jEC+CYfTqRTQFEOktBCYioCYdSpiKt81Alo7nNo9TDvu3r0b36U16RgNpYXADATkDZ4Bmm7pFIGnT58mu1flB77YVblPmCVq4qgv3qgCQkAIlBCQzVpCRvmDISA/8DUdlvuEX7x4oSP7r4FU954ZATHrmXv/ULrnfmCdiNvewfm8hHvfvn17+I/XtkOkkkKgHQF5g9uxUsl+Ecj9wPgzz/ORuOs7BpuVL7Ym9Zztc0CJ+vopBGYjIJt1NnS6sRcEXHtLp8xP7R6O17hz505yl+z+BBD9FAItCMhmbUFJZbpGIDetCFzCOdy10P0Jh+M32d6KjI8fP+5PUkkkBHpHQDZr7z0k+eoIfP3118nJQWwawfyq36WrJQTy5WqmKRy+USqvfCEgBHIEZLPmmChnJARyg/XZs2cjKdCZrLnZenNzo6M2OuslidM7ArJZe+8hyVdBgMAlxv24gAzWGI156dxsJbgJ38C82nSXEDghAmLWE3b6QVR2I260C/P63n39+nX+LXR9Bud6YFXDeRAQs56nr4+mKWfbJh821xHBS/VxfnDE559/Tgz2UvWrHiFwbAS0znrs/j2sdozyCa2iar5GeFj9V1bsq6++Slr44Ycf5BBOMNFPIVBCQDZrCRnld41AblTJYF22w4TwsniqtlMhIJv1VN19EGVZCMSESpRhc0iSo5/XIJA7APjawcuXL6+pU/cKgZMgIJv1JB19KDU5tjD5trlCgtfoYJmta6CqOs+AgGzWM/TyoXRkhTWhVdTTHtY1+jhHFbNVq61rQK06D4aAbNaDdejx1ckNVnR+9+7d8TXfQ8N8b6vWs/foB7U5GAKyWQfrsJOL6xqsva2wstGW4wCZAXAS7+2f/uAnfpLZeJgRanIIBs7YUAO3kyaH/I0fgBxbma0bd4GaGxEB2awj9tp5ZXYN1n4+IwpxciZUvmUl7jDOM6JA6bun1IAPNt9QZDVgMsJ2W36TnLmBtR4SMlsTQPRTCCQIiFkTQPSzXwSw2O7du5fIx3dYCRVOMnf5iUlqC5NwD4LxRwLiZ2E4OYXR/TpbfPhRuJ3zGfiyG2YiRyBRiUVEb3ncICyezxVc+XeBXY0KgR4RYIFKf0JgCATyw/d5oxjidxce7oQIw+sNlb569SoXKS4TSiaS89NqSC5ZbbFvlrTlr5rgS7dBsPhf9F21UVUuBIZG4H3oh/6EQP8IwEzxyB7SbLbZXXIEg02DPBfZzkqG8pBWkB+TNORgpFJhrhRci7KhjP3rlszvvT7H5g3WNAkT/vr6VYMQOBgCimCKxwql+0Ugd0giq3lfd5Qb1sFbiwCYqhe/YxobndwSvitOxFOgLngXj3e+BMtGF47I//HHHxM1jY+T/MV/ut6CxL+9eKOqUAiMi4DWWcftu3NJDt/k1ILRlvPQlrhYRBU2JemLTeff54EdmTSEeQNpYoCTSrgFxs11p9iWH/bJ45gQADsjkVY/hYAQAAHZrHoMBkCA0J6cWrDz9qVVjvoLZ1ZwEGALrQJ0LvDDhw8DrWIX5rTKLZjCue6hzwhu2qzziJnK29JhhzkmyhECICBm1WMwAAKu49F1UW6mDNtjgi8XymGnaXu7yVJr8CRze35Ob6gzP3DK2mJR1tJrJ1y03X5ZWxLVLwT6R0DM2n8fnV1COMxlF77PuiM02Jqh9WBxtkuCBzsvDD3n5mwoVjJMMdk5QSKvaqUcjPI8hIppQSdbnlbSWtUKgXkIiFnn4aa7tkPApS7XhNpMJugkbC3F0CwxYkkY17VbCcVyNYXk8BKXmlgp35XE7Z2VBFC1QmAUBBTBNEpPnVdOqCtno8aIoZVQY0EUZoXeCC+a1EQewcTtF+thOTN4nkNbMNwMRp8kp1vYPamDkopjcuFS5pkRkM165t4fQHdG85xWoaLGiKE1NESkYLC6Nly9RXefTNhyU7mRU5BgL+5lPoEzGaKdaihXKm+/xHwiWSQO9+rrN+0YquRJEBCznqSjR1XTdTbaGucuWplIM5jVjieMJW9UB2JjPrELp5q0rsoGiBVTQgicHAF5g0/+APSuvruNcl9XcPBOY2jOCN6BGvNorN135bY/BEST3b17Ny8/kAq58MoRAosjIJt1cUhV4WIIlNyMO7qC0S14p13r7aLmuTcY/+q+ZuhFmeMCRCO7W31ktsYoKS0ExKx6BvpFwA1/vbgqubY+nJcLQc7Y80P4Ur5mvLs6U+Fyfddi1qkwqvyxEfi/Y6sn7YZGwP1MqXsY0JZqzt5FmvuBEXs4ZnUFZmMrjuLZyGzZfWpLCGyAgGzWDUBWE3MQKLmC3ZF9TgOb33MMZiWQitjsHDx3GpQXU44QOAMCYtYz9PKQOrquYFYlxzWMco3GWmS1x8id3OTaWXklhMDZEBCznq3Hh9HXtfB2dwXPhg9n6QEWWYP67lIrG4qmnpsxG0zdKAQ6R0DM2nkHnVQ894AIsHDH9CEwcicKrvHXvzolsWW29t93knAbBMSs2+CsVqYh4I7RLO+xyDetom5KH4lZ2SbkHsakpdZuHjcJsjMCYtadO0DNuwi4Y3TJVHJr6C0zZ9ZBF1kDsK5bPtext16QPELgIgIsanCAKNvqmMczieSwGv5I8JPM58+f41G7WMn707T1JwS6QoANo+6DiyHblZztwrgacdZEew29leQYLLePyO9NVMkjBBoR4OltnL7jP3vy5Anvdalm7Wd1xwdl7olAyfRxT//ZU9Dmtl2NGt/h5kY2LVg6BgtNS5c2lU+NCYEpCBBgSAxHfKw3ow1eJf4IPOTwTi6xaduqJPPmpz/mxxi4lv8xUaJc5QuBvRBwPY1MEveS5/p2XY14Xa+vecca3JkB49GOIqlpITADgTiqgwf4xYsX7ruJhYqd+pE7P6QYmnJXjbzBMzpCt6yLAE/qh4f24/+M4+u2umbtuUbMhddscIu6+Ubsx+6JUu6otIVAakMITEfAaJWXtGW9icfbnVMm9yqCKRoSlOwAAXffJ3K5T3MH8l4WwdVonjrEVjRFT1wWaoESJRVc1/cC7akKIbA0ArxNYSMfM93Gw8AJZeIjV7kXinrij1+JWZfuK9V3HQJuVDBVjrvI6mo0Tx3e/3v37sUv8HVgX3V3aQeUmPUqWHXzhggEWg3u3EmHu3H2Ki9jIim12WEpYtYEHP3cGYHSuDxuXIyrUcngq6BPoEQ4xenOnTuVYlteygcXWnf13VIqtSUEWhBg/0wISuJLTZNoNVSeh8fzetrHJcWsLV2gMtshkH/BlLbdEXw7ma5rKWca5sgz3uTwpTbuLRmL14k5527X8ma0spn7nEp1jxDYBAF7oXinZjyxvMK5TxgHFas/iC9m3aQP1UgbAqVDDWdYeG0NzizFy4NLNrxC9SrcZdEZ6tBW2BIQ/Ff1Rje7WlLEnR5tJpUaEgIXEeDFDAYrhub9+/fxA2HCXrwrKfDs2bMkh59h9UfMmiOjnN0QKI3IpRF8e0FZXyGE4e7du7yN/HvRR+1+EnyGCc7euaCsG/e/PQ6hRRZ93aZzM90tpkwhsBcC+VADTZa+XFkS0vUehVdezFoCTfk7IBDv1I6bd72OcYFt0k+fPsVkDIudoUUo5NGjR5XWLaY/LjOVWTFYw+vKKs4MN3Lc9LJpd2ShCTHrsjirtsURiI99sMrdt9Wuuol8aAo1i1lduJS5DwLuiDxvVXJxBXAfmeEYV155G/EYxzRsd01lVnM6dWWwBnVcXUozJENACSGwLwLui+lm1uV0n39WbcWsddx0dVME3IlkyeW4qWS3bhm9Je1W3kbXFcztk4J7oeewcsPJDF0ZrAGHfM4e8t0F5gQ6/RQCeyHgPrduZl1C913mNAkxax03Xd0OgdJY7M4KtxPrQ0v5wky4UnobUScwYi6/O4H40M4n/+MHDiFLtIIv+pNrffwoLYGX4OpDaklxGQG+62Jfegnfe1npX1rhj1kjiwvhYzKsd7aEB17WoVyCRZzkxcQ3Vpo9l6u5BYnmV6Fbncifw6KcfRAojcUl6tpSStw7JdvUdrAl8lg+ekE/sYO0kVlplDgp2uWdr/ick3Y3/lnyKMT6biySmrseAbgtzAuvr+piDeHNCv/y2MTt8uKws4XJJdR7sZ6pBXgxodLwZtEQPqEZrbjDwvt6pp+zqDuEwCoI5JvDwquSn3a9SvOXKnXfW15I9z5bEOW9pUCyqZzJsntXnMlc2ObUDAHxpd7SLjLMh3qTU/K0I+B+99Dt6G0yeRc4KL9d/s1K5uqHJ/82EuTXlCMEtkcAd5BrzMExM+aSi8uPnyqeTVM/Vqn7ASk2xgW3UlyA/TlxfBaMS4UlIVlbtSBkWPni3p5SPdvklzpOY8s2+K/UCv5YnlhsMl7A8G/4ac3xeNvkzzLjBHEGyRvNTJRb8MFQLNSJkZqUiWtI0sFhS7s9DAjIxopP7rNhVv1+a+xm3K6GhEAdgeQtsp/1uza7GjurGR3cjx4zBvHaB8kTcza2QSnAGOFaolRrNZTKbKZyY0Noap0VJ1yIGutUsT4RMGcMHY37tCJkYvXWCzN9zJ+iCm3Xa6tItewle1Xzx17MuizUqm0mAsl7aE9qV07FeLET2uO9IodBAY4kwU8yg+SkcyAg12T4CDVwO5UwWMRXUZzyeSUd5qCF9VecAJMOpZVIVyJgDznLN5WqeJ7tYWh05PIiWOXcG959Xo34zbI6e3hBYmmDYIaJmLXybOjSdgjEpGUvDwl7UrcTpdoSM4CY/2JRQ5qXrc4ojDL5CxnXw5BRr6Eq4A4X4zE0VgT7Zgdp1OTKCNjzj01ZacrCJnjaK8WSS4lrJ6Zk0okVS82u4yepc6Wf7mNvfhox60qwq9ppCLiPKcM0+dMq2qQ07w+CMcTAgoEmeef52c6IlGTo4a5wO/9SFXPzHUeK2cihS0yolu5tVjRbQd0YI9BImTzP4UkgEd9+MR27r3gvkvL5QLHLK8MMwJ5zS8TzADFr0nH6uQ8C9rraYxoS7Vy1j9xq9d07hrak18LPuk0j5AZFwJz/Oe3FGhmzMuOM81vSMX3mI0Bi1/KwmaXYUvkiZcxwtycfWOKadVKEIaPEngiUtj/a+7mncGq7ikDp9OD2mM9q9brYFwLBy4JM7lZOk9WuWnm7dDERH4qSe0QIDGYyF3NbOE3lYrVLFWBHQBznT7UYBsk2ATHrUmirnqsQKI3CHZ7nd5WeB725NHrO+OzlQRGSWtMQMCdWstUt1AK5sjPNll2Zl8/4Btw0gT6UZqfN48ePP/x6/z8cn38kR8waQ6T0PgiUTjIrjdf7SKlWywjYGJcUKTmKk2L6KQQSBMznTD4kmlwNPwkbtnx2kG8wjaOJ2FamdX664olZrWuU2A2BksFaGq93E1QNFxAo9VSpZwvVKFsI/IxAfAJDaakIhxZBQwZZ6QMYVuD6BDxqXm5qI/rdpVUuiVmvR1s1XItAafwtjdfXtqf7l0ag1FOlnl26fdV3NATw95rLqvIUxV9HXptZiSeIOR5Sr7igdSL/0Z7IEfUpvTnuF5pGVPDwMpeYNR6JDg9CrCCrcXjCebD5C8f4xbZOXLKeJoIPP2cpRqx+7+hXeajC8wOGFV3wGwdOpRje2jUOPgxOYHuYoXziqupnjopZK12mSxshUHpzSuP1RmKpmWYEYt9dfJO77S8ucKQ04QKE2xA1mgSOXqMjrwYDeikQ4Zqa+7+3kVmJdTJrldlMnfBmaJ3QKnMd+vcif4tZZ0CtWxZGQMy6MKCbV2eOu6TlUs8mxUb/yY4LBnezaZZV51SzExe6OgLx/JsuWJZZE1qFxfMwYFdmMasLizI3RaA0/pbG602FU2MNCJT89vNcoA0N9lKElTaONVhVzfjYhF7U3kSO0kOVNB5vzKtzcHLjxZ/QKs4YG53oiHijbf12MWsdH13dAoHSwBTPRreQQ23MRaDiHMOTGY99c1vo7j7sVFZAS48u4hJHiucQeuAxZo5IYupMkVsqwHaHyNICGVwVkEOblAxlLpZslzGmVeq/uLCa1CxmTQDRz60R4AkuNXnIEbmk7Oj5Nroliiw42CU17/WTuQKH/ri+X6iUS3DqOWOO9uoRa9fI2HLmJWJaZWLExtmWsYgHIxwiAQ2LWechr7sWQ8CcLYvVqIr2QAADyyVR+vdINMMym3uWHhGq7G5sGX/36Jwh27TH6SJfWslFvFwxrTJJgiYbPQc/xa59B9aU137WIZ+5IwldWhpZ5CU5ElCd61Ia/o40c2KZLadVCJVnGOewaHXZR7Q0MiStxIHTTO+Sq1N/xrTKbImDIBpplYaCGyMMXLJZpyKv8gsjYPPNpN7SSJ0U089OEGBAcR2kjeNjJ1pUxHjw4EFyhu0kg6ZSsy7VEajzZfzUXTkdh6Tv378f5oKT4pWC/OEsT1YE+Clmrfeprq6OQMmmqb9Oq4ulBiYiUOqv0sxpYvU7F89pdcbIu7MOozVvI0OdL/HWmmbXrDtAq0QCh8eVOulxq7YxEdusP3uDWTy4ffXfRVEQfXYjnGnSqJ6KjYVAyaaRzTpWP5b6q9S/A2mX0CoDPdZJ+waMgTTtStQWZsV5a44E+zzODC2MVnmM6dyLXJY3Yftcw6kpsllziJSzKQIlm6ZkA20qnBprRqDUXzY+NtfUV0F2rNrYjWSMvI2Ron2pMZo0UKaNDBWbNd7smy+BNypttEpDMzoXUXnI2YIVmpM3uBF2FVsXgdLIW7KB1pVGtc9FoNRfNj7OrXjP+whgsRETOYJBo0ilDbokrFmGhgJX5Y3iyLy5uQn5kOIMQ5N7jVZJMxaVzunMWy892OHxkM2aI6acTREoeQtLNtCmwqmxZgRKhkWpf5sr3rNgbAaJVrfsCTsKmEbdAwthRCLITKT4c3KWeTER02ooXOLLi1WFAvYW/MysTApiszoU4pWwGUGlXrvRKi0VZqwkQp15Aft+KgpQT/ijnjAR5kZyStUqf2gESk9CyQYaWtkDC1+aCZX6t38o+EJZLDxRLbJWt+m1ePU0pk9rHWuVfOsdVlhd9rXybiKnVbfYpMyP5vW76l/LRIBNP9U6/IvuajMkDZ37Nyj3oAiUGJSB7KAaH1OtN2/elMagERWOvZHoNW+UG1HxizJjHVlHVwqbLcRQXynmXorZIRkHIAj6wgQgAZm5ldQzqac08sSVT00DTmj3Vr15rsY4lpqBgC/WExdIntpQLZlxGaVPgkDp+SaU4CQIHEPNCrOOOF2OTSUe0RFVWOm5ihmh0sRsZo3rpxJrggeMS8lwAa3O65q4lRKvzci3ecDldVZC4/DfxtFxeXsclggEjfZ44h8PtTGMXrMVKRdJOaMgYC6dROCSdzEppp+dIHCk/sLZGH9jleGy/SCeTrpjRDFCvFh88gNeTDLDqYFxftAO45Wjr+ZpWhp25tVmd9l84rLNGqYMH93HVkeWYE5h84tSgvnFx7Y/1GA8X7prl3y6LZkffZB3jP/pspYe2QXbuNESmkMIHyty8jSv9mG6MvY3znM2HvhhiK29ipo2zl/0BmNWUWcLxdgDxsjcuU/rss0alGHWAFJ1ng+fsqtP7vCxJLssmJXMi5Y2lNdIMFGKg9PWaGLtOpnisWHA9i+v3dy8+glVmHej7uoNgfqL35u0dXnidz9m2fpduuoiwEAUn6oBiTAJ41+IICTcu0qZ0BA0THBZqUAn+a3MymsDudb3+gAWxFk5LAkGTSx6MIpB7wSUw4jRv4OuYugcphekyFgIJJPR/gfxzuGFQVv2mNS1wEhlBxTmb+OaY722Da5O+NYN66C4besyQZwlA5QHNFmsBSYWcesV7nWV/hvdG8wsJ/bb7IXk7Hb7nxbMVu1sN9Z9Xb2hEY9yMlh37B3MUziC8FgWhnBusaQ6Cq2+B63iKHcv2e7VCuIM6Mm9+V2M+0kZ/TwhAm6UeHi0MGdPCMjQKpfGhLHC/uPoirEk3+bhiefrlRZtnbX0VFg+gFM4WAJQqeUzranU3/mlycyKPi3zuDgoKZ4DBtTAsXNcJN42CIhZt8F5m1ZsTEwSnQebxOBgHsXCx5eUDghMZVbI0qCLD0gg3509x5Q87sxmgjfYHjis8otxXPjEw4IroUDxCWFUAnCV8dRaUeLkCBwpIuYkXRlbe4OqHAeCYEUNqkW3YrMmaNzB4mASzRrEjtk34Y5u9coFm8Os1BJChfPq4hyeS2IB+JBsnMm7xwRWg2aMidJC4NgIDLTOGo/1sfF07A7aUrvYhekSJ4up5hOmOwYNcZ3JrFAjBFmfovI65cBByTp7c8vnuPO2FBvceQedTbyYWc26OhsIq+rL+G9hNyXiZNeTkQtxxRwutKpIa1TeuusmbxuAmH0kJmleLM6BjHXQUgyI0kLgSAgQzu2apwPNn2JR2Q7O344dBJ7YzfDQwYZNzFC4IzjeIU4CdxJzC8sNcjXDjERlM+eOHVRpej6zUilmOz5xjjasNGCXKDlSzLTJrYQQEAKnQSCeGcTpXQBAAKw6eGVEo62OGMRppyO4xMnuTdYT8XFSDxxMcM9YG4tneoMNNbSNQ8UsP0ngNx8Ll0R+/RQCQmA2ArtT1GzJe7gxNqN7kGcRGbDCjTggTvdgg3hFFvttrOnFtcwKyoByMYiOMDCChBfpElUiBITAWAjYmln/Yncoqq1K9o/eJAkhDosRw+ueEyc+4XHjhK/yBhuOsCaO8njx3y5ZApOfzTaJP92uKnFOBHTQ0jn7vVut4wcSSmvZu7+qLsfeRoFVWvcJ4+nEKjOfMGQ8SqjwMszKswVrMgGpuH24RLgTxY79rKz6mqlyIdAzAgfwW8Y2K+posFr1eQs+4XCqcPAJ58QJ+9p0B9OWhcUhzLMFvMEBeqYVFVoNZcJq/KpdpcrHQiAeyBLJ9RmcBBD93AABM6FoKwSvbtDomZs4qk94GWYlJBpnb8vzAQErlKkFKJURAodBwGyO/jWylT9E1VFx2/RXvJjq7jSBMiyUh+lObtduI+ekVhZgVlaeTe2Wtom3Zp7SUlJlDo/AQGPu4ftCCoJAvHMUJ1weViOUFkeA3Zi2no3pxQabvAl8wubfwnvc//bWa5kVlx3+k8QPfPHsEtzlChXOnx7lxAgcYNEuVucM6WQcGFTl2E5IPnw5qEb9iw2bGnFituYrQSx4x5tw6KO8TFdqXsusaJi8TujPhOIiuRLN1Pl8EBcE3Xl72D9m350j3NWbIGGEQEDADq3l51F3vHTY1zFxumuLsWkL6ZiZ26Eu70Wy7/vMSMSTu6AeD2KoB4PD5iAlzSlAsRntbnALBzGWxB4onzFiA6yubKKEJ9/zurJm3b4xAqWu5G3aWJJrmkucJWMJf43ijffaCQ90d+UWW7FuH4XiOQ1E61Zu1dI6C7RumR4y59usnD4VthnZ6wTitraMtZdctWKWYN6Rc7NdVeLkCCS+kJOjMbT6Y62mM3bFQ3zYEzI0/qMIHx/Ej0nq+ntjm6fng5lmMisMmqxA8CwmcUl4I2MD3+1dAr1gaPfSvpnB83DR7N5XyHrrOOTly6pDpKvbIDDcexR7GrEQ+o+X2aYf126FOQ3kGlop+XvZzBrHEk/6JMza8n9S/wzDOVYs1MUgXqqnZXA3H3KpEuUfGIFPHsfoh7xwY3V64kSNevJWt4s+FYTjSJHK+Fap4aiX1vMGB8RiR2bJJxw7FUh3CPVkm5WPmSdbjnB8Vxy/WLcxCvH7ZmiFhf0AABWNSURBVGlChanWfipxKgSGM2hO1TvtylaYtb2SfkrGJkE4Hqgf2Y4tSezpLPmEY78x3lN3o86+KE1j1vxECIbFiwcWwprxBNBV2P2QkFtSmSdBQOusY3V0pb/w8o2lC9KyHhSbBO6R8cMpNYTAPC3mFi35hCkTm3MYe7157Ccwq3sixEVaDX0JCnFMl9vBOAHcJWu3sDIPg0ApvOVgNtBh+qukyPH6y9b8gsos6WmAKvX+svnxoUuYpO7hB0kcD/TR1SbDVmblkeLBSqalrIQ1Ho7MFCOO6XK7gcrjQzvdMso8HgIlb3DysB1P8YNpVOqvUv/2rz6jVuyZ5Nhzzf7pNevoes/aVSs/qcfNbOUuPJrunIboV1v0pZWupj6tzMojlXwkjmcOh0k7WHDwRXKliUl1treukt0iUHJmHM8G6rYLFhGs1F8ln8Qija5dCWN3HCfMgisj4dqNdl5/qaNLYk8tH+qJY4BhTbzxbv1sSLEe6Wrqc5lZmSzAdjxSsWLMFGbslqGeeCYSV2hp/Ma2KdYylTgwAqWRd95U98BAda5aqb/Mdulc/pJ4RMfY2E0ZRkL8kK4JVarhYPnW0aU3N+hbv9qCCT5hC9DBM+/6hKkHG89m5/QOjs8eeqfGrMjHU+WG/rqnTzWCFc8B3VvYmt1hrJcrqjKvR6A08iY+kusbUg2rIlAyTWzUW7X1VStnTLchnoYYvlGqNNCvKkkPldsngGJMcsGs3xOrLC9ZyYm98SXSwWmPSNYc4wbkuvua689fPsemtoGMN4Q0ExPLyTVHdDThD5psNF4hy3aIifVyC2MrN67s5jIrp08ESnPb0kjdpxaSykyZBIpS/ybFOv9J6Cmmqg1KKMuqHqPf2WwAHIrW0fWwGAx9CwGDI+btq2S0Z/tTcAXTLlasC3iI40GeIFsgV1pv5KY1nr2fmRUhKjzqNkx5/iDXRulx8ybHNrnVWqb1iuWQuGjvxoWVHgKBks1qL/AQWkjI0kyo1L/DIQa5MtbFgxhjFMMa031G/OHUuSgwZh/a8RrSs+Hf8NNuZPxPzt2zSyTi5wHQIL9gj4XnAeLgJ5OV+BY3DZcbPZHg9tJcDS633kFgbFxa2a13wukVSOBqdTETqms8/yLeHHax2lIBrP7G5lRsFARKcW28QqOoIDlBIF6MjN9fQiuOhA8jdaxdSPOsHuwgOb6Hkau5eA7vfsuzYf7neQLsckhTbZ11nhq6SwhMQqA0q5PNOgnG3QtjwbgylCwMt3D/mVhp8apeEJhnFY8lH5zEeMXt2UMEzZVImt/7ynrqtze2gmnrTmjqldtVTG1Lb5YQs24GtRryEaiMvAcYoXydj5gbe/9i/Uozp7jMWGkGejyl7liPuxInJI80C4S4MVkUhGhxI+8eUDMVYfzemHrBczv13sbyODnaV/fC7poZ8vD40SmNIi1Y7DbG+ILVqSohMAMBJvvuXbikFLDmItNhZqkTYVzW2DoU+HqR4EtMVVvbu77CvAaIAT9zYyxLfrty9kJANuteyKvdjwiUzBo5hD9i1HeqYpMdlVbpEKZ9mKRMHbBfZ5hTLV2Kj73dsGupUGW2QUDMug3OaqWGQIlZSw7GWl26tgcCpTnQSnyzh4rFNpk64Ktk5YJ4HFjwDCoXsdCFDwj8vOvmw0/9LwR2QKA0GJWCYnYQUU1WESj1VGnOVK1s1IucMccfa6uwLFEzBDoBC39MO5gjliYfdW05jSH+nl29sK72g4CYtZ++OK8kpfGXUem8oAyleamnSj07lHKThcWKZWVUi6OTgTvQDfIGH6gzh1WlNP6WxuthFT2s4CW/falnDwuEFBMCPyEgZtWDsD8CpWPSGre77a/A6SUozYHErKd/NE4KgJj1pB3fldql8bc0XnclvIQBgVJPlXpWoAmBYyOg/azH7t9htDvhbshh+qZBUFYW3QgdvMQH3nXTAIyKnBQB2awn7fje1C59kapkDPUm/8nlcWmVkG/R6skfjNOqL2Y9bdf3pXjJbShm7aufPGk4vc/LvlXqU7ewMoXAkRAQsx6pNwfWpTQKi1n779RSH5UC0/rXSBIKgSsRELNeCaBuXwaB0ih85QeklhFOtVQRKPVRabZUrUwXhcAREBCzHqEXD6CD1lnH7cSSzVrq03E1leRCoBEBMWsjUCq2LgKlb9qURu11pVHtUxAobTuWzToFRZU9FAJi1kN159DKuCaOG3Tap5oE8vDha6YI7CDijwQ/X79+3ae0C0pVmv2UZksLNq2qhECfCIhZ++yXM0pVWmothZ72gxHfUONr2MjPN5aNZkjw8/79+5zSfv0n3KmBL2nTCn+c+d6V7q4wfNfazVemEDgDAjqR/wy9PIaOrs2K6ATIQCfd6oBVCn0G8b744ouHDx/iBYVW+SZ2YFk+e0IOWsy24aBVajDz/fHjxzSHQdwDJjaTSIQp9WZSTD+FwCERkM16yG4dUqmSzVpaxutBSaPVwJ18B5svnDAP4F++1mkSQoowrv2cmuCrn0ar4d5vvvlmaiUrlS/1Tqk3VxJD1QqBrhAQs3bVHacWpmSYljZ17A4WbupgrWKf5YY1Fmr83VkYCN6dJzNWb3JjXHNyaeOfslk3BlzNDYGAmHWIbjqLkK4LsWQV7Q5KMEOxVmE+9xi/O3fuxELO+4Q1/J0YrNTZj0WYsz7iQfyzXd8xYkoLgUERELMO2nHHFLtEGB0GMRFPFMy1V69eubRKDyVfLZ03RXCpy52C7PJMuDZrqR93kVCNCoHtERCzbo+5WiwiUAoo7c0hDNPf3NygBiugJSc2V3NbkyjiovKFCy6zEm9cKL5pdmlPUT/EvykcakwIfEBAzPoBCf3fAQIlZp1n7a2nUPDr4vOsOHiXsrNzZu2Ht0r9UurH9XpENQuBrhAQs3bVHWcXBreqG5uTs8uOSGF3htBcDNaSHxjx8BLnQk5dfXTpuR/eKvVLJyZ1jr9yhMA2CIhZt8FZrbQi4NKGu5jXWuPS5YIfmFrZsVqpO98YQ6xTpbx7yaUuFyL39rUzXS99Pyb12uqrfiFQQkDMWkJG+fsgUKIN13rbRUROVqJdDoWoGKxIm88GSqpVtHCZtROLENs9X0hGlxlqVhDQJSEwIgJi1hF77cgyl8Zl1zzaHgjbk1o/+cF1BeM9nipwzqz9WIS5bEG7Ug9O1V3lhcC4CIhZx+27Y0qeHLBgSpbGcSuwTcIok1OWKi0GuzYugCu4EkUcl7S0a6b3w1ul8KVOTGqDUQkhsD0CYtbtMVeLFxBwzcFOmDWIgSu4ogN7UXI36SIGK432w6xuj/RjUlc6SJeEwNoIiFnXRlj1T0bAJQ+4yrXhJtd+3Q2BMus0mRustFknY1col7r6sQjzhWS0cPvO1U6ZQuDACOhbNwfu3FFVK43OMM1Uh+riELx58wZyrYuRRwVjyU3db4PkObOWkFlczYsVls6I6EfCiyqogBBYDwHZrOthq5pnIkDMretUzJlmZgNX3AZB1mnV/Xhq3cZ1xXEN9H54y+0L9iL3Y1K7qCpTCGyDgJh1G5zVyjQEXApxR/Np9a5fOjdYadNdOa7L4irrwlKvZ6Wrrpr9iLeS1qpWCDQiIGZtBErFNkWgREUlJ+SmwpUb4xPlOSPWd76WKsvroWTdXC5VtXg+O1ndRdZSry0ugCoUAp0jIGbtvINOKh4U4h5z6JpK/WBke3JikWa4grk9Z9Z+LMJSL9R3IsWYKC0Ejo2AmPXY/Tuwdq4BlPNNVxrmlDNv6XHERdZ+iL+rR0LCnBMBMes5+30ArV1TDyckHtc+pXddwfP4xp1AzKtqDaxc8WZsK1pDNtUpBHpAQMzaQy9IBgeBkkPY9bg692+e5QrmWt4XRXOpq5NFVjvfMdGiH+JPBNNPIbA9AmLW7TFXi60IuLTksk5rjWuWy13BtDZv6THXsR/eymVDzXkbdtfsDdUtBPZEQMy6J/pqu46A62B0CaxezzZXc8qZR4edL7K6prnrut8GdrUiBDpEQMzaYadIpJ8R4NgBN0K45JDcETiXDt2ZwUUhc4bmlnkkfbGtqQVQMz8SmUpc78LUylVeCBwGATHrYbrymIq4xpB7MO+++rt0eO/evRlSuUZhJ4usrmzzNuzOQEa3CIFREBCzjtJTJ5XTZVZorLcIYZdZ59Fh/nW2TgxWHkHXFS+D9aQvp9QuIyBmLWOjKx0gwDm97hnCrvG0o7z5h9ldsS9K6B4y1Qmzlo5emheldREKFRAC4yIgZh23784iuWu29uYQzlcf59Gha/vOq2rx58PF3O2dxZtWhUJgLATErGP11xmldZ2NuEwxoTqBw3VNf/bZZzPEc5l1nld5Ruv1W8SsdXx0VQgYAmJWg0KJThHgo3JukK275reLDu7x9Hfu3JkhTLeLrLipc7scj3cnrD8Dat0iBNZDQMy6HraqeTEEnj17ltflmlB5sb1yZtisPS+yuvMYuYL3errUbucIiFk77yCJ9x4BDKM8IAhL0d1Fuj1k7qZbN7Mum+sK7naRFQUfPXpU10hXhcA5ERCznrPfx9O6Z7OVAOYc0Nx3mpeJc1isvbm5iXNCugd368uXL3PBZLDmmChHCAQExKx6EsZAgK0duRXYz96bXLa3b99OQtYlqm4NVlRz5zqTVFZhIXBUBMSsR+3ZA+qVcw92oWtOba98HsDshjWVBEMLdyGzB2bF5Z7HVencpVJXKl8IgICYVY/BMAi4RpLrQd1epTx6OWejklQELj1+/Ni92gOzfvnll7ls+SwnL6McIXBaBG6/e/futMpL8eEQIGQmDwn+9ttvObt/d12QIQlBanm5sAgrxwu31LCq4qz+5tuHiCbrJHZsVd1VuRCYjYBs1tnQ6cYdEHjy5EneqmvL5sXWznnx4kXSxNOnT5Oc5CdO4ECr+TItJXswWPN5DIK5Vmyimn4KgTMjIGY9c++PpztRuK7ftQcTCtmwnmNM8VQ/f/48zrE0AhP0G5zAMKjLVT0way4YBmsPHgJDUgkh0CECYtYOO0Ui1RDIx3pKu5m1Wta5BuVArrEBij0Ng2KbspgKm/JlWbgWDsZUDQuxWOFcchdld2dWxM73DnUC9TodqFqFwDIIaJ11GRxVy5YIsAMnj6R98+aNu690S8FCW6xNQqiuHzUWBuLEgRxk5t8klhh6do8jjmtYO51LpRXWtTFX/cdAQMx6jH48lxacxX/37t1EZ6JVsbGSzH1/Ig/GKGFN7G0Nxh9HHvKHQ5tdOpyHHMRzo4Qog4G7o/y0nm8l6iRYbEdY1LQQaEFAzNqCksp0h4BrtkJgRlfdSVwWCALOd91wCMa+3z3FiZ34qJkT9PN9oTKcuiIE9kdA66z794EkmIGA62t1M2dUvvEtrtj70qq79JsHP28MlJoTAqMgIGYdpack5ycIYJvmO3AIrtl9bfITKRt+IHBiGnJTHv/cUNOSRXIbmlVhhQQvCbHqOjQCYtZDd++hlSPINo7CRVfWMoeLXHUN1n136LLCmoRTga0M1kO/TFJuYQS0zrowoKpuSwTcFcotV1vxmhKlDA+FuKQZVh3Gd7KzBeuQareEMWkrDwnGPVDamJvcq59CQAi8R4Dj0/QnBMZFAEpL3mSChDdQB/7O95ti2E1q2jUEv//++0mVLFs4FwnHAMou24pqEwLHRkA2azIs6+dgCGDe3b9/PxF6g72teehskIHxIhGm8jO3DnffbJPb0HCtvnBe6URdEgI5AlpnzTFRzkgI4IDN433yAJxlVQobVd06289ZpJJkORPr0F12dRtaI5ODjhPXNC4B0eoaUKvOYyMgm/XY/XsK7dyTFlY90wA6Tz5rY0A3msvby2wSlhLu+Ru4prHOS7coXwgIARcB2awuLMocCQEcmPnq4KpmK3zjAoSFh4PXvZRk5scbsTw8IwAqqfaan3lAMoFLotVrINW9p0VANutpu/5oiucLn+zAufgdt3ko3L59272x8eCk/ODA3c/jzZermSXoxCW3l5UpBC4iIGa9CJEKjIGA68xcaQeOy6yNRM5CbPKp891plQ7OY6nkBx7juZeUXSIgb3CX3SKhpiMAN+THRORO1+kVO3fAhZZL2BHbb1jWbbGPof9kr04PtIrkSSyV/MDWv0oIgRkIyGadAZpu6ReB3Ce8xqYRjk0Iq5KT4qSwVqHVOPiWn/seCkFH5ja0/MD9Pt+SbBAExKyDdJTEbEPA9Qk3xuu2tfC+FJG90A8cyb94TQmhunivkbGVbPQeW/mVEvlcRH7glaBWtedBQN7g8/T1KTTFJ0wYUaLq4j5hqDRsPMWJyqJpPdIHqxT2iiNvcSDDXi3e40SRxX/C98n3AOB7pF28IVUoBM6FwLGPmJJ250QgPzsCwlgcinirDy3C6BjHoRUip+BOCmDUxgMKnLqGJPNUQ8JYNtJ4p+dVpbuEgBCIEZA3OBlb9PMICJi3NlZmcZ8wlbNIiUGchP/EjVoaTmXHaj/n2ucQISGKtHi2TSklhIAQcBGQN9iFRZljIwA95GckLe4TBiMcp7iCsVaTiF+DD5uVOFusQ5isH1pFPNCIY6nIATHRqnWcEkLgGgRks16Dnu7tGoH8G3Nrfw0NloWucAXfuXMHTu2WqPJwqjUiqLt+OCScEFgTATHrmuiq7r0R4DT55Iz7xmOS9hZ8xfbzbTa7f2BnRW1VtRDYAwEx6x6oq80NEch3layx4LqhQlc1lS+vYlvXY5uvak83C4FTIqB11lN2+5mUZvmQ2JxY4/x7rvHVY6eT5VWQySOEj42AtBMCGyAgZt0AZDWxJwJ5NBMRsPt+VWYvOFheTQK7oNVuF4P3QkntCoHrERCzXo+haugdARzCHEMYSwnBdBWpG8u2UpoP7MSnVdAKmDR+824lkVStEDgqAlpnPWrPSq8UgfzbbeeJZso/Ence3dPnQL+FwPoIyGZdH2O10AcCDx48iE9NQigWHXc/EH8DbAhQSpaWOQcKNDZoWk0IgXMiIJv1nP1+Xq05rffm5ibWn7XGA5+UmwcDr72pN8ZWaSFwTgRks56z38+rNcurUEusP8cnHXjbCR8MiM9aEq3GXa+0EFgJATHrSsCq2n4RgFxxh5p8EA/OUmw7yzlMAls8PtNYtHqYnpUinSMgZu28gyTeKgjgE47JFfrBtjsYubKzKP5CnGh1lSdJlQoBDwGts3qoKO8cCCQHC3Ma0WH2d0Kr8dZVphE9fA72HI+VtBQCt8SseghOjUCyFecY5CpaPfUzLeU7QEDe4A46QSLshwCbT9jZae3jFo69xJY/UAJDPLZW2Wgka3Wg7pOox0Dg/46hhrQQArMRgFxxAnM+Ufj6Gwuus6vq4UbkJ9oZXbC/+db6Oc9x7KEjJMOZEfh/K7yPbBewPjkAAAAASUVORK5CYII="/>
  <p:tag name="POWERPOINTLATEX_PIXELSPEREMHEIGHT#5C6D61746862667B787D203D205C626567696E7B706D61747269787D78205C5C2079205C656E647B706D61747269787D205C696E205C6D61746862627B527D5E32" val="100"/>
  <p:tag name="POWERPOINTLATEX_BASELINEOFFSET#5C6D61746862667B787D203D205C626567696E7B706D61747269787D78205C5C2079205C656E647B706D61747269787D205C696E205C6D61746862627B527D5E32" val="95"/>
  <p:tag name="POWERPOINTLATEX_REFCOUNTER#5C6D61746862667B787D203D205C626567696E7B706D61747269787D78205C5C2079205C656E647B706D61747269787D205C696E205C6D61746862627B527D5E32" val="3"/>
  <p:tag name="DEFAULTDISPLAYSOURCE" val="\documentclass{article}\pagestyle{empty}&#10;\usepackage{amsmath,amssymb}&#10;\begin{document}&#10;\large&#10;&#10;\begin{align*}&#10;&#10;\end{align*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.5"/>
  <p:tag name="PICTUREFILESIZE" val="29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j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3.25"/>
  <p:tag name="PICTUREFILESIZE" val="6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f_0, f_1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5"/>
  <p:tag name="PICTUREFILESIZE" val="22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u}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8"/>
  <p:tag name="PICTUREFILESIZE" val="6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f_0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55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f_1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27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u}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8"/>
  <p:tag name="PICTUREFILESIZE" val="6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u}= \begin{pmatrix} u &amp; v \end{pmatrix}^\top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63"/>
  <p:tag name="PICTUREFILESIZE" val="390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E(\mathbf{u})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5"/>
  <p:tag name="PICTUREFILESIZE" val="246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u}^\ast = \arg \min_\mathbf{u} E(\mathbf{u})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93"/>
  <p:tag name="PICTUREFILESIZE" val="648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x} \in \mathbb{R}^2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5"/>
  <p:tag name="PICTUREFILESIZE" val="29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f_0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55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f_1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27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E_\mathrm{SSD}(\mathbf{u}) = \sum_i \left( f_1(\mathbf{x}_i+\mathbf{u}) - f_0(\mathbf{x}_i)  \right)^2 = \sum_i e_i^2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32"/>
  <p:tag name="PICTUREFILESIZE" val="182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u} = (u~v)^\top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5"/>
  <p:tag name="PICTUREFILESIZE" val="338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e_i = f_1(\mathbf{x}_i+\mathbf{u}) - f_0(\mathbf{x}_i) 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21"/>
  <p:tag name="PICTUREFILESIZE" val="685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E_\mathrm{RMS}(\mathbf{u}) = \sqrt{E_\mathrm{SSD} / A}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2"/>
  <p:tag name="PICTUREFILESIZE" val="825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E_\mathrm{CC}(\mathbf{u}) =- \sum_i f_0(\mathbf{x}_i)  f_1(\mathbf{x}_i+\mathbf{u})  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66"/>
  <p:tag name="PICTUREFILESIZE" val="1282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&amp;E_\mathrm{NCC}(\mathbf{u}) =\\&#10;&amp;\quad - \sum_i \frac{ (f_0(\mathbf{x}_i) - \mathrm{mean} f_0)  (f_1(\mathbf{x}_i+\mathbf{u})  - \mathrm{mean} f_1)}&#10;{\sqrt{\mathrm{var} f_0 \mathrm{var} f_1}}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52"/>
  <p:tag name="PICTUREFILESIZE" val="2954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E(\mathbf{u})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5"/>
  <p:tag name="PICTUREFILESIZE" val="246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u}^\ast = \arg \min_\mathbf{u} E(\mathbf{u})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93"/>
  <p:tag name="PICTUREFILESIZE" val="648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p} \in \mathbb{R}^3&#10;\end{align*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5"/>
  <p:tag name="PICTUREFILESIZE" val="303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f_0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55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f_1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27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E_\mathrm{SSD}(\mathbf{u}) = \sum_i \left( f_1(\mathbf{x}_i+\mathbf{u}) - f_0(\mathbf{x}_i)  \right)^2 = \sum_i e_i^2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32"/>
  <p:tag name="PICTUREFILESIZE" val="1821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E_\mathrm{SSD}(\mathbf{u} + \Delta \mathbf{u}) &amp;= \sum_i ( f_1(\mathbf{x}_i + \mathbf{u} + \Delta \mathbf{u}) - f_0(\mathbf{x}_i))^2\\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48"/>
  <p:tag name="PICTUREFILESIZE" val="1751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&amp; E_\mathrm{SSD}(\mathbf{u} + \Delta \mathbf{u}) = \sum_i ( f_1(\mathbf{x}_i + \mathbf{u} + \Delta \mathbf{u}) - f_0(\mathbf{x}_i))^2\\&#10;&amp;\quad \approx  \sum_i ( f_1(\mathbf{x}_i + \mathbf{u}) + \mathbf J_1(\mathbf{x}_i + \mathbf{u})\Delta \mathbf{u} - f_0(\mathbf{x}_i) )^2\\&#10;&amp; \quad = \sum_i (\mathbf J_1(\mathbf{x}_i + \mathbf{u})\Delta \mathbf{u} + e_i )^2\\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48"/>
  <p:tag name="PICTUREFILESIZE" val="5002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 J_1(\mathbf{x}_i + \mathbf{u}) = \left. \nabla f_1(\mathbf{x}) \right|_{\mathbf{x} = \mathbf{x}_i+\mathbf{u} } = \left. \left( \frac{\partial f_1(\mathbf{x})}{\partial x},\frac{\partial f_1(\mathbf{x})}{\partial y} \right)^\top \right|_{\mathbf{x}=\mathbf{x}_i+\mathbf{u}}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8"/>
  <p:tag name="PICTUREFILESIZE" val="2736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E(\mathbf{u} + \Delta \mathbf{u}) \approx \sum_i (\mathbf J_1(\mathbf{x}_i + \mathbf{u})\Delta \mathbf{u} + e_i )^2\\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98"/>
  <p:tag name="PICTUREFILESIZE" val="1465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frac{\partial E(\mathbf{u} + \Delta \mathbf{u})}{\partial \Delta \mathbf{u}} = &#10;2 \mathbf  A \Delta \mathbf{u} + 2 \mathbf{b} \stackrel{!}{=} 0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64"/>
  <p:tag name="PICTUREFILESIZE" val="1357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$&#10;\mathbf{A} = \sum_i \mathbf J_1^\top(\mathbf{x}_i + \mathbf{u})\mathbf  J_1(\mathbf{x} + \mathbf{u})&#10;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48"/>
  <p:tag name="PICTUREFILESIZE" val="793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$&#10;\mathbf{b} = \sum_i e_i\mathbf  J_1^\top(\mathbf{x}_i + \mathbf{u}) &#10;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5"/>
  <p:tag name="PICTUREFILESIZE" val="660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f(\mathbf{x})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3"/>
  <p:tag name="PICTUREFILESIZE" val="265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 A = \begin{pmatrix}&#10;\sum f_x^2 &amp; \sum f_x f_y \\&#10;\sum f_x f_y &amp; \sum f_y^2&#10;\end{pmatrix}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25"/>
  <p:tag name="PICTUREFILESIZE" val="1565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b} = \begin{pmatrix}&#10;\sum f_x f_t \\&#10;\sum f_y f_t&#10;\end{pmatrix}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4"/>
  <p:tag name="PICTUREFILESIZE" val="990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f_x = \frac{\partial f_1(\mathbf{x})}{\partial x}, f_y = \frac{\partial f_1(\mathbf{x})}{\partial y}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29"/>
  <p:tag name="PICTUREFILESIZE" val="1326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f_t = \frac{\partial f_t(\mathbf{x})}{\partial t} \big[ \approx f_1(\mathbf{x}) - f_0(\mathbf{x}) \big]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52"/>
  <p:tag name="PICTUREFILESIZE" val="1380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 A \Delta \mathbf{u} &amp;= - \mathbf{b}\\[2mm]&#10;\Rightarrow \qquad \Delta \mathbf{u} &amp;= - \mathbf A^{-1}\mathbf{b}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0"/>
  <p:tag name="PICTUREFILESIZE" val="902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f_k^{(l+1)}(\mathbf{x}_i) \leftarrow f_k^{(l)}(2\mathbf{x}_i)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7"/>
  <p:tag name="PICTUREFILESIZE" val="884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\hat u}^{(l-1)} \leftarrow 2\mathbf{u}^{(l)}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69"/>
  <p:tag name="PICTUREFILESIZE" val="419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f_\mathrm{obs}(\mathbf{x}_i) = f_\mathrm{true}(\mathbf{x}_i) + \epsilon_i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7"/>
  <p:tag name="PICTUREFILESIZE" val="745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epsilon_i \sim \mathcal{N}(0,\sigma^2)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67"/>
  <p:tag name="PICTUREFILESIZE" val="567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bm}&#10;\begin{document}&#10;\large&#10;&#10;\begin{align*}&#10;\bm \Sigma_u = \sigma^2 \mathbf A^{-1}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63"/>
  <p:tag name="PICTUREFILESIZE" val="400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\tilde x} = \mathbf{K} \mathbf{p}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41"/>
  <p:tag name="PICTUREFILESIZE" val="275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 A = \begin{pmatrix}&#10;\sum f_x^2 &amp; \sum f_x f_y \\&#10;\sum f_x f_y &amp; \sum f_y^2&#10;\end{pmatrix}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25"/>
  <p:tag name="PICTUREFILESIZE" val="1565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lambda_1,\lambda_2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7"/>
  <p:tag name="PICTUREFILESIZE" val="244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lambda_1,\lambda_2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7"/>
  <p:tag name="PICTUREFILESIZE" val="244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lambda_1,\lambda_2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7"/>
  <p:tag name="PICTUREFILESIZE" val="244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lambda_1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0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lambda_2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56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 \lambda_1 \lambda_2 &gt; \kappa \, (\lambda_1 + \lambda_2)^2 \Leftrightarrow&#10;\operatorname{det}(A) &gt; \kappa \, \operatorname{trace}^2(A)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25"/>
  <p:tag name="PICTUREFILESIZE" val="1456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in(\lambda_1,\lambda_2)&gt;\kappa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80"/>
  <p:tag name="PICTUREFILESIZE" val="54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f: \mathbb{R}^2 \mapsto \mathbb{R}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8"/>
  <p:tag name="PICTUREFILESIZE" val="40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f(\mathbf{x})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3"/>
  <p:tag name="PICTUREFILESIZE" val="265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\mathbf{x}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80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}&#10;\begin{document}&#10;\large&#10;&#10;\begin{align*}&#10;f: [0,W-1] \times [0,H-1] \mapsto [0,1]&#10;\end{align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2"/>
  <p:tag name="PICTUREFILESIZE" val="7584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000" dirty="0" err="1" smtClean="0">
            <a:solidFill>
              <a:schemeClr val="tx1"/>
            </a:solidFill>
            <a:latin typeface="TUM Neue Helvetica 55 Regular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988</Words>
  <Application>Microsoft Office PowerPoint</Application>
  <PresentationFormat>Bildschirmpräsentation (16:9)</PresentationFormat>
  <Paragraphs>317</Paragraphs>
  <Slides>31</Slides>
  <Notes>17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Larissa</vt:lpstr>
      <vt:lpstr>Autonomous Navigation for Flying Robots  Lecture 7.1: 2D Motion Estimation in Images </vt:lpstr>
      <vt:lpstr>3D to 2D Perspective Projections</vt:lpstr>
      <vt:lpstr>3D to 2D Perspective Projections</vt:lpstr>
      <vt:lpstr>Images</vt:lpstr>
      <vt:lpstr>Digital Images</vt:lpstr>
      <vt:lpstr>Problem Statement</vt:lpstr>
      <vt:lpstr>General Idea</vt:lpstr>
      <vt:lpstr>Error Metrics for Image Comparison</vt:lpstr>
      <vt:lpstr>Windowed SSD</vt:lpstr>
      <vt:lpstr>Cross Correlation</vt:lpstr>
      <vt:lpstr>General Idea</vt:lpstr>
      <vt:lpstr>Finding the minimum</vt:lpstr>
      <vt:lpstr>Motion Estimation</vt:lpstr>
      <vt:lpstr>Motion Estimation</vt:lpstr>
      <vt:lpstr>Motion Estimation</vt:lpstr>
      <vt:lpstr>Least Squares Minimization</vt:lpstr>
      <vt:lpstr>Least Squares Minimization</vt:lpstr>
      <vt:lpstr>Least Squares Minimization</vt:lpstr>
      <vt:lpstr>Hierarchical Motion Estimation</vt:lpstr>
      <vt:lpstr>Covariance of the Estimated Motion</vt:lpstr>
      <vt:lpstr>Optical Computer Mouse (since 1999)</vt:lpstr>
      <vt:lpstr>Image Patches</vt:lpstr>
      <vt:lpstr>Image Patches</vt:lpstr>
      <vt:lpstr>Example</vt:lpstr>
      <vt:lpstr>Corner Detection</vt:lpstr>
      <vt:lpstr>Corner Detection</vt:lpstr>
      <vt:lpstr>Other Detectors</vt:lpstr>
      <vt:lpstr>Kanade-Lucas-Tomasi (KLT) Tracker</vt:lpstr>
      <vt:lpstr>KLT Tracker</vt:lpstr>
      <vt:lpstr>Demo of a KLT Tracker</vt:lpstr>
      <vt:lpstr>Lessons Learned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Juergen Sturm</dc:creator>
  <cp:lastModifiedBy>Juergen Sturm</cp:lastModifiedBy>
  <cp:revision>316</cp:revision>
  <dcterms:created xsi:type="dcterms:W3CDTF">2014-02-04T09:22:08Z</dcterms:created>
  <dcterms:modified xsi:type="dcterms:W3CDTF">2014-04-18T06:34:01Z</dcterms:modified>
</cp:coreProperties>
</file>