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6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7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8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9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2.xml" ContentType="application/vnd.openxmlformats-officedocument.presentationml.notesSlide+xml"/>
  <Override PartName="/ppt/tags/tag55.xml" ContentType="application/vnd.openxmlformats-officedocument.presentationml.tags+xml"/>
  <Override PartName="/ppt/notesSlides/notesSlide13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39" r:id="rId2"/>
    <p:sldId id="400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4" r:id="rId13"/>
    <p:sldId id="395" r:id="rId14"/>
    <p:sldId id="396" r:id="rId15"/>
    <p:sldId id="398" r:id="rId16"/>
  </p:sldIdLst>
  <p:sldSz cx="9144000" cy="5143500" type="screen16x9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FE6"/>
    <a:srgbClr val="FFC5C5"/>
    <a:srgbClr val="FFFFC5"/>
    <a:srgbClr val="0065BD"/>
    <a:srgbClr val="2677BD"/>
    <a:srgbClr val="FFFFFF"/>
    <a:srgbClr val="007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6" autoAdjust="0"/>
    <p:restoredTop sz="94676" autoAdjust="0"/>
  </p:normalViewPr>
  <p:slideViewPr>
    <p:cSldViewPr>
      <p:cViewPr>
        <p:scale>
          <a:sx n="150" d="100"/>
          <a:sy n="150" d="100"/>
        </p:scale>
        <p:origin x="-318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63A6-6D0D-4FFD-A3DB-F1C29172A4F5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2D0F8-17EF-41AE-84BD-877E5488D8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32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3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25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3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95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9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2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4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00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2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17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12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92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3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ctrTitle" hasCustomPrompt="1"/>
          </p:nvPr>
        </p:nvSpPr>
        <p:spPr>
          <a:xfrm>
            <a:off x="358775" y="1504950"/>
            <a:ext cx="8421688" cy="2057400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asdf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sadf</a:t>
            </a:r>
            <a:endParaRPr lang="en-US" noProof="0" dirty="0" smtClean="0"/>
          </a:p>
        </p:txBody>
      </p:sp>
      <p:sp>
        <p:nvSpPr>
          <p:cNvPr id="8" name="Textplatzhalter 2"/>
          <p:cNvSpPr>
            <a:spLocks noGrp="1"/>
          </p:cNvSpPr>
          <p:nvPr>
            <p:ph type="subTitle" idx="1"/>
          </p:nvPr>
        </p:nvSpPr>
        <p:spPr>
          <a:xfrm>
            <a:off x="358775" y="3943350"/>
            <a:ext cx="8421688" cy="914400"/>
          </a:xfrm>
        </p:spPr>
        <p:txBody>
          <a:bodyPr/>
          <a:lstStyle>
            <a:lvl1pPr marL="0" indent="0">
              <a:buNone/>
              <a:defRPr sz="2400" smtClean="0"/>
            </a:lvl1pPr>
          </a:lstStyle>
          <a:p>
            <a:r>
              <a:rPr lang="en-US" noProof="0" dirty="0" err="1" smtClean="0"/>
              <a:t>Formatvorlage</a:t>
            </a:r>
            <a:r>
              <a:rPr lang="en-US" noProof="0" dirty="0" smtClean="0"/>
              <a:t> des </a:t>
            </a:r>
            <a:r>
              <a:rPr lang="en-US" noProof="0" dirty="0" err="1" smtClean="0"/>
              <a:t>Untertitelmasters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9144000" cy="952500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34" y="109123"/>
            <a:ext cx="2287332" cy="734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cvpr/_media/style/css/imag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383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231"/>
            <a:ext cx="6248400" cy="93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 userDrawn="1"/>
        </p:nvSpPr>
        <p:spPr>
          <a:xfrm>
            <a:off x="1671194" y="57150"/>
            <a:ext cx="19117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Computer Vision Group </a:t>
            </a:r>
          </a:p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Prof.</a:t>
            </a:r>
            <a:r>
              <a:rPr lang="en-US" sz="1250" baseline="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 Daniel Cremers</a:t>
            </a:r>
            <a:endParaRPr lang="en-US" sz="1250" dirty="0">
              <a:solidFill>
                <a:schemeClr val="bg1"/>
              </a:solidFill>
              <a:latin typeface="TUM Neue Helvetica 55 Regula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4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5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5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5240" y="3938174"/>
            <a:ext cx="9159240" cy="843376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54911"/>
            <a:ext cx="5532120" cy="82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70560" y="4427855"/>
            <a:ext cx="7620000" cy="346075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Dr. Jürgen Sturm</a:t>
            </a:r>
            <a:endParaRPr lang="en-US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685800" y="4029614"/>
            <a:ext cx="7644384" cy="502920"/>
          </a:xfrm>
        </p:spPr>
        <p:txBody>
          <a:bodyPr/>
          <a:lstStyle>
            <a:lvl1pPr>
              <a:defRPr sz="24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 err="1" smtClean="0"/>
              <a:t>Autonomous</a:t>
            </a:r>
            <a:r>
              <a:rPr lang="de-DE" dirty="0" smtClean="0"/>
              <a:t> Navigation </a:t>
            </a:r>
            <a:r>
              <a:rPr lang="de-DE" dirty="0" err="1" smtClean="0"/>
              <a:t>for</a:t>
            </a:r>
            <a:r>
              <a:rPr lang="de-DE" dirty="0" smtClean="0"/>
              <a:t> Flying </a:t>
            </a:r>
            <a:r>
              <a:rPr lang="de-DE" dirty="0" err="1" smtClean="0"/>
              <a:t>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971550"/>
            <a:ext cx="8471354" cy="3623073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6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1123951"/>
            <a:ext cx="8471354" cy="3200399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50596" y="4362450"/>
            <a:ext cx="5678904" cy="304800"/>
          </a:xfrm>
        </p:spPr>
        <p:txBody>
          <a:bodyPr/>
          <a:lstStyle>
            <a:lvl1pPr marL="0" indent="0">
              <a:buNone/>
              <a:defRPr sz="6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 err="1" smtClean="0"/>
              <a:t>Author</a:t>
            </a:r>
            <a:r>
              <a:rPr lang="de-DE" dirty="0" smtClean="0"/>
              <a:t>,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2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4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3007" y="971550"/>
            <a:ext cx="8471354" cy="36230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3007" y="4788567"/>
            <a:ext cx="2133600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87524" y="4788567"/>
            <a:ext cx="5603876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Autonomous Navigation for Flying Robots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199" y="4788567"/>
            <a:ext cx="2271161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fld id="{C2ED6AAE-0022-4E59-ADC8-B2FAC23E4A4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 bwMode="auto">
          <a:xfrm>
            <a:off x="358777" y="164324"/>
            <a:ext cx="7644384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endParaRPr lang="en-US" noProof="0" dirty="0" smtClean="0"/>
          </a:p>
        </p:txBody>
      </p:sp>
      <p:pic>
        <p:nvPicPr>
          <p:cNvPr id="10" name="Picture 9" descr="TUMLogo_oZ_Vollfl_blau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6575" y="269082"/>
            <a:ext cx="682625" cy="360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571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65BD"/>
          </a:solidFill>
          <a:latin typeface="TUM Neue Helvetica 55 Regular" panose="020B060402020202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1pPr>
      <a:lvl2pPr marL="54864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2pPr>
      <a:lvl3pPr marL="82296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3pPr>
      <a:lvl4pPr marL="109728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4pPr>
      <a:lvl5pPr marL="137160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tags" Target="../tags/tag54.xml"/><Relationship Id="rId7" Type="http://schemas.openxmlformats.org/officeDocument/2006/relationships/image" Target="../media/image42.pn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41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5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tags" Target="../tags/tag58.xml"/><Relationship Id="rId7" Type="http://schemas.openxmlformats.org/officeDocument/2006/relationships/image" Target="../media/image46.png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45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notesSlide" Target="../notesSlides/notesSlide2.xml"/><Relationship Id="rId12" Type="http://schemas.openxmlformats.org/officeDocument/2006/relationships/image" Target="../media/image9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8.png"/><Relationship Id="rId5" Type="http://schemas.openxmlformats.org/officeDocument/2006/relationships/tags" Target="../tags/tag6.xml"/><Relationship Id="rId10" Type="http://schemas.openxmlformats.org/officeDocument/2006/relationships/image" Target="../media/image7.png"/><Relationship Id="rId4" Type="http://schemas.openxmlformats.org/officeDocument/2006/relationships/tags" Target="../tags/tag5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tags" Target="../tags/tag8.xml"/><Relationship Id="rId16" Type="http://schemas.openxmlformats.org/officeDocument/2006/relationships/image" Target="../media/image5.png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10.png"/><Relationship Id="rId5" Type="http://schemas.openxmlformats.org/officeDocument/2006/relationships/tags" Target="../tags/tag11.xml"/><Relationship Id="rId15" Type="http://schemas.openxmlformats.org/officeDocument/2006/relationships/image" Target="../media/image14.png"/><Relationship Id="rId10" Type="http://schemas.openxmlformats.org/officeDocument/2006/relationships/notesSlide" Target="../notesSlides/notesSlide3.xml"/><Relationship Id="rId4" Type="http://schemas.openxmlformats.org/officeDocument/2006/relationships/tags" Target="../tags/tag10.xml"/><Relationship Id="rId9" Type="http://schemas.openxmlformats.org/officeDocument/2006/relationships/slideLayout" Target="../slideLayouts/slideLayout3.xml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7.xml"/><Relationship Id="rId7" Type="http://schemas.openxmlformats.org/officeDocument/2006/relationships/notesSlide" Target="../notesSlides/notesSlide4.xml"/><Relationship Id="rId12" Type="http://schemas.openxmlformats.org/officeDocument/2006/relationships/image" Target="../media/image1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15.png"/><Relationship Id="rId5" Type="http://schemas.openxmlformats.org/officeDocument/2006/relationships/tags" Target="../tags/tag19.xml"/><Relationship Id="rId10" Type="http://schemas.openxmlformats.org/officeDocument/2006/relationships/image" Target="../media/image5.png"/><Relationship Id="rId4" Type="http://schemas.openxmlformats.org/officeDocument/2006/relationships/tags" Target="../tags/tag18.xml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tags" Target="../tags/tag21.xml"/><Relationship Id="rId16" Type="http://schemas.openxmlformats.org/officeDocument/2006/relationships/image" Target="../media/image21.png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24.xml"/><Relationship Id="rId15" Type="http://schemas.openxmlformats.org/officeDocument/2006/relationships/image" Target="../media/image20.png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13" Type="http://schemas.openxmlformats.org/officeDocument/2006/relationships/image" Target="../media/image27.png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26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image" Target="../media/image25.png"/><Relationship Id="rId5" Type="http://schemas.openxmlformats.org/officeDocument/2006/relationships/tags" Target="../tags/tag33.xml"/><Relationship Id="rId10" Type="http://schemas.openxmlformats.org/officeDocument/2006/relationships/image" Target="../media/image24.png"/><Relationship Id="rId4" Type="http://schemas.openxmlformats.org/officeDocument/2006/relationships/tags" Target="../tags/tag32.xml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image" Target="../media/image17.png"/><Relationship Id="rId18" Type="http://schemas.openxmlformats.org/officeDocument/2006/relationships/image" Target="../media/image35.png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image" Target="../media/image30.png"/><Relationship Id="rId17" Type="http://schemas.openxmlformats.org/officeDocument/2006/relationships/image" Target="../media/image34.png"/><Relationship Id="rId2" Type="http://schemas.openxmlformats.org/officeDocument/2006/relationships/tags" Target="../tags/tag38.xml"/><Relationship Id="rId16" Type="http://schemas.openxmlformats.org/officeDocument/2006/relationships/image" Target="../media/image33.png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41.xml"/><Relationship Id="rId15" Type="http://schemas.openxmlformats.org/officeDocument/2006/relationships/image" Target="../media/image32.png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tags" Target="../tags/tag48.xml"/><Relationship Id="rId7" Type="http://schemas.openxmlformats.org/officeDocument/2006/relationships/image" Target="../media/image36.png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32.png"/><Relationship Id="rId4" Type="http://schemas.openxmlformats.org/officeDocument/2006/relationships/tags" Target="../tags/tag49.xml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Autonomous Navigation for Flying Robots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5.2:</a:t>
            </a:r>
            <a:br>
              <a:rPr lang="en-US" dirty="0" smtClean="0"/>
            </a:br>
            <a:r>
              <a:rPr lang="en-US" dirty="0" smtClean="0"/>
              <a:t>Recap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Probability </a:t>
            </a:r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Jürgen </a:t>
            </a:r>
            <a:r>
              <a:rPr lang="en-US" dirty="0" smtClean="0"/>
              <a:t>Sturm</a:t>
            </a:r>
          </a:p>
          <a:p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Universität</a:t>
            </a:r>
            <a:r>
              <a:rPr lang="en-US" dirty="0"/>
              <a:t> </a:t>
            </a:r>
            <a:r>
              <a:rPr lang="en-US" dirty="0" err="1"/>
              <a:t>München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Marginalization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 case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Continuous case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698" y="971550"/>
            <a:ext cx="2438404" cy="71171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651" y="2571750"/>
            <a:ext cx="2488698" cy="7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Marginalization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960527"/>
              </p:ext>
            </p:extLst>
          </p:nvPr>
        </p:nvGraphicFramePr>
        <p:xfrm>
          <a:off x="914400" y="971550"/>
          <a:ext cx="48006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P(X,Y)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P(Y)</a:t>
                      </a:r>
                      <a:r>
                        <a:rPr lang="en-US" baseline="0" dirty="0" smtClean="0">
                          <a:sym typeface="Wingdings"/>
                        </a:rPr>
                        <a:t>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</a:t>
                      </a:r>
                      <a:r>
                        <a:rPr lang="en-US" baseline="-25000" dirty="0" smtClean="0"/>
                        <a:t>1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FF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>
                    <a:solidFill>
                      <a:srgbClr val="D9FFE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</a:t>
                      </a:r>
                      <a:r>
                        <a:rPr lang="en-US" baseline="-25000" dirty="0" smtClean="0"/>
                        <a:t>2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FF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1/8</a:t>
                      </a:r>
                      <a:endParaRPr lang="en-US" dirty="0"/>
                    </a:p>
                  </a:txBody>
                  <a:tcP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1/32</a:t>
                      </a:r>
                      <a:endParaRPr lang="en-US" dirty="0"/>
                    </a:p>
                  </a:txBody>
                  <a:tcP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1/32</a:t>
                      </a:r>
                      <a:endParaRPr lang="en-US" dirty="0"/>
                    </a:p>
                  </a:txBody>
                  <a:tcP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>
                    <a:solidFill>
                      <a:srgbClr val="D9FFE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</a:t>
                      </a:r>
                      <a:r>
                        <a:rPr lang="en-US" baseline="-25000" dirty="0" smtClean="0"/>
                        <a:t>3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FF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>
                    <a:solidFill>
                      <a:srgbClr val="D9FFE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</a:t>
                      </a:r>
                      <a:r>
                        <a:rPr lang="en-US" baseline="-25000" dirty="0" smtClean="0"/>
                        <a:t>4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FF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>
                    <a:solidFill>
                      <a:srgbClr val="D9FFE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r>
                        <a:rPr lang="en-US" baseline="0" dirty="0" smtClean="0">
                          <a:sym typeface="Wingdings"/>
                        </a:rPr>
                        <a:t>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1/8</a:t>
                      </a:r>
                      <a:endParaRPr lang="en-US" dirty="0"/>
                    </a:p>
                  </a:txBody>
                  <a:tcPr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1/8</a:t>
                      </a:r>
                      <a:endParaRPr lang="en-US" dirty="0"/>
                    </a:p>
                  </a:txBody>
                  <a:tcPr>
                    <a:solidFill>
                      <a:srgbClr val="FFC5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Value of a Random Variable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 case</a:t>
            </a:r>
          </a:p>
          <a:p>
            <a:endParaRPr lang="en-US" dirty="0"/>
          </a:p>
          <a:p>
            <a:r>
              <a:rPr lang="en-US" dirty="0"/>
              <a:t>Continuous case</a:t>
            </a:r>
          </a:p>
          <a:p>
            <a:endParaRPr lang="en-US" dirty="0"/>
          </a:p>
          <a:p>
            <a:r>
              <a:rPr lang="en-US" dirty="0"/>
              <a:t>The expected value is the weighted average of all values a random variable can take on.</a:t>
            </a:r>
          </a:p>
          <a:p>
            <a:r>
              <a:rPr lang="en-US" dirty="0"/>
              <a:t>Expectation is a linear operator</a:t>
            </a:r>
            <a:endParaRPr lang="de-DE" dirty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971550"/>
            <a:ext cx="2514606" cy="65989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714500"/>
            <a:ext cx="3226314" cy="71171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4" y="4095750"/>
            <a:ext cx="3048006" cy="3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Covariance of a Random Variable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the squared expected deviation from the mean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648" y="1581150"/>
            <a:ext cx="5536704" cy="35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0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from Data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  <a:p>
            <a:endParaRPr lang="en-US" dirty="0" smtClean="0"/>
          </a:p>
          <a:p>
            <a:r>
              <a:rPr lang="en-US" dirty="0" smtClean="0"/>
              <a:t>Sample </a:t>
            </a:r>
            <a:r>
              <a:rPr lang="en-US" dirty="0"/>
              <a:t>Mean</a:t>
            </a:r>
          </a:p>
          <a:p>
            <a:endParaRPr lang="en-US" dirty="0" smtClean="0"/>
          </a:p>
          <a:p>
            <a:r>
              <a:rPr lang="en-US" dirty="0" smtClean="0"/>
              <a:t>Sample </a:t>
            </a:r>
            <a:r>
              <a:rPr lang="en-US" dirty="0"/>
              <a:t>Covariance</a:t>
            </a:r>
            <a:endParaRPr lang="de-DE" dirty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14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965200"/>
            <a:ext cx="2464314" cy="35509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1733550"/>
            <a:ext cx="1650496" cy="78791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86150"/>
            <a:ext cx="4191008" cy="78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 on probability theory</a:t>
            </a:r>
          </a:p>
          <a:p>
            <a:r>
              <a:rPr lang="en-US" dirty="0" smtClean="0"/>
              <a:t>Random variables</a:t>
            </a:r>
          </a:p>
          <a:p>
            <a:r>
              <a:rPr lang="en-US" dirty="0" smtClean="0"/>
              <a:t>Joint and conditional probabilities</a:t>
            </a:r>
          </a:p>
          <a:p>
            <a:r>
              <a:rPr lang="en-US" dirty="0" smtClean="0"/>
              <a:t>Marginalization</a:t>
            </a:r>
          </a:p>
          <a:p>
            <a:r>
              <a:rPr lang="en-US" dirty="0" smtClean="0"/>
              <a:t>Mean and covariance</a:t>
            </a:r>
          </a:p>
          <a:p>
            <a:endParaRPr lang="en-US" dirty="0"/>
          </a:p>
          <a:p>
            <a:r>
              <a:rPr lang="en-US" dirty="0" smtClean="0"/>
              <a:t>Next:</a:t>
            </a:r>
            <a:br>
              <a:rPr lang="en-US" dirty="0" smtClean="0"/>
            </a:br>
            <a:r>
              <a:rPr lang="en-US" dirty="0" smtClean="0"/>
              <a:t>Bayes Law </a:t>
            </a:r>
            <a:r>
              <a:rPr lang="en-US" smtClean="0"/>
              <a:t>and examples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Probability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Random </a:t>
            </a:r>
            <a:r>
              <a:rPr lang="de-DE" dirty="0" err="1" smtClean="0"/>
              <a:t>experiment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produce</a:t>
            </a:r>
            <a:r>
              <a:rPr lang="de-DE" dirty="0" smtClean="0"/>
              <a:t> a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, e.g., </a:t>
            </a:r>
            <a:r>
              <a:rPr lang="de-DE" dirty="0" err="1" smtClean="0"/>
              <a:t>rolling</a:t>
            </a:r>
            <a:r>
              <a:rPr lang="de-DE" dirty="0" smtClean="0"/>
              <a:t> a </a:t>
            </a:r>
            <a:r>
              <a:rPr lang="de-DE" dirty="0" err="1" smtClean="0"/>
              <a:t>dice</a:t>
            </a:r>
            <a:endParaRPr lang="de-DE" dirty="0" smtClean="0"/>
          </a:p>
          <a:p>
            <a:r>
              <a:rPr lang="de-DE" dirty="0" smtClean="0"/>
              <a:t>Sample </a:t>
            </a:r>
            <a:r>
              <a:rPr lang="de-DE" dirty="0" err="1" smtClean="0"/>
              <a:t>space</a:t>
            </a:r>
            <a:r>
              <a:rPr lang="de-DE" dirty="0" smtClean="0"/>
              <a:t>, e.g., </a:t>
            </a:r>
          </a:p>
          <a:p>
            <a:r>
              <a:rPr lang="de-DE" dirty="0" smtClean="0"/>
              <a:t>Event    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subset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, e.g., </a:t>
            </a:r>
          </a:p>
          <a:p>
            <a:r>
              <a:rPr lang="de-DE" dirty="0" err="1" smtClean="0"/>
              <a:t>Probability</a:t>
            </a:r>
            <a:r>
              <a:rPr lang="de-DE" dirty="0" smtClean="0"/>
              <a:t>         , e.g.,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2292350"/>
            <a:ext cx="228600" cy="2286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447" y="2698242"/>
            <a:ext cx="659894" cy="33070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809750"/>
            <a:ext cx="1854712" cy="33070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1480" y="2202942"/>
            <a:ext cx="990876" cy="33079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Grafik 1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0" y="2704592"/>
            <a:ext cx="1447802" cy="3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Axioms </a:t>
            </a:r>
            <a:r>
              <a:rPr lang="en-US" dirty="0"/>
              <a:t>of Probability Theory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de-DE" dirty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6" y="971550"/>
            <a:ext cx="1802896" cy="33070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" y="1428750"/>
            <a:ext cx="1219202" cy="33070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890" y="1440942"/>
            <a:ext cx="1168910" cy="330708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" y="1885950"/>
            <a:ext cx="5055118" cy="330708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892041" y="2724150"/>
            <a:ext cx="3810000" cy="19558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1832689" y="3279715"/>
            <a:ext cx="1165359" cy="116535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578933" y="3273365"/>
            <a:ext cx="1165359" cy="1165359"/>
          </a:xfrm>
          <a:prstGeom prst="ellipse">
            <a:avLst/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4330774"/>
            <a:ext cx="228600" cy="228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Grafik 19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4328" y="3267015"/>
            <a:ext cx="228600" cy="228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Grafik 2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250" y="3267015"/>
            <a:ext cx="228600" cy="228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Grafik 2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3192" y="2952750"/>
            <a:ext cx="788420" cy="22874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23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Axiom 3</a:t>
            </a:r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41" y="1047750"/>
            <a:ext cx="5055118" cy="33070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381000" y="1847850"/>
            <a:ext cx="5105400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1447800" y="2381250"/>
            <a:ext cx="1905000" cy="1905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2743200" y="2381250"/>
            <a:ext cx="1905000" cy="1905000"/>
          </a:xfrm>
          <a:prstGeom prst="ellipse">
            <a:avLst/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" name="Grafik 2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009" y="4210050"/>
            <a:ext cx="228600" cy="228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Grafik 2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8291" y="2286000"/>
            <a:ext cx="228600" cy="228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Grafik 2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0209" y="2266950"/>
            <a:ext cx="228600" cy="228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Grafik 2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0245" y="1974850"/>
            <a:ext cx="788420" cy="22874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41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Random Variables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denotes </a:t>
            </a:r>
            <a:r>
              <a:rPr lang="en-US" dirty="0"/>
              <a:t>a </a:t>
            </a:r>
            <a:r>
              <a:rPr lang="en-US" b="1" dirty="0">
                <a:solidFill>
                  <a:srgbClr val="0065BD"/>
                </a:solidFill>
              </a:rPr>
              <a:t>random variable</a:t>
            </a:r>
          </a:p>
          <a:p>
            <a:r>
              <a:rPr lang="en-US" dirty="0"/>
              <a:t>    can take on a countable number of values </a:t>
            </a:r>
            <a:br>
              <a:rPr lang="en-US" dirty="0"/>
            </a:br>
            <a:r>
              <a:rPr lang="en-US" dirty="0"/>
              <a:t>in </a:t>
            </a:r>
          </a:p>
          <a:p>
            <a:r>
              <a:rPr lang="en-US" dirty="0"/>
              <a:t>                 </a:t>
            </a:r>
            <a:r>
              <a:rPr lang="en-US" dirty="0" smtClean="0"/>
              <a:t> is </a:t>
            </a:r>
            <a:r>
              <a:rPr lang="en-US" dirty="0"/>
              <a:t>the </a:t>
            </a:r>
            <a:r>
              <a:rPr lang="en-US" b="1" dirty="0">
                <a:solidFill>
                  <a:srgbClr val="0065BD"/>
                </a:solidFill>
              </a:rPr>
              <a:t>probability</a:t>
            </a:r>
            <a:r>
              <a:rPr lang="en-US" dirty="0">
                <a:solidFill>
                  <a:srgbClr val="0065BD"/>
                </a:solidFill>
              </a:rPr>
              <a:t> </a:t>
            </a:r>
            <a:r>
              <a:rPr lang="en-US" dirty="0"/>
              <a:t>that the random variable      takes on value</a:t>
            </a:r>
          </a:p>
          <a:p>
            <a:r>
              <a:rPr lang="en-US" dirty="0"/>
              <a:t>        is called the </a:t>
            </a:r>
            <a:r>
              <a:rPr lang="en-US" b="1" dirty="0">
                <a:solidFill>
                  <a:srgbClr val="0065BD"/>
                </a:solidFill>
              </a:rPr>
              <a:t>probability mass function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/>
              <a:t>Example: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58" y="1047750"/>
            <a:ext cx="278892" cy="2286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1485900"/>
            <a:ext cx="278892" cy="2286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09750"/>
            <a:ext cx="1854712" cy="33070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2241550"/>
            <a:ext cx="1371602" cy="330708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292604"/>
            <a:ext cx="278892" cy="2286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058" y="2724150"/>
            <a:ext cx="254508" cy="202692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3054350"/>
            <a:ext cx="533402" cy="330708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943350"/>
            <a:ext cx="4393700" cy="330708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549" y="4400550"/>
            <a:ext cx="4850902" cy="3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7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Random Variables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dirty="0"/>
              <a:t>takes on continuous values</a:t>
            </a:r>
          </a:p>
          <a:p>
            <a:r>
              <a:rPr lang="en-US" dirty="0"/>
              <a:t>                </a:t>
            </a:r>
            <a:r>
              <a:rPr lang="en-US" dirty="0" smtClean="0"/>
              <a:t>or         </a:t>
            </a:r>
            <a:r>
              <a:rPr lang="en-US" dirty="0"/>
              <a:t>is called the </a:t>
            </a:r>
            <a:r>
              <a:rPr lang="en-US" b="1" dirty="0">
                <a:solidFill>
                  <a:srgbClr val="0065BD"/>
                </a:solidFill>
              </a:rPr>
              <a:t>probability density function (PDF</a:t>
            </a:r>
            <a:r>
              <a:rPr lang="en-US" b="1" dirty="0" smtClean="0">
                <a:solidFill>
                  <a:srgbClr val="0065BD"/>
                </a:solidFill>
              </a:rPr>
              <a:t>)</a:t>
            </a:r>
          </a:p>
          <a:p>
            <a:endParaRPr lang="en-US" b="1" dirty="0">
              <a:solidFill>
                <a:srgbClr val="0065BD"/>
              </a:solidFill>
            </a:endParaRPr>
          </a:p>
          <a:p>
            <a:endParaRPr lang="en-US" b="1" dirty="0" smtClean="0">
              <a:solidFill>
                <a:srgbClr val="0065BD"/>
              </a:solidFill>
            </a:endParaRPr>
          </a:p>
          <a:p>
            <a:r>
              <a:rPr lang="en-US" dirty="0" smtClean="0"/>
              <a:t>Example</a:t>
            </a:r>
          </a:p>
          <a:p>
            <a:endParaRPr lang="en-US" b="1" dirty="0">
              <a:solidFill>
                <a:srgbClr val="0065BD"/>
              </a:solidFill>
            </a:endParaRPr>
          </a:p>
          <a:p>
            <a:endParaRPr lang="en-US" b="1" dirty="0" smtClean="0">
              <a:solidFill>
                <a:srgbClr val="0065BD"/>
              </a:solidFill>
            </a:endParaRP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58" y="1047750"/>
            <a:ext cx="278892" cy="2286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58" y="1428750"/>
            <a:ext cx="1219202" cy="33070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4390" y="1428750"/>
            <a:ext cx="559311" cy="33070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Grafik 1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816" y="2114550"/>
            <a:ext cx="3326898" cy="787910"/>
          </a:xfrm>
          <a:prstGeom prst="rect">
            <a:avLst/>
          </a:prstGeom>
        </p:spPr>
      </p:pic>
      <p:cxnSp>
        <p:nvCxnSpPr>
          <p:cNvPr id="19" name="Gerade Verbindung mit Pfeil 18"/>
          <p:cNvCxnSpPr/>
          <p:nvPr/>
        </p:nvCxnSpPr>
        <p:spPr>
          <a:xfrm flipV="1">
            <a:off x="2705101" y="3966157"/>
            <a:ext cx="0" cy="74250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2476501" y="4480066"/>
            <a:ext cx="39624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2705101" y="3151364"/>
            <a:ext cx="3733800" cy="6858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072251" y="3303764"/>
            <a:ext cx="381000" cy="533400"/>
          </a:xfrm>
          <a:prstGeom prst="rect">
            <a:avLst/>
          </a:prstGeom>
          <a:solidFill>
            <a:schemeClr val="bg1"/>
          </a:solidFill>
          <a:ln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3340607" y="3532364"/>
            <a:ext cx="76200" cy="76200"/>
          </a:xfrm>
          <a:prstGeom prst="ellipse">
            <a:avLst/>
          </a:prstGeom>
          <a:ln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758051" y="3303764"/>
            <a:ext cx="381000" cy="533400"/>
          </a:xfrm>
          <a:prstGeom prst="rect">
            <a:avLst/>
          </a:prstGeom>
          <a:solidFill>
            <a:schemeClr val="bg1"/>
          </a:solidFill>
          <a:ln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4026407" y="3532364"/>
            <a:ext cx="76200" cy="76200"/>
          </a:xfrm>
          <a:prstGeom prst="ellipse">
            <a:avLst/>
          </a:prstGeom>
          <a:ln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5510651" y="3303764"/>
            <a:ext cx="381000" cy="533400"/>
          </a:xfrm>
          <a:prstGeom prst="rect">
            <a:avLst/>
          </a:prstGeom>
          <a:solidFill>
            <a:schemeClr val="bg1"/>
          </a:solidFill>
          <a:ln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5779007" y="3532364"/>
            <a:ext cx="76200" cy="76200"/>
          </a:xfrm>
          <a:prstGeom prst="ellipse">
            <a:avLst/>
          </a:prstGeom>
          <a:ln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reihandform 29"/>
          <p:cNvSpPr/>
          <p:nvPr/>
        </p:nvSpPr>
        <p:spPr>
          <a:xfrm>
            <a:off x="2707816" y="4125121"/>
            <a:ext cx="3591339" cy="338486"/>
          </a:xfrm>
          <a:custGeom>
            <a:avLst/>
            <a:gdLst>
              <a:gd name="connsiteX0" fmla="*/ 0 w 3591339"/>
              <a:gd name="connsiteY0" fmla="*/ 331366 h 338486"/>
              <a:gd name="connsiteX1" fmla="*/ 318052 w 3591339"/>
              <a:gd name="connsiteY1" fmla="*/ 318114 h 338486"/>
              <a:gd name="connsiteX2" fmla="*/ 530087 w 3591339"/>
              <a:gd name="connsiteY2" fmla="*/ 159088 h 338486"/>
              <a:gd name="connsiteX3" fmla="*/ 702365 w 3591339"/>
              <a:gd name="connsiteY3" fmla="*/ 304862 h 338486"/>
              <a:gd name="connsiteX4" fmla="*/ 1033670 w 3591339"/>
              <a:gd name="connsiteY4" fmla="*/ 304862 h 338486"/>
              <a:gd name="connsiteX5" fmla="*/ 1179444 w 3591339"/>
              <a:gd name="connsiteY5" fmla="*/ 62 h 338486"/>
              <a:gd name="connsiteX6" fmla="*/ 1298713 w 3591339"/>
              <a:gd name="connsiteY6" fmla="*/ 278358 h 338486"/>
              <a:gd name="connsiteX7" fmla="*/ 1524000 w 3591339"/>
              <a:gd name="connsiteY7" fmla="*/ 318114 h 338486"/>
              <a:gd name="connsiteX8" fmla="*/ 2928731 w 3591339"/>
              <a:gd name="connsiteY8" fmla="*/ 318114 h 338486"/>
              <a:gd name="connsiteX9" fmla="*/ 3591339 w 3591339"/>
              <a:gd name="connsiteY9" fmla="*/ 318114 h 338486"/>
              <a:gd name="connsiteX0" fmla="*/ 0 w 3591339"/>
              <a:gd name="connsiteY0" fmla="*/ 331366 h 338486"/>
              <a:gd name="connsiteX1" fmla="*/ 318052 w 3591339"/>
              <a:gd name="connsiteY1" fmla="*/ 318114 h 338486"/>
              <a:gd name="connsiteX2" fmla="*/ 530087 w 3591339"/>
              <a:gd name="connsiteY2" fmla="*/ 159088 h 338486"/>
              <a:gd name="connsiteX3" fmla="*/ 702365 w 3591339"/>
              <a:gd name="connsiteY3" fmla="*/ 304862 h 338486"/>
              <a:gd name="connsiteX4" fmla="*/ 1033670 w 3591339"/>
              <a:gd name="connsiteY4" fmla="*/ 304862 h 338486"/>
              <a:gd name="connsiteX5" fmla="*/ 1179444 w 3591339"/>
              <a:gd name="connsiteY5" fmla="*/ 62 h 338486"/>
              <a:gd name="connsiteX6" fmla="*/ 1298713 w 3591339"/>
              <a:gd name="connsiteY6" fmla="*/ 278358 h 338486"/>
              <a:gd name="connsiteX7" fmla="*/ 1524000 w 3591339"/>
              <a:gd name="connsiteY7" fmla="*/ 318114 h 338486"/>
              <a:gd name="connsiteX8" fmla="*/ 2994992 w 3591339"/>
              <a:gd name="connsiteY8" fmla="*/ 238601 h 338486"/>
              <a:gd name="connsiteX9" fmla="*/ 3591339 w 3591339"/>
              <a:gd name="connsiteY9" fmla="*/ 318114 h 338486"/>
              <a:gd name="connsiteX0" fmla="*/ 0 w 3591339"/>
              <a:gd name="connsiteY0" fmla="*/ 331366 h 338486"/>
              <a:gd name="connsiteX1" fmla="*/ 318052 w 3591339"/>
              <a:gd name="connsiteY1" fmla="*/ 318114 h 338486"/>
              <a:gd name="connsiteX2" fmla="*/ 530087 w 3591339"/>
              <a:gd name="connsiteY2" fmla="*/ 159088 h 338486"/>
              <a:gd name="connsiteX3" fmla="*/ 702365 w 3591339"/>
              <a:gd name="connsiteY3" fmla="*/ 304862 h 338486"/>
              <a:gd name="connsiteX4" fmla="*/ 1033670 w 3591339"/>
              <a:gd name="connsiteY4" fmla="*/ 304862 h 338486"/>
              <a:gd name="connsiteX5" fmla="*/ 1179444 w 3591339"/>
              <a:gd name="connsiteY5" fmla="*/ 62 h 338486"/>
              <a:gd name="connsiteX6" fmla="*/ 1298713 w 3591339"/>
              <a:gd name="connsiteY6" fmla="*/ 278358 h 338486"/>
              <a:gd name="connsiteX7" fmla="*/ 1524000 w 3591339"/>
              <a:gd name="connsiteY7" fmla="*/ 318114 h 338486"/>
              <a:gd name="connsiteX8" fmla="*/ 2796209 w 3591339"/>
              <a:gd name="connsiteY8" fmla="*/ 238601 h 338486"/>
              <a:gd name="connsiteX9" fmla="*/ 2994992 w 3591339"/>
              <a:gd name="connsiteY9" fmla="*/ 238601 h 338486"/>
              <a:gd name="connsiteX10" fmla="*/ 3591339 w 3591339"/>
              <a:gd name="connsiteY10" fmla="*/ 318114 h 338486"/>
              <a:gd name="connsiteX0" fmla="*/ 0 w 3591339"/>
              <a:gd name="connsiteY0" fmla="*/ 331366 h 338486"/>
              <a:gd name="connsiteX1" fmla="*/ 318052 w 3591339"/>
              <a:gd name="connsiteY1" fmla="*/ 318114 h 338486"/>
              <a:gd name="connsiteX2" fmla="*/ 530087 w 3591339"/>
              <a:gd name="connsiteY2" fmla="*/ 159088 h 338486"/>
              <a:gd name="connsiteX3" fmla="*/ 702365 w 3591339"/>
              <a:gd name="connsiteY3" fmla="*/ 304862 h 338486"/>
              <a:gd name="connsiteX4" fmla="*/ 1033670 w 3591339"/>
              <a:gd name="connsiteY4" fmla="*/ 304862 h 338486"/>
              <a:gd name="connsiteX5" fmla="*/ 1179444 w 3591339"/>
              <a:gd name="connsiteY5" fmla="*/ 62 h 338486"/>
              <a:gd name="connsiteX6" fmla="*/ 1298713 w 3591339"/>
              <a:gd name="connsiteY6" fmla="*/ 278358 h 338486"/>
              <a:gd name="connsiteX7" fmla="*/ 1524000 w 3591339"/>
              <a:gd name="connsiteY7" fmla="*/ 318114 h 338486"/>
              <a:gd name="connsiteX8" fmla="*/ 2796209 w 3591339"/>
              <a:gd name="connsiteY8" fmla="*/ 318114 h 338486"/>
              <a:gd name="connsiteX9" fmla="*/ 2994992 w 3591339"/>
              <a:gd name="connsiteY9" fmla="*/ 238601 h 338486"/>
              <a:gd name="connsiteX10" fmla="*/ 3591339 w 3591339"/>
              <a:gd name="connsiteY10" fmla="*/ 318114 h 338486"/>
              <a:gd name="connsiteX0" fmla="*/ 0 w 3591339"/>
              <a:gd name="connsiteY0" fmla="*/ 331366 h 338486"/>
              <a:gd name="connsiteX1" fmla="*/ 318052 w 3591339"/>
              <a:gd name="connsiteY1" fmla="*/ 318114 h 338486"/>
              <a:gd name="connsiteX2" fmla="*/ 530087 w 3591339"/>
              <a:gd name="connsiteY2" fmla="*/ 159088 h 338486"/>
              <a:gd name="connsiteX3" fmla="*/ 702365 w 3591339"/>
              <a:gd name="connsiteY3" fmla="*/ 304862 h 338486"/>
              <a:gd name="connsiteX4" fmla="*/ 1033670 w 3591339"/>
              <a:gd name="connsiteY4" fmla="*/ 304862 h 338486"/>
              <a:gd name="connsiteX5" fmla="*/ 1179444 w 3591339"/>
              <a:gd name="connsiteY5" fmla="*/ 62 h 338486"/>
              <a:gd name="connsiteX6" fmla="*/ 1298713 w 3591339"/>
              <a:gd name="connsiteY6" fmla="*/ 278358 h 338486"/>
              <a:gd name="connsiteX7" fmla="*/ 1524000 w 3591339"/>
              <a:gd name="connsiteY7" fmla="*/ 318114 h 338486"/>
              <a:gd name="connsiteX8" fmla="*/ 2796209 w 3591339"/>
              <a:gd name="connsiteY8" fmla="*/ 318114 h 338486"/>
              <a:gd name="connsiteX9" fmla="*/ 2994992 w 3591339"/>
              <a:gd name="connsiteY9" fmla="*/ 238601 h 338486"/>
              <a:gd name="connsiteX10" fmla="*/ 3591339 w 3591339"/>
              <a:gd name="connsiteY10" fmla="*/ 318114 h 338486"/>
              <a:gd name="connsiteX0" fmla="*/ 0 w 3591339"/>
              <a:gd name="connsiteY0" fmla="*/ 331366 h 338486"/>
              <a:gd name="connsiteX1" fmla="*/ 318052 w 3591339"/>
              <a:gd name="connsiteY1" fmla="*/ 318114 h 338486"/>
              <a:gd name="connsiteX2" fmla="*/ 530087 w 3591339"/>
              <a:gd name="connsiteY2" fmla="*/ 159088 h 338486"/>
              <a:gd name="connsiteX3" fmla="*/ 702365 w 3591339"/>
              <a:gd name="connsiteY3" fmla="*/ 304862 h 338486"/>
              <a:gd name="connsiteX4" fmla="*/ 1033670 w 3591339"/>
              <a:gd name="connsiteY4" fmla="*/ 304862 h 338486"/>
              <a:gd name="connsiteX5" fmla="*/ 1179444 w 3591339"/>
              <a:gd name="connsiteY5" fmla="*/ 62 h 338486"/>
              <a:gd name="connsiteX6" fmla="*/ 1298713 w 3591339"/>
              <a:gd name="connsiteY6" fmla="*/ 278358 h 338486"/>
              <a:gd name="connsiteX7" fmla="*/ 1524000 w 3591339"/>
              <a:gd name="connsiteY7" fmla="*/ 318114 h 338486"/>
              <a:gd name="connsiteX8" fmla="*/ 2796209 w 3591339"/>
              <a:gd name="connsiteY8" fmla="*/ 318114 h 338486"/>
              <a:gd name="connsiteX9" fmla="*/ 2994992 w 3591339"/>
              <a:gd name="connsiteY9" fmla="*/ 238601 h 338486"/>
              <a:gd name="connsiteX10" fmla="*/ 3193774 w 3591339"/>
              <a:gd name="connsiteY10" fmla="*/ 265106 h 338486"/>
              <a:gd name="connsiteX11" fmla="*/ 3591339 w 3591339"/>
              <a:gd name="connsiteY11" fmla="*/ 318114 h 338486"/>
              <a:gd name="connsiteX0" fmla="*/ 0 w 3591339"/>
              <a:gd name="connsiteY0" fmla="*/ 331366 h 338486"/>
              <a:gd name="connsiteX1" fmla="*/ 318052 w 3591339"/>
              <a:gd name="connsiteY1" fmla="*/ 318114 h 338486"/>
              <a:gd name="connsiteX2" fmla="*/ 530087 w 3591339"/>
              <a:gd name="connsiteY2" fmla="*/ 159088 h 338486"/>
              <a:gd name="connsiteX3" fmla="*/ 702365 w 3591339"/>
              <a:gd name="connsiteY3" fmla="*/ 304862 h 338486"/>
              <a:gd name="connsiteX4" fmla="*/ 1033670 w 3591339"/>
              <a:gd name="connsiteY4" fmla="*/ 304862 h 338486"/>
              <a:gd name="connsiteX5" fmla="*/ 1179444 w 3591339"/>
              <a:gd name="connsiteY5" fmla="*/ 62 h 338486"/>
              <a:gd name="connsiteX6" fmla="*/ 1298713 w 3591339"/>
              <a:gd name="connsiteY6" fmla="*/ 278358 h 338486"/>
              <a:gd name="connsiteX7" fmla="*/ 1524000 w 3591339"/>
              <a:gd name="connsiteY7" fmla="*/ 318114 h 338486"/>
              <a:gd name="connsiteX8" fmla="*/ 2796209 w 3591339"/>
              <a:gd name="connsiteY8" fmla="*/ 318114 h 338486"/>
              <a:gd name="connsiteX9" fmla="*/ 2994992 w 3591339"/>
              <a:gd name="connsiteY9" fmla="*/ 238601 h 338486"/>
              <a:gd name="connsiteX10" fmla="*/ 3154017 w 3591339"/>
              <a:gd name="connsiteY10" fmla="*/ 304862 h 338486"/>
              <a:gd name="connsiteX11" fmla="*/ 3591339 w 3591339"/>
              <a:gd name="connsiteY11" fmla="*/ 318114 h 33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91339" h="338486">
                <a:moveTo>
                  <a:pt x="0" y="331366"/>
                </a:moveTo>
                <a:cubicBezTo>
                  <a:pt x="114852" y="339096"/>
                  <a:pt x="229704" y="346827"/>
                  <a:pt x="318052" y="318114"/>
                </a:cubicBezTo>
                <a:cubicBezTo>
                  <a:pt x="406400" y="289401"/>
                  <a:pt x="466035" y="161297"/>
                  <a:pt x="530087" y="159088"/>
                </a:cubicBezTo>
                <a:cubicBezTo>
                  <a:pt x="594139" y="156879"/>
                  <a:pt x="618435" y="280566"/>
                  <a:pt x="702365" y="304862"/>
                </a:cubicBezTo>
                <a:cubicBezTo>
                  <a:pt x="786295" y="329158"/>
                  <a:pt x="954157" y="355662"/>
                  <a:pt x="1033670" y="304862"/>
                </a:cubicBezTo>
                <a:cubicBezTo>
                  <a:pt x="1113183" y="254062"/>
                  <a:pt x="1135270" y="4479"/>
                  <a:pt x="1179444" y="62"/>
                </a:cubicBezTo>
                <a:cubicBezTo>
                  <a:pt x="1223618" y="-4355"/>
                  <a:pt x="1241287" y="225349"/>
                  <a:pt x="1298713" y="278358"/>
                </a:cubicBezTo>
                <a:cubicBezTo>
                  <a:pt x="1356139" y="331367"/>
                  <a:pt x="1274417" y="311488"/>
                  <a:pt x="1524000" y="318114"/>
                </a:cubicBezTo>
                <a:cubicBezTo>
                  <a:pt x="1773583" y="324740"/>
                  <a:pt x="2551044" y="331366"/>
                  <a:pt x="2796209" y="318114"/>
                </a:cubicBezTo>
                <a:cubicBezTo>
                  <a:pt x="2922104" y="331367"/>
                  <a:pt x="2935357" y="240810"/>
                  <a:pt x="2994992" y="238601"/>
                </a:cubicBezTo>
                <a:cubicBezTo>
                  <a:pt x="3054627" y="236392"/>
                  <a:pt x="3101009" y="282775"/>
                  <a:pt x="3154017" y="304862"/>
                </a:cubicBezTo>
                <a:lnTo>
                  <a:pt x="3591339" y="31811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Grafik 3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1350" y="3895866"/>
            <a:ext cx="559311" cy="33070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Grafik 3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001" y="4588016"/>
            <a:ext cx="178308" cy="152400"/>
          </a:xfrm>
          <a:prstGeom prst="rect">
            <a:avLst/>
          </a:prstGeom>
        </p:spPr>
      </p:pic>
      <p:sp>
        <p:nvSpPr>
          <p:cNvPr id="34" name="Textfeld 33"/>
          <p:cNvSpPr txBox="1"/>
          <p:nvPr/>
        </p:nvSpPr>
        <p:spPr>
          <a:xfrm>
            <a:off x="6553200" y="3151364"/>
            <a:ext cx="2278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>
                <a:latin typeface="TUM Neue Helvetica 55 Regular" panose="020B0604020202020204" pitchFamily="34" charset="0"/>
              </a:rPr>
              <a:t>Thrun</a:t>
            </a:r>
            <a:r>
              <a:rPr lang="en-US" sz="600" dirty="0" smtClean="0">
                <a:latin typeface="TUM Neue Helvetica 55 Regular" panose="020B0604020202020204" pitchFamily="34" charset="0"/>
              </a:rPr>
              <a:t>, </a:t>
            </a:r>
            <a:r>
              <a:rPr lang="en-US" sz="600" dirty="0" err="1" smtClean="0">
                <a:latin typeface="TUM Neue Helvetica 55 Regular" panose="020B0604020202020204" pitchFamily="34" charset="0"/>
              </a:rPr>
              <a:t>Burgard</a:t>
            </a:r>
            <a:r>
              <a:rPr lang="en-US" sz="600" dirty="0" smtClean="0">
                <a:latin typeface="TUM Neue Helvetica 55 Regular" panose="020B0604020202020204" pitchFamily="34" charset="0"/>
              </a:rPr>
              <a:t>, Fox: Probabilistic Robotics. MIT Press, 2005</a:t>
            </a:r>
          </a:p>
          <a:p>
            <a:r>
              <a:rPr lang="en-US" sz="600" dirty="0">
                <a:latin typeface="TUM Neue Helvetica 55 Regular" panose="020B0604020202020204" pitchFamily="34" charset="0"/>
              </a:rPr>
              <a:t>http://mitpress.mit.edu/books/probabilistic-robotics</a:t>
            </a:r>
          </a:p>
        </p:txBody>
      </p:sp>
    </p:spTree>
    <p:extLst>
      <p:ext uri="{BB962C8B-B14F-4D97-AF65-F5344CB8AC3E}">
        <p14:creationId xmlns:p14="http://schemas.microsoft.com/office/powerpoint/2010/main" val="178157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Distributions Sum To One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 case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Continuous case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971550"/>
            <a:ext cx="1650496" cy="65989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571750"/>
            <a:ext cx="1752604" cy="7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and Conditional Probabilities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If      and     are </a:t>
            </a:r>
            <a:r>
              <a:rPr lang="en-US" b="1" dirty="0">
                <a:solidFill>
                  <a:srgbClr val="0065BD"/>
                </a:solidFill>
              </a:rPr>
              <a:t>independent</a:t>
            </a:r>
            <a:r>
              <a:rPr lang="en-US" dirty="0">
                <a:solidFill>
                  <a:srgbClr val="0065BD"/>
                </a:solidFill>
              </a:rPr>
              <a:t> </a:t>
            </a:r>
            <a:r>
              <a:rPr lang="en-US" dirty="0"/>
              <a:t>then</a:t>
            </a:r>
          </a:p>
          <a:p>
            <a:endParaRPr lang="en-US" dirty="0"/>
          </a:p>
          <a:p>
            <a:r>
              <a:rPr lang="en-US" dirty="0"/>
              <a:t>               is the probability of </a:t>
            </a:r>
            <a:r>
              <a:rPr lang="en-US" b="1" dirty="0">
                <a:solidFill>
                  <a:srgbClr val="0065BD"/>
                </a:solidFill>
              </a:rPr>
              <a:t>x given y</a:t>
            </a:r>
          </a:p>
          <a:p>
            <a:endParaRPr lang="en-US" dirty="0"/>
          </a:p>
          <a:p>
            <a:r>
              <a:rPr lang="en-US" dirty="0"/>
              <a:t>If      and     are independent then</a:t>
            </a:r>
          </a:p>
          <a:p>
            <a:endParaRPr lang="en-US" dirty="0"/>
          </a:p>
        </p:txBody>
      </p:sp>
      <p:pic>
        <p:nvPicPr>
          <p:cNvPr id="10" name="Inhaltsplatzhalter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21842"/>
            <a:ext cx="4088900" cy="330708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1917700"/>
            <a:ext cx="278892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0354" y="1924050"/>
            <a:ext cx="228184" cy="22818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Grafik 1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551" y="2311400"/>
            <a:ext cx="2564898" cy="330708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00" y="2762250"/>
            <a:ext cx="1016510" cy="330708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097" y="3181350"/>
            <a:ext cx="2971806" cy="330708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298" y="4095750"/>
            <a:ext cx="2057404" cy="330708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3676650"/>
            <a:ext cx="278892" cy="22860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0354" y="3683000"/>
            <a:ext cx="228184" cy="22818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21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Independence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conditional independence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Equivalent to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this does not necessarily mean that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950" y="1581150"/>
            <a:ext cx="3784100" cy="33070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7" y="2311400"/>
            <a:ext cx="2743206" cy="33070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394" y="2717800"/>
            <a:ext cx="2743212" cy="33070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Grafik 1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551" y="4095750"/>
            <a:ext cx="2564898" cy="3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ACHECONTENT#5C6D61746862667B787D203D205C626567696E7B706D61747269787D78205C5C2079205C656E647B706D61747269787D205C696E205C6D61746862627B527D5E32" val="iVBORw0KGgoAAAANSUhEUgAAAnMAAADvCAIAAAAW6cVIAAAgAElEQVR4Ae2dv8IWt7HG4ZzTpEvoktLhChzSpUwoUxkuIXAFQJnSfFcAvgTsMpVxm85xmYrkEoi7lJwflhmENNKr3Xf/SLvPV4BerVaaebSrRzMaaW+/e/fulv6EwLkR+Prrr589e/bvf//7l7/8JYmnT5+Oi8fr168fPnz4448/HkCXcXtBkp8cgf85uf5SXwg8f/4cKoJWgQJCevv27eiYoEXQhVnCgwcPRldH8guB4RC4LZt1uD6TwAsigHl6c3NjFf7xj3/E5rOfgyaYK8CpJvwXX3yBUW4/lRACQmBtBMSsayOs+vtF4JC0GuBOyPUYM4Z+nyRJJgQ+RUDe4E/x0K/TIHBgWqUP0e7JkyfWmd99992f/vQn+6mEEBACqyIgm3VVeFV5pwg8evToq6++MuGOatIlan7++edQ7K9+9StTXAkhIATWQEDMugaqqrNrBHK++cc//tG1xFcIRwTTN998YxWIXA0KJYTAegiIWdfDVjX3iEBCq2xNISr42Gbc7373ux9++ME6A3I98EzC1FRCCOyIgNZZdwRfTW+NAHE9sROY5r///vtj0yo64gH+7LPPDGtYVmuuhoYSQmANBGSzroGq6uwRAXaesG81luzbb789Ccf85z//gVzDPteAgLbixE+C0kJgWQRksy6Lp2rrFIFwMlEs3KtXr05Cq2iNXY7lGqvP4iuO8ThHaSEgBJZC4H//+te/LlWX6hECfSLwr3/96/e//30s25dffvmXv/wlzjl8+je/+c2vf/3rv/3tb6Ypq62/+MUv/vCHP1iOEkJACCyCgLzBi8CoSvpFIHeEHnWPTUsfJAFc3HIel3gLPiojBBZBQMy6CIyqpF8Efvvb34YzgYOIZwgGrndGEipM4Tdv3oBS/S5dFQJCoB0BrbO2Y6WS4yHAbs6YVlFARyWAANOLuC/v378f/1RaCAiBKxEQs14JoG7vF4GXL1/GhyQgKMurWGz9SryJZHk0E5MPfRJnE+zVyFkQUATTWXr6bHoSnvPnP/851prlVbg2zjltmmim//73v3//+98NgX/+85+KZjI0lBACVyKgddYrAdTtPSKQRy1peTXvp2QFmgKcmyGbPgdKOUJgKgLyBk9FTOUHQIATIeJTEZBYy6t5txEVnGQmJ2kkV/VTCAiBRgTErI1AqdgwCHCEYXIqAt9TkymW9x82KwvPcb4WXGM0lBYCsxGQN3g2dLqxRwRYXr13714sGaf6cVJEnKN0jEC+CYfTqRTQFEOktBCYioCYdSpiKt81Alo7nNo9TDvu3r0b36U16RgNpYXADATkDZ4Bmm7pFIGnT58mu1flB77YVblPmCVq4qgv3qgCQkAIlBCQzVpCRvmDISA/8DUdlvuEX7x4oSP7r4FU954ZATHrmXv/ULrnfmCdiNvewfm8hHvfvn17+I/XtkOkkkKgHQF5g9uxUsl+Ecj9wPgzz/ORuOs7BpuVL7Ym9Zztc0CJ+vopBGYjIJt1NnS6sRcEXHtLp8xP7R6O17hz505yl+z+BBD9FAItCMhmbUFJZbpGIDetCFzCOdy10P0Jh+M32d6KjI8fP+5PUkkkBHpHQDZr7z0k+eoIfP3118nJQWwawfyq36WrJQTy5WqmKRy+USqvfCEgBHIEZLPmmChnJARyg/XZs2cjKdCZrLnZenNzo6M2OuslidM7ArJZe+8hyVdBgMAlxv24gAzWGI156dxsJbgJ38C82nSXEDghAmLWE3b6QVR2I260C/P63n39+nX+LXR9Bud6YFXDeRAQs56nr4+mKWfbJh821xHBS/VxfnDE559/Tgz2UvWrHiFwbAS0znrs/j2sdozyCa2iar5GeFj9V1bsq6++Slr44Ycf5BBOMNFPIVBCQDZrCRnld41AblTJYF22w4TwsniqtlMhIJv1VN19EGVZCMSESpRhc0iSo5/XIJA7APjawcuXL6+pU/cKgZMgIJv1JB19KDU5tjD5trlCgtfoYJmta6CqOs+AgGzWM/TyoXRkhTWhVdTTHtY1+jhHFbNVq61rQK06D4aAbNaDdejx1ckNVnR+9+7d8TXfQ8N8b6vWs/foB7U5GAKyWQfrsJOL6xqsva2wstGW4wCZAXAS7+2f/uAnfpLZeJgRanIIBs7YUAO3kyaH/I0fgBxbma0bd4GaGxEB2awj9tp5ZXYN1n4+IwpxciZUvmUl7jDOM6JA6bun1IAPNt9QZDVgMsJ2W36TnLmBtR4SMlsTQPRTCCQIiFkTQPSzXwSw2O7du5fIx3dYCRVOMnf5iUlqC5NwD4LxRwLiZ2E4OYXR/TpbfPhRuJ3zGfiyG2YiRyBRiUVEb3ncICyezxVc+XeBXY0KgR4RYIFKf0JgCATyw/d5oxjidxce7oQIw+sNlb569SoXKS4TSiaS89NqSC5ZbbFvlrTlr5rgS7dBsPhf9F21UVUuBIZG4H3oh/6EQP8IwEzxyB7SbLbZXXIEg02DPBfZzkqG8pBWkB+TNORgpFJhrhRci7KhjP3rlszvvT7H5g3WNAkT/vr6VYMQOBgCimCKxwql+0Ugd0giq3lfd5Qb1sFbiwCYqhe/YxobndwSvitOxFOgLngXj3e+BMtGF47I//HHHxM1jY+T/MV/ut6CxL+9eKOqUAiMi4DWWcftu3NJDt/k1ILRlvPQlrhYRBU2JemLTeff54EdmTSEeQNpYoCTSrgFxs11p9iWH/bJ45gQADsjkVY/hYAQAAHZrHoMBkCA0J6cWrDz9qVVjvoLZ1ZwEGALrQJ0LvDDhw8DrWIX5rTKLZjCue6hzwhu2qzziJnK29JhhzkmyhECICBm1WMwAAKu49F1UW6mDNtjgi8XymGnaXu7yVJr8CRze35Ob6gzP3DK2mJR1tJrJ1y03X5ZWxLVLwT6R0DM2n8fnV1COMxlF77PuiM02Jqh9WBxtkuCBzsvDD3n5mwoVjJMMdk5QSKvaqUcjPI8hIppQSdbnlbSWtUKgXkIiFnn4aa7tkPApS7XhNpMJugkbC3F0CwxYkkY17VbCcVyNYXk8BKXmlgp35XE7Z2VBFC1QmAUBBTBNEpPnVdOqCtno8aIoZVQY0EUZoXeCC+a1EQewcTtF+thOTN4nkNbMNwMRp8kp1vYPamDkopjcuFS5pkRkM165t4fQHdG85xWoaLGiKE1NESkYLC6Nly9RXefTNhyU7mRU5BgL+5lPoEzGaKdaihXKm+/xHwiWSQO9+rrN+0YquRJEBCznqSjR1XTdTbaGucuWplIM5jVjieMJW9UB2JjPrELp5q0rsoGiBVTQgicHAF5g0/+APSuvruNcl9XcPBOY2jOCN6BGvNorN135bY/BEST3b17Ny8/kAq58MoRAosjIJt1cUhV4WIIlNyMO7qC0S14p13r7aLmuTcY/+q+ZuhFmeMCRCO7W31ktsYoKS0ExKx6BvpFwA1/vbgqubY+nJcLQc7Y80P4Ur5mvLs6U+Fyfddi1qkwqvyxEfi/Y6sn7YZGwP1MqXsY0JZqzt5FmvuBEXs4ZnUFZmMrjuLZyGzZfWpLCGyAgGzWDUBWE3MQKLmC3ZF9TgOb33MMZiWQitjsHDx3GpQXU44QOAMCYtYz9PKQOrquYFYlxzWMco3GWmS1x8id3OTaWXklhMDZEBCznq3Hh9HXtfB2dwXPhg9n6QEWWYP67lIrG4qmnpsxG0zdKAQ6R0DM2nkHnVQ894AIsHDH9CEwcicKrvHXvzolsWW29t93knAbBMSs2+CsVqYh4I7RLO+xyDetom5KH4lZ2SbkHsakpdZuHjcJsjMCYtadO0DNuwi4Y3TJVHJr6C0zZ9ZBF1kDsK5bPtext16QPELgIgIsanCAKNvqmMczieSwGv5I8JPM58+f41G7WMn707T1JwS6QoANo+6DiyHblZztwrgacdZEew29leQYLLePyO9NVMkjBBoR4OltnL7jP3vy5Anvdalm7Wd1xwdl7olAyfRxT//ZU9Dmtl2NGt/h5kY2LVg6BgtNS5c2lU+NCYEpCBBgSAxHfKw3ow1eJf4IPOTwTi6xaduqJPPmpz/mxxi4lv8xUaJc5QuBvRBwPY1MEveS5/p2XY14Xa+vecca3JkB49GOIqlpITADgTiqgwf4xYsX7ruJhYqd+pE7P6QYmnJXjbzBMzpCt6yLAE/qh4f24/+M4+u2umbtuUbMhddscIu6+Ubsx+6JUu6otIVAakMITEfAaJWXtGW9icfbnVMm9yqCKRoSlOwAAXffJ3K5T3MH8l4WwdVonjrEVjRFT1wWaoESJRVc1/cC7akKIbA0ArxNYSMfM93Gw8AJZeIjV7kXinrij1+JWZfuK9V3HQJuVDBVjrvI6mo0Tx3e/3v37sUv8HVgX3V3aQeUmPUqWHXzhggEWg3u3EmHu3H2Ki9jIim12WEpYtYEHP3cGYHSuDxuXIyrUcngq6BPoEQ4xenOnTuVYlteygcXWnf13VIqtSUEWhBg/0wISuJLTZNoNVSeh8fzetrHJcWsLV2gMtshkH/BlLbdEXw7ma5rKWca5sgz3uTwpTbuLRmL14k5527X8ma0spn7nEp1jxDYBAF7oXinZjyxvMK5TxgHFas/iC9m3aQP1UgbAqVDDWdYeG0NzizFy4NLNrxC9SrcZdEZ6tBW2BIQ/Ff1Rje7WlLEnR5tJpUaEgIXEeDFDAYrhub9+/fxA2HCXrwrKfDs2bMkh59h9UfMmiOjnN0QKI3IpRF8e0FZXyGE4e7du7yN/HvRR+1+EnyGCc7euaCsG/e/PQ6hRRZ93aZzM90tpkwhsBcC+VADTZa+XFkS0vUehVdezFoCTfk7IBDv1I6bd72OcYFt0k+fPsVkDIudoUUo5NGjR5XWLaY/LjOVWTFYw+vKKs4MN3Lc9LJpd2ShCTHrsjirtsURiI99sMrdt9Wuuol8aAo1i1lduJS5DwLuiDxvVXJxBXAfmeEYV155G/EYxzRsd01lVnM6dWWwBnVcXUozJENACSGwLwLui+lm1uV0n39WbcWsddx0dVME3IlkyeW4qWS3bhm9Je1W3kbXFcztk4J7oeewcsPJDF0ZrAGHfM4e8t0F5gQ6/RQCeyHgPrduZl1C913mNAkxax03Xd0OgdJY7M4KtxPrQ0v5wky4UnobUScwYi6/O4H40M4n/+MHDiFLtIIv+pNrffwoLYGX4OpDaklxGQG+62Jfegnfe1npX1rhj1kjiwvhYzKsd7aEB17WoVyCRZzkxcQ3Vpo9l6u5BYnmV6Fbncifw6KcfRAojcUl6tpSStw7JdvUdrAl8lg+ekE/sYO0kVlplDgp2uWdr/ick3Y3/lnyKMT6biySmrseAbgtzAuvr+piDeHNCv/y2MTt8uKws4XJJdR7sZ6pBXgxodLwZtEQPqEZrbjDwvt6pp+zqDuEwCoI5JvDwquSn3a9SvOXKnXfW15I9z5bEOW9pUCyqZzJsntXnMlc2ObUDAHxpd7SLjLMh3qTU/K0I+B+99Dt6G0yeRc4KL9d/s1K5uqHJ/82EuTXlCMEtkcAd5BrzMExM+aSi8uPnyqeTVM/Vqn7ASk2xgW3UlyA/TlxfBaMS4UlIVlbtSBkWPni3p5SPdvklzpOY8s2+K/UCv5YnlhsMl7A8G/4ac3xeNvkzzLjBHEGyRvNTJRb8MFQLNSJkZqUiWtI0sFhS7s9DAjIxopP7rNhVv1+a+xm3K6GhEAdgeQtsp/1uza7GjurGR3cjx4zBvHaB8kTcza2QSnAGOFaolRrNZTKbKZyY0Noap0VJ1yIGutUsT4RMGcMHY37tCJkYvXWCzN9zJ+iCm3Xa6tItewle1Xzx17MuizUqm0mAsl7aE9qV07FeLET2uO9IodBAY4kwU8yg+SkcyAg12T4CDVwO5UwWMRXUZzyeSUd5qCF9VecAJMOpZVIVyJgDznLN5WqeJ7tYWh05PIiWOXcG959Xo34zbI6e3hBYmmDYIaJmLXybOjSdgjEpGUvDwl7UrcTpdoSM4CY/2JRQ5qXrc4ojDL5CxnXw5BRr6Eq4A4X4zE0VgT7Zgdp1OTKCNjzj01ZacrCJnjaK8WSS4lrJ6Zk0okVS82u4yepc6Wf7mNvfhox60qwq9ppCLiPKcM0+dMq2qQ07w+CMcTAgoEmeef52c6IlGTo4a5wO/9SFXPzHUeK2cihS0yolu5tVjRbQd0YI9BImTzP4UkgEd9+MR27r3gvkvL5QLHLK8MMwJ5zS8TzADFr0nH6uQ8C9rraYxoS7Vy1j9xq9d07hrak18LPuk0j5AZFwJz/Oe3FGhmzMuOM81vSMX3mI0Bi1/KwmaXYUvkiZcxwtycfWOKadVKEIaPEngiUtj/a+7mncGq7ikDp9OD2mM9q9brYFwLBy4JM7lZOk9WuWnm7dDERH4qSe0QIDGYyF3NbOE3lYrVLFWBHQBznT7UYBsk2ATHrUmirnqsQKI3CHZ7nd5WeB725NHrO+OzlQRGSWtMQMCdWstUt1AK5sjPNll2Zl8/4Btw0gT6UZqfN48ePP/x6/z8cn38kR8waQ6T0PgiUTjIrjdf7SKlWywjYGJcUKTmKk2L6KQQSBMznTD4kmlwNPwkbtnx2kG8wjaOJ2FamdX664olZrWuU2A2BksFaGq93E1QNFxAo9VSpZwvVKFsI/IxAfAJDaakIhxZBQwZZ6QMYVuD6BDxqXm5qI/rdpVUuiVmvR1s1XItAafwtjdfXtqf7l0ag1FOlnl26fdV3NATw95rLqvIUxV9HXptZiSeIOR5Sr7igdSL/0Z7IEfUpvTnuF5pGVPDwMpeYNR6JDg9CrCCrcXjCebD5C8f4xbZOXLKeJoIPP2cpRqx+7+hXeajC8wOGFV3wGwdOpRje2jUOPgxOYHuYoXziqupnjopZK12mSxshUHpzSuP1RmKpmWYEYt9dfJO77S8ucKQ04QKE2xA1mgSOXqMjrwYDeikQ4Zqa+7+3kVmJdTJrldlMnfBmaJ3QKnMd+vcif4tZZ0CtWxZGQMy6MKCbV2eOu6TlUs8mxUb/yY4LBnezaZZV51SzExe6OgLx/JsuWJZZE1qFxfMwYFdmMasLizI3RaA0/pbG602FU2MNCJT89vNcoA0N9lKElTaONVhVzfjYhF7U3kSO0kOVNB5vzKtzcHLjxZ/QKs4YG53oiHijbf12MWsdH13dAoHSwBTPRreQQ23MRaDiHMOTGY99c1vo7j7sVFZAS48u4hJHiucQeuAxZo5IYupMkVsqwHaHyNICGVwVkEOblAxlLpZslzGmVeq/uLCa1CxmTQDRz60R4AkuNXnIEbmk7Oj5Nroliiw42CU17/WTuQKH/ri+X6iUS3DqOWOO9uoRa9fI2HLmJWJaZWLExtmWsYgHIxwiAQ2LWechr7sWQ8CcLYvVqIr2QAADyyVR+vdINMMym3uWHhGq7G5sGX/36Jwh27TH6SJfWslFvFwxrTJJgiYbPQc/xa59B9aU137WIZ+5IwldWhpZ5CU5ElCd61Ia/o40c2KZLadVCJVnGOewaHXZR7Q0MiStxIHTTO+Sq1N/xrTKbImDIBpplYaCGyMMXLJZpyKv8gsjYPPNpN7SSJ0U089OEGBAcR2kjeNjJ1pUxHjw4EFyhu0kg6ZSsy7VEajzZfzUXTkdh6Tv378f5oKT4pWC/OEsT1YE+Clmrfeprq6OQMmmqb9Oq4ulBiYiUOqv0sxpYvU7F89pdcbIu7MOozVvI0OdL/HWmmbXrDtAq0QCh8eVOulxq7YxEdusP3uDWTy4ffXfRVEQfXYjnGnSqJ6KjYVAyaaRzTpWP5b6q9S/A2mX0CoDPdZJ+waMgTTtStQWZsV5a44E+zzODC2MVnmM6dyLXJY3Yftcw6kpsllziJSzKQIlm6ZkA20qnBprRqDUXzY+NtfUV0F2rNrYjWSMvI2Ron2pMZo0UKaNDBWbNd7smy+BNypttEpDMzoXUXnI2YIVmpM3uBF2FVsXgdLIW7KB1pVGtc9FoNRfNj7OrXjP+whgsRETOYJBo0ilDbokrFmGhgJX5Y3iyLy5uQn5kOIMQ5N7jVZJMxaVzunMWy892OHxkM2aI6acTREoeQtLNtCmwqmxZgRKhkWpf5sr3rNgbAaJVrfsCTsKmEbdAwthRCLITKT4c3KWeTER02ooXOLLi1WFAvYW/MysTApiszoU4pWwGUGlXrvRKi0VZqwkQp15Aft+KgpQT/ijnjAR5kZyStUqf2gESk9CyQYaWtkDC1+aCZX6t38o+EJZLDxRLbJWt+m1ePU0pk9rHWuVfOsdVlhd9rXybiKnVbfYpMyP5vW76l/LRIBNP9U6/IvuajMkDZ37Nyj3oAiUGJSB7KAaH1OtN2/elMagERWOvZHoNW+UG1HxizJjHVlHVwqbLcRQXynmXorZIRkHIAj6wgQgAZm5ldQzqac08sSVT00DTmj3Vr15rsY4lpqBgC/WExdIntpQLZlxGaVPgkDp+SaU4CQIHEPNCrOOOF2OTSUe0RFVWOm5ihmh0sRsZo3rpxJrggeMS8lwAa3O65q4lRKvzci3ecDldVZC4/DfxtFxeXsclggEjfZ44h8PtTGMXrMVKRdJOaMgYC6dROCSdzEppp+dIHCk/sLZGH9jleGy/SCeTrpjRDFCvFh88gNeTDLDqYFxftAO45Wjr+ZpWhp25tVmd9l84rLNGqYMH93HVkeWYE5h84tSgvnFx7Y/1GA8X7prl3y6LZkffZB3jP/pspYe2QXbuNESmkMIHyty8jSv9mG6MvY3znM2HvhhiK29ipo2zl/0BmNWUWcLxdgDxsjcuU/rss0alGHWAFJ1ng+fsqtP7vCxJLssmJXMi5Y2lNdIMFGKg9PWaGLtOpnisWHA9i+v3dy8+glVmHej7uoNgfqL35u0dXnidz9m2fpduuoiwEAUn6oBiTAJ41+IICTcu0qZ0BA0THBZqUAn+a3MymsDudb3+gAWxFk5LAkGTSx6MIpB7wSUw4jRv4OuYugcphekyFgIJJPR/gfxzuGFQVv2mNS1wEhlBxTmb+OaY722Da5O+NYN66C4besyQZwlA5QHNFmsBSYWcesV7nWV/hvdG8wsJ/bb7IXk7Hb7nxbMVu1sN9Z9Xb2hEY9yMlh37B3MUziC8FgWhnBusaQ6Cq2+B63iKHcv2e7VCuIM6Mm9+V2M+0kZ/TwhAm6UeHi0MGdPCMjQKpfGhLHC/uPoirEk3+bhiefrlRZtnbX0VFg+gFM4WAJQqeUzranU3/mlycyKPi3zuDgoKZ4DBtTAsXNcJN42CIhZt8F5m1ZsTEwSnQebxOBgHsXCx5eUDghMZVbI0qCLD0gg3509x5Q87sxmgjfYHjis8otxXPjEw4IroUDxCWFUAnCV8dRaUeLkCBwpIuYkXRlbe4OqHAeCYEUNqkW3YrMmaNzB4mASzRrEjtk34Y5u9coFm8Os1BJChfPq4hyeS2IB+JBsnMm7xwRWg2aMidJC4NgIDLTOGo/1sfF07A7aUrvYhekSJ4up5hOmOwYNcZ3JrFAjBFmfovI65cBByTp7c8vnuPO2FBvceQedTbyYWc26OhsIq+rL+G9hNyXiZNeTkQtxxRwutKpIa1TeuusmbxuAmH0kJmleLM6BjHXQUgyI0kLgSAgQzu2apwPNn2JR2Q7O344dBJ7YzfDQwYZNzFC4IzjeIU4CdxJzC8sNcjXDjERlM+eOHVRpej6zUilmOz5xjjasNGCXKDlSzLTJrYQQEAKnQSCeGcTpXQBAAKw6eGVEo62OGMRppyO4xMnuTdYT8XFSDxxMcM9YG4tneoMNNbSNQ8UsP0ngNx8Ll0R+/RQCQmA2ArtT1GzJe7gxNqN7kGcRGbDCjTggTvdgg3hFFvttrOnFtcwKyoByMYiOMDCChBfpElUiBITAWAjYmln/Yncoqq1K9o/eJAkhDosRw+ueEyc+4XHjhK/yBhuOsCaO8njx3y5ZApOfzTaJP92uKnFOBHTQ0jn7vVut4wcSSmvZu7+qLsfeRoFVWvcJ4+nEKjOfMGQ8SqjwMszKswVrMgGpuH24RLgTxY79rKz6mqlyIdAzAgfwW8Y2K+posFr1eQs+4XCqcPAJ58QJ+9p0B9OWhcUhzLMFvMEBeqYVFVoNZcJq/KpdpcrHQiAeyBLJ9RmcBBD93AABM6FoKwSvbtDomZs4qk94GWYlJBpnb8vzAQErlKkFKJURAodBwGyO/jWylT9E1VFx2/RXvJjq7jSBMiyUh+lObtduI+ekVhZgVlaeTe2Wtom3Zp7SUlJlDo/AQGPu4ftCCoJAvHMUJ1weViOUFkeA3Zi2no3pxQabvAl8wubfwnvc//bWa5kVlx3+k8QPfPHsEtzlChXOnx7lxAgcYNEuVucM6WQcGFTl2E5IPnw5qEb9iw2bGnFituYrQSx4x5tw6KO8TFdqXsusaJi8TujPhOIiuRLN1Pl8EBcE3Xl72D9m350j3NWbIGGEQEDADq3l51F3vHTY1zFxumuLsWkL6ZiZ26Eu70Wy7/vMSMSTu6AeD2KoB4PD5iAlzSlAsRntbnALBzGWxB4onzFiA6yubKKEJ9/zurJm3b4xAqWu5G3aWJJrmkucJWMJf43ijffaCQ90d+UWW7FuH4XiOQ1E61Zu1dI6C7RumR4y59usnD4VthnZ6wTitraMtZdctWKWYN6Rc7NdVeLkCCS+kJOjMbT6Y62mM3bFQ3zYEzI0/qMIHx/Ej0nq+ntjm6fng5lmMisMmqxA8CwmcUl4I2MD3+1dAr1gaPfSvpnB83DR7N5XyHrrOOTly6pDpKvbIDDcexR7GrEQ+o+X2aYf126FOQ3kGlop+XvZzBrHEk/6JMza8n9S/wzDOVYs1MUgXqqnZXA3H3KpEuUfGIFPHsfoh7xwY3V64kSNevJWt4s+FYTjSJHK+Fap4aiX1vMGB8RiR2bJJxw7FUh3CPVkm5WPmSdbjnB8Vxy/WLcxCvH7ZmiFhf0AABWNSURBVGlChanWfipxKgSGM2hO1TvtylaYtb2SfkrGJkE4Hqgf2Y4tSezpLPmEY78x3lN3o86+KE1j1vxECIbFiwcWwprxBNBV2P2QkFtSmSdBQOusY3V0pb/w8o2lC9KyHhSbBO6R8cMpNYTAPC3mFi35hCkTm3MYe7157Ccwq3sixEVaDX0JCnFMl9vBOAHcJWu3sDIPg0ApvOVgNtBh+qukyPH6y9b8gsos6WmAKvX+svnxoUuYpO7hB0kcD/TR1SbDVmblkeLBSqalrIQ1Ho7MFCOO6XK7gcrjQzvdMso8HgIlb3DysB1P8YNpVOqvUv/2rz6jVuyZ5Nhzzf7pNevoes/aVSs/qcfNbOUuPJrunIboV1v0pZWupj6tzMojlXwkjmcOh0k7WHDwRXKliUl1treukt0iUHJmHM8G6rYLFhGs1F8ln8Qija5dCWN3HCfMgisj4dqNdl5/qaNLYk8tH+qJY4BhTbzxbv1sSLEe6Wrqc5lZmSzAdjxSsWLMFGbslqGeeCYSV2hp/Ma2KdYylTgwAqWRd95U98BAda5aqb/Mdulc/pJ4RMfY2E0ZRkL8kK4JVarhYPnW0aU3N+hbv9qCCT5hC9DBM+/6hKkHG89m5/QOjs8eeqfGrMjHU+WG/rqnTzWCFc8B3VvYmt1hrJcrqjKvR6A08iY+kusbUg2rIlAyTWzUW7X1VStnTLchnoYYvlGqNNCvKkkPldsngGJMcsGs3xOrLC9ZyYm98SXSwWmPSNYc4wbkuvua689fPsemtoGMN4Q0ExPLyTVHdDThD5psNF4hy3aIifVyC2MrN67s5jIrp08ESnPb0kjdpxaSykyZBIpS/ybFOv9J6Cmmqg1KKMuqHqPf2WwAHIrW0fWwGAx9CwGDI+btq2S0Z/tTcAXTLlasC3iI40GeIFsgV1pv5KY1nr2fmRUhKjzqNkx5/iDXRulx8ybHNrnVWqb1iuWQuGjvxoWVHgKBks1qL/AQWkjI0kyo1L/DIQa5MtbFgxhjFMMa031G/OHUuSgwZh/a8RrSs+Hf8NNuZPxPzt2zSyTi5wHQIL9gj4XnAeLgJ5OV+BY3DZcbPZHg9tJcDS633kFgbFxa2a13wukVSOBqdTETqms8/yLeHHax2lIBrP7G5lRsFARKcW28QqOoIDlBIF6MjN9fQiuOhA8jdaxdSPOsHuwgOb6Hkau5eA7vfsuzYf7neQLsckhTbZ11nhq6SwhMQqA0q5PNOgnG3QtjwbgylCwMt3D/mVhp8apeEJhnFY8lH5zEeMXt2UMEzZVImt/7ynrqtze2gmnrTmjqldtVTG1Lb5YQs24GtRryEaiMvAcYoXydj5gbe/9i/Uozp7jMWGkGejyl7liPuxInJI80C4S4MVkUhGhxI+8eUDMVYfzemHrBczv13sbyODnaV/fC7poZ8vD40SmNIi1Y7DbG+ILVqSohMAMBJvvuXbikFLDmItNhZqkTYVzW2DoU+HqR4EtMVVvbu77CvAaIAT9zYyxLfrty9kJANuteyKvdjwiUzBo5hD9i1HeqYpMdlVbpEKZ9mKRMHbBfZ5hTLV2Kj73dsGupUGW2QUDMug3OaqWGQIlZSw7GWl26tgcCpTnQSnyzh4rFNpk64Ktk5YJ4HFjwDCoXsdCFDwj8vOvmw0/9LwR2QKA0GJWCYnYQUU1WESj1VGnOVK1s1IucMccfa6uwLFEzBDoBC39MO5gjliYfdW05jSH+nl29sK72g4CYtZ++OK8kpfGXUem8oAyleamnSj07lHKThcWKZWVUi6OTgTvQDfIGH6gzh1WlNP6WxuthFT2s4CW/falnDwuEFBMCPyEgZtWDsD8CpWPSGre77a/A6SUozYHErKd/NE4KgJj1pB3fldql8bc0XnclvIQBgVJPlXpWoAmBYyOg/azH7t9htDvhbshh+qZBUFYW3QgdvMQH3nXTAIyKnBQB2awn7fje1C59kapkDPUm/8nlcWmVkG/R6skfjNOqL2Y9bdf3pXjJbShm7aufPGk4vc/LvlXqU7ewMoXAkRAQsx6pNwfWpTQKi1n779RSH5UC0/rXSBIKgSsRELNeCaBuXwaB0ih85QeklhFOtVQRKPVRabZUrUwXhcAREBCzHqEXD6CD1lnH7cSSzVrq03E1leRCoBEBMWsjUCq2LgKlb9qURu11pVHtUxAobTuWzToFRZU9FAJi1kN159DKuCaOG3Tap5oE8vDha6YI7CDijwQ/X79+3ae0C0pVmv2UZksLNq2qhECfCIhZ++yXM0pVWmothZ72gxHfUONr2MjPN5aNZkjw8/79+5zSfv0n3KmBL2nTCn+c+d6V7q4wfNfazVemEDgDAjqR/wy9PIaOrs2K6ATIQCfd6oBVCn0G8b744ouHDx/iBYVW+SZ2YFk+e0IOWsy24aBVajDz/fHjxzSHQdwDJjaTSIQp9WZSTD+FwCERkM16yG4dUqmSzVpaxutBSaPVwJ18B5svnDAP4F++1mkSQoowrv2cmuCrn0ar4d5vvvlmaiUrlS/1Tqk3VxJD1QqBrhAQs3bVHacWpmSYljZ17A4WbupgrWKf5YY1Fmr83VkYCN6dJzNWb3JjXHNyaeOfslk3BlzNDYGAmHWIbjqLkK4LsWQV7Q5KMEOxVmE+9xi/O3fuxELO+4Q1/J0YrNTZj0WYsz7iQfyzXd8xYkoLgUERELMO2nHHFLtEGB0GMRFPFMy1V69eubRKDyVfLZ03RXCpy52C7PJMuDZrqR93kVCNCoHtERCzbo+5WiwiUAoo7c0hDNPf3NygBiugJSc2V3NbkyjiovKFCy6zEm9cKL5pdmlPUT/EvykcakwIfEBAzPoBCf3fAQIlZp1n7a2nUPDr4vOsOHiXsrNzZu2Ht0r9UurH9XpENQuBrhAQs3bVHWcXBreqG5uTs8uOSGF3htBcDNaSHxjx8BLnQk5dfXTpuR/eKvVLJyZ1jr9yhMA2CIhZt8FZrbQi4NKGu5jXWuPS5YIfmFrZsVqpO98YQ6xTpbx7yaUuFyL39rUzXS99Pyb12uqrfiFQQkDMWkJG+fsgUKIN13rbRUROVqJdDoWoGKxIm88GSqpVtHCZtROLENs9X0hGlxlqVhDQJSEwIgJi1hF77cgyl8Zl1zzaHgjbk1o/+cF1BeM9nipwzqz9WIS5bEG7Ug9O1V3lhcC4CIhZx+27Y0qeHLBgSpbGcSuwTcIok1OWKi0GuzYugCu4EkUcl7S0a6b3w1ul8KVOTGqDUQkhsD0CYtbtMVeLFxBwzcFOmDWIgSu4ogN7UXI36SIGK432w6xuj/RjUlc6SJeEwNoIiFnXRlj1T0bAJQ+4yrXhJtd+3Q2BMus0mRustFknY1col7r6sQjzhWS0cPvO1U6ZQuDACOhbNwfu3FFVK43OMM1Uh+riELx58wZyrYuRRwVjyU3db4PkObOWkFlczYsVls6I6EfCiyqogBBYDwHZrOthq5pnIkDMretUzJlmZgNX3AZB1mnV/Xhq3cZ1xXEN9H54y+0L9iL3Y1K7qCpTCGyDgJh1G5zVyjQEXApxR/Np9a5fOjdYadNdOa7L4irrwlKvZ6Wrrpr9iLeS1qpWCDQiIGZtBErFNkWgREUlJ+SmwpUb4xPlOSPWd76WKsvroWTdXC5VtXg+O1ndRdZSry0ugCoUAp0jIGbtvINOKh4U4h5z6JpK/WBke3JikWa4grk9Z9Z+LMJSL9R3IsWYKC0Ejo2AmPXY/Tuwdq4BlPNNVxrmlDNv6XHERdZ+iL+rR0LCnBMBMes5+30ArV1TDyckHtc+pXddwfP4xp1AzKtqDaxc8WZsK1pDNtUpBHpAQMzaQy9IBgeBkkPY9bg692+e5QrmWt4XRXOpq5NFVjvfMdGiH+JPBNNPIbA9AmLW7TFXi60IuLTksk5rjWuWy13BtDZv6THXsR/eymVDzXkbdtfsDdUtBPZEQMy6J/pqu46A62B0CaxezzZXc8qZR4edL7K6prnrut8GdrUiBDpEQMzaYadIpJ8R4NgBN0K45JDcETiXDt2ZwUUhc4bmlnkkfbGtqQVQMz8SmUpc78LUylVeCBwGATHrYbrymIq4xpB7MO+++rt0eO/evRlSuUZhJ4usrmzzNuzOQEa3CIFREBCzjtJTJ5XTZVZorLcIYZdZ59Fh/nW2TgxWHkHXFS+D9aQvp9QuIyBmLWOjKx0gwDm97hnCrvG0o7z5h9ldsS9K6B4y1Qmzlo5emheldREKFRAC4yIgZh23784iuWu29uYQzlcf59Gha/vOq2rx58PF3O2dxZtWhUJgLATErGP11xmldZ2NuEwxoTqBw3VNf/bZZzPEc5l1nld5Ruv1W8SsdXx0VQgYAmJWg0KJThHgo3JukK275reLDu7x9Hfu3JkhTLeLrLipc7scj3cnrD8Dat0iBNZDQMy6HraqeTEEnj17ltflmlB5sb1yZtisPS+yuvMYuYL3errUbucIiFk77yCJ9x4BDKM8IAhL0d1Fuj1k7qZbN7Mum+sK7naRFQUfPXpU10hXhcA5ERCznrPfx9O6Z7OVAOYc0Nx3mpeJc1isvbm5iXNCugd368uXL3PBZLDmmChHCAQExKx6EsZAgK0duRXYz96bXLa3b99OQtYlqm4NVlRz5zqTVFZhIXBUBMSsR+3ZA+qVcw92oWtOba98HsDshjWVBEMLdyGzB2bF5Z7HVencpVJXKl8IgICYVY/BMAi4RpLrQd1epTx6OWejklQELj1+/Ni92gOzfvnll7ls+SwnL6McIXBaBG6/e/futMpL8eEQIGQmDwn+9ttvObt/d12QIQlBanm5sAgrxwu31LCq4qz+5tuHiCbrJHZsVd1VuRCYjYBs1tnQ6cYdEHjy5EneqmvL5sXWznnx4kXSxNOnT5Oc5CdO4ECr+TItJXswWPN5DIK5Vmyimn4KgTMjIGY9c++PpztRuK7ftQcTCtmwnmNM8VQ/f/48zrE0AhP0G5zAMKjLVT0way4YBmsPHgJDUgkh0CECYtYOO0Ui1RDIx3pKu5m1Wta5BuVArrEBij0Ng2KbspgKm/JlWbgWDsZUDQuxWOFcchdld2dWxM73DnUC9TodqFqFwDIIaJ11GRxVy5YIsAMnj6R98+aNu690S8FCW6xNQqiuHzUWBuLEgRxk5t8klhh6do8jjmtYO51LpRXWtTFX/cdAQMx6jH48lxacxX/37t1EZ6JVsbGSzH1/Ig/GKGFN7G0Nxh9HHvKHQ5tdOpyHHMRzo4Qog4G7o/y0nm8l6iRYbEdY1LQQaEFAzNqCksp0h4BrtkJgRlfdSVwWCALOd91wCMa+3z3FiZ34qJkT9PN9oTKcuiIE9kdA66z794EkmIGA62t1M2dUvvEtrtj70qq79JsHP28MlJoTAqMgIGYdpack5ycIYJvmO3AIrtl9bfITKRt+IHBiGnJTHv/cUNOSRXIbmlVhhQQvCbHqOjQCYtZDd++hlSPINo7CRVfWMoeLXHUN1n136LLCmoRTga0M1kO/TFJuYQS0zrowoKpuSwTcFcotV1vxmhKlDA+FuKQZVh3Gd7KzBeuQareEMWkrDwnGPVDamJvcq59CQAi8R4Dj0/QnBMZFAEpL3mSChDdQB/7O95ti2E1q2jUEv//++0mVLFs4FwnHAMou24pqEwLHRkA2azIs6+dgCGDe3b9/PxF6g72teehskIHxIhGm8jO3DnffbJPb0HCtvnBe6URdEgI5AlpnzTFRzkgI4IDN433yAJxlVQobVd06289ZpJJkORPr0F12dRtaI5ODjhPXNC4B0eoaUKvOYyMgm/XY/XsK7dyTFlY90wA6Tz5rY0A3msvby2wSlhLu+Ru4prHOS7coXwgIARcB2awuLMocCQEcmPnq4KpmK3zjAoSFh4PXvZRk5scbsTw8IwAqqfaan3lAMoFLotVrINW9p0VANutpu/5oiucLn+zAufgdt3ko3L59272x8eCk/ODA3c/jzZermSXoxCW3l5UpBC4iIGa9CJEKjIGA68xcaQeOy6yNRM5CbPKp891plQ7OY6nkBx7juZeUXSIgb3CX3SKhpiMAN+THRORO1+kVO3fAhZZL2BHbb1jWbbGPof9kr04PtIrkSSyV/MDWv0oIgRkIyGadAZpu6ReB3Ce8xqYRjk0Iq5KT4qSwVqHVOPiWn/seCkFH5ja0/MD9Pt+SbBAExKyDdJTEbEPA9Qk3xuu2tfC+FJG90A8cyb94TQmhunivkbGVbPQeW/mVEvlcRH7glaBWtedBQN7g8/T1KTTFJ0wYUaLq4j5hqDRsPMWJyqJpPdIHqxT2iiNvcSDDXi3e40SRxX/C98n3AOB7pF28IVUoBM6FwLGPmJJ250QgPzsCwlgcinirDy3C6BjHoRUip+BOCmDUxgMKnLqGJPNUQ8JYNtJ4p+dVpbuEgBCIEZA3OBlb9PMICJi3NlZmcZ8wlbNIiUGchP/EjVoaTmXHaj/n2ucQISGKtHi2TSklhIAQcBGQN9iFRZljIwA95GckLe4TBiMcp7iCsVaTiF+DD5uVOFusQ5isH1pFPNCIY6nIATHRqnWcEkLgGgRks16Dnu7tGoH8G3Nrfw0NloWucAXfuXMHTu2WqPJwqjUiqLt+OCScEFgTATHrmuiq7r0R4DT55Iz7xmOS9hZ8xfbzbTa7f2BnRW1VtRDYAwEx6x6oq80NEch3layx4LqhQlc1lS+vYlvXY5uvak83C4FTIqB11lN2+5mUZvmQ2JxY4/x7rvHVY6eT5VWQySOEj42AtBMCGyAgZt0AZDWxJwJ5NBMRsPt+VWYvOFheTQK7oNVuF4P3QkntCoHrERCzXo+haugdARzCHEMYSwnBdBWpG8u2UpoP7MSnVdAKmDR+824lkVStEDgqAlpnPWrPSq8UgfzbbeeJZso/Ence3dPnQL+FwPoIyGZdH2O10AcCDx48iE9NQigWHXc/EH8DbAhQSpaWOQcKNDZoWk0IgXMiIJv1nP1+Xq05rffm5ibWn7XGA5+UmwcDr72pN8ZWaSFwTgRks56z38+rNcurUEusP8cnHXjbCR8MiM9aEq3GXa+0EFgJATHrSsCq2n4RgFxxh5p8EA/OUmw7yzlMAls8PtNYtHqYnpUinSMgZu28gyTeKgjgE47JFfrBtjsYubKzKP5CnGh1lSdJlQoBDwGts3qoKO8cCCQHC3Ma0WH2d0Kr8dZVphE9fA72HI+VtBQCt8SseghOjUCyFecY5CpaPfUzLeU7QEDe4A46QSLshwCbT9jZae3jFo69xJY/UAJDPLZW2Wgka3Wg7pOox0Dg/46hhrQQArMRgFxxAnM+Ufj6Gwuus6vq4UbkJ9oZXbC/+db6Oc9x7KEjJMOZEfh/K7yPbBewPjkAAAAASUVORK5CYII="/>
  <p:tag name="POWERPOINTLATEX_PIXELSPEREMHEIGHT#5C6D61746862667B787D203D205C626567696E7B706D61747269787D78205C5C2079205C656E647B706D61747269787D205C696E205C6D61746862627B527D5E32" val="100"/>
  <p:tag name="POWERPOINTLATEX_BASELINEOFFSET#5C6D61746862667B787D203D205C626567696E7B706D61747269787D78205C5C2079205C656E647B706D61747269787D205C696E205C6D61746862627B527D5E32" val="95"/>
  <p:tag name="POWERPOINTLATEX_REFCOUNTER#5C6D61746862667B787D203D205C626567696E7B706D61747269787D78205C5C2079205C656E647B706D61747269787D205C696E205C6D61746862627B527D5E32" val="3"/>
  <p:tag name="DEFAULTDISPLAYSOURCE" val="\documentclass{article}\pagestyle{empty}&#10;\usepackage{amsmath,amssymb,bm}&#10;\begin{document}&#10;\large&#10;&#10;\begin{align*}&#10;&#10;\end{align*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A \cup B) = P(A) + P(B) - P(A \cap B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9"/>
  <p:tag name="PICTUREFILESIZE" val="107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Omega&#10;\end{align*}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9"/>
  <p:tag name="PICTUREFILESIZE" val="116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A&#10;\end{align*}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9"/>
  <p:tag name="PICTUREFILESIZE" val="107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B&#10;\end{align*}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9"/>
  <p:tag name="PICTUREFILESIZE" val="112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A \cap B&#10;\end{align*}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31"/>
  <p:tag name="PICTUREFILESIZE" val="225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A \cup B) = P(A) + P(B) - P(A \cap B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9"/>
  <p:tag name="PICTUREFILESIZE" val="1074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Omega&#10;\end{align*}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9"/>
  <p:tag name="PICTUREFILESIZE" val="116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A&#10;\end{align*}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9"/>
  <p:tag name="PICTUREFILESIZE" val="107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B&#10;\end{align*}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9"/>
  <p:tag name="PICTUREFILESIZE" val="112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A \cap B&#10;\end{align*}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31"/>
  <p:tag name="PICTUREFILESIZE" val="22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bm}&#10;\begin{document}&#10;\large&#10;&#10;\begin{align*}&#10;A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07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135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135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{ x_1,x_2,\ldots x_n\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3"/>
  <p:tag name="PICTUREFILESIZE" val="454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 = x_i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4"/>
  <p:tag name="PICTUREFILESIZE" val="430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135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_i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0"/>
  <p:tag name="PICTUREFILESIZE" val="130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\cdot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1"/>
  <p:tag name="PICTUREFILESIZE" val="221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\mathrm{Room}) = &lt; 0.7, 0.2, 0.08, 0.02 &gt;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73"/>
  <p:tag name="PICTUREFILESIZE" val="1084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rm{Room} \in \{\mathrm{office,corridor,lab,kitchen}\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1"/>
  <p:tag name="PICTUREFILESIZE" val="1095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13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A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6"/>
  <p:tag name="PICTUREFILESIZE" val="272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=x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8"/>
  <p:tag name="PICTUREFILESIZE" val="407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2"/>
  <p:tag name="PICTUREFILESIZE" val="282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 \in [a,b]) = \int_a^b p(x) \mathrm{d} 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31"/>
  <p:tag name="PICTUREFILESIZE" val="123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2"/>
  <p:tag name="PICTUREFILESIZE" val="282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9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sum_x P(x) = 1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5"/>
  <p:tag name="PICTUREFILESIZE" val="628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int p(x) \mathrm{d}x = 1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9"/>
  <p:tag name="PICTUREFILESIZE" val="672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=x \mbox{ and } Y=y) = P(x,y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61"/>
  <p:tag name="PICTUREFILESIZE" val="948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135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1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bm}&#10;\begin{document}&#10;\large&#10;&#10;\begin{align*}&#10;\{1,2,3,4,5,6\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3"/>
  <p:tag name="PICTUREFILESIZE" val="543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,y) = P(x)P(y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01"/>
  <p:tag name="PICTUREFILESIZE" val="706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 \mid y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0"/>
  <p:tag name="PICTUREFILESIZE" val="372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 \mid y) P(y) = P(x,y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7"/>
  <p:tag name="PICTUREFILESIZE" val="768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\mid y) = P(x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81"/>
  <p:tag name="PICTUREFILESIZE" val="546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135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Y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"/>
  <p:tag name="PICTUREFILESIZE" val="11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,y \mid z) = P(x \mid z)P(y \mid z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49"/>
  <p:tag name="PICTUREFILESIZE" val="886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 \mid z) = P(x \mid y,z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08"/>
  <p:tag name="PICTUREFILESIZE" val="681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y \mid z) = P(y \mid x,z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08"/>
  <p:tag name="PICTUREFILESIZE" val="696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,y) = P(x) P(y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01"/>
  <p:tag name="PICTUREFILESIZE" val="70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bm}&#10;\begin{document}&#10;\large&#10;&#10;\begin{align*}&#10;\{2,4,6\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9"/>
  <p:tag name="PICTUREFILESIZE" val="344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) = \sum_y P(x ,y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6"/>
  <p:tag name="PICTUREFILESIZE" val="927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x) = &#10;\int p(x,y) \mathrm{d}y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8"/>
  <p:tag name="PICTUREFILESIZE" val="953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E[X] = \sum_i x_i P(x_i)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9"/>
  <p:tag name="PICTUREFILESIZE" val="897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E[X] = \int x P(X = x) \mathrm{d}x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27"/>
  <p:tag name="PICTUREFILESIZE" val="1015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E[aX + b] = aE[X]+b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20"/>
  <p:tag name="PICTUREFILESIZE" val="627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rm{Cov}[X] = E[X - E[X]]^2 = E[X^2] - E[X]^2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18"/>
  <p:tag name="PICTUREFILESIZE" val="1062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_1,\mathbf{x}_2,\ldots,\mathbf{x}_n \in \mathbb{R}^{d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97"/>
  <p:tag name="PICTUREFILESIZE" val="594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bm}&#10;\begin{document}&#10;\large&#10;&#10;\begin{align*}&#10;\bm{\mu} = \frac{1}{n} \sum_i \mathbf{x}_i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5"/>
  <p:tag name="PICTUREFILESIZE" val="678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bm}&#10;\begin{document}&#10;\large&#10;&#10;\begin{align*}&#10;\Sigma = \frac{1}{n-1} \sum_i (\mathbf{x}_i - \bm{\mu})(\mathbf{x}_i - \bm{\mu})^\top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65"/>
  <p:tag name="PICTUREFILESIZE" val="128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bm}&#10;\begin{document}&#10;\large&#10;&#10;\begin{align*}&#10;P(A) = 0.5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7"/>
  <p:tag name="PICTUREFILESIZE" val="425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0 \leq P(A) \leq 1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1"/>
  <p:tag name="PICTUREFILESIZE" val="46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\Omega) = 1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8"/>
  <p:tag name="PICTUREFILESIZE" val="330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P(\emptyset) = 0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6"/>
  <p:tag name="PICTUREFILESIZE" val="3614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chemeClr val="tx1"/>
            </a:solidFill>
            <a:latin typeface="TUM Neue Helvetica 55 Regular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Bildschirmpräsentation (16:9)</PresentationFormat>
  <Paragraphs>175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Autonomous Navigation for Flying Robots  Lecture 5.2: Recap on  Probability Theory</vt:lpstr>
      <vt:lpstr>Probability Theory</vt:lpstr>
      <vt:lpstr>Axioms of Probability Theory</vt:lpstr>
      <vt:lpstr>A Closer Look at Axiom 3</vt:lpstr>
      <vt:lpstr>Discrete Random Variables</vt:lpstr>
      <vt:lpstr>Continuous Random Variables</vt:lpstr>
      <vt:lpstr>Proper Distributions Sum To One</vt:lpstr>
      <vt:lpstr>Joint and Conditional Probabilities</vt:lpstr>
      <vt:lpstr>Conditional Independence</vt:lpstr>
      <vt:lpstr>Marginalization</vt:lpstr>
      <vt:lpstr>Example: Marginalization</vt:lpstr>
      <vt:lpstr>Expected Value of a Random Variable</vt:lpstr>
      <vt:lpstr>Covariance of a Random Variable</vt:lpstr>
      <vt:lpstr>Estimation from Data</vt:lpstr>
      <vt:lpstr>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Juergen Sturm</dc:creator>
  <cp:lastModifiedBy>Juergen Sturm</cp:lastModifiedBy>
  <cp:revision>276</cp:revision>
  <dcterms:created xsi:type="dcterms:W3CDTF">2014-02-04T09:22:08Z</dcterms:created>
  <dcterms:modified xsi:type="dcterms:W3CDTF">2014-04-11T09:25:57Z</dcterms:modified>
</cp:coreProperties>
</file>