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39" r:id="rId2"/>
    <p:sldId id="342" r:id="rId3"/>
    <p:sldId id="344" r:id="rId4"/>
    <p:sldId id="346" r:id="rId5"/>
    <p:sldId id="347" r:id="rId6"/>
    <p:sldId id="348" r:id="rId7"/>
    <p:sldId id="351" r:id="rId8"/>
    <p:sldId id="352" r:id="rId9"/>
    <p:sldId id="353" r:id="rId10"/>
    <p:sldId id="354" r:id="rId11"/>
    <p:sldId id="355" r:id="rId12"/>
    <p:sldId id="391" r:id="rId13"/>
  </p:sldIdLst>
  <p:sldSz cx="9144000" cy="5143500" type="screen16x9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77BD"/>
    <a:srgbClr val="0065BD"/>
    <a:srgbClr val="FFFFFF"/>
    <a:srgbClr val="007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06" autoAdjust="0"/>
    <p:restoredTop sz="94676" autoAdjust="0"/>
  </p:normalViewPr>
  <p:slideViewPr>
    <p:cSldViewPr>
      <p:cViewPr>
        <p:scale>
          <a:sx n="100" d="100"/>
          <a:sy n="100" d="100"/>
        </p:scale>
        <p:origin x="-1758" y="-9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C63A6-6D0D-4FFD-A3DB-F1C29172A4F5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2D0F8-17EF-41AE-84BD-877E5488D8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86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32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43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ctrTitle" hasCustomPrompt="1"/>
          </p:nvPr>
        </p:nvSpPr>
        <p:spPr>
          <a:xfrm>
            <a:off x="358775" y="1504950"/>
            <a:ext cx="8421688" cy="2057400"/>
          </a:xfrm>
        </p:spPr>
        <p:txBody>
          <a:bodyPr/>
          <a:lstStyle>
            <a:lvl1pPr>
              <a:defRPr sz="3200" smtClean="0"/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err="1" smtClean="0"/>
              <a:t>asdf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err="1" smtClean="0"/>
              <a:t>sadf</a:t>
            </a:r>
            <a:endParaRPr lang="en-US" noProof="0" dirty="0" smtClean="0"/>
          </a:p>
        </p:txBody>
      </p:sp>
      <p:sp>
        <p:nvSpPr>
          <p:cNvPr id="8" name="Textplatzhalter 2"/>
          <p:cNvSpPr>
            <a:spLocks noGrp="1"/>
          </p:cNvSpPr>
          <p:nvPr>
            <p:ph type="subTitle" idx="1"/>
          </p:nvPr>
        </p:nvSpPr>
        <p:spPr>
          <a:xfrm>
            <a:off x="358775" y="3943350"/>
            <a:ext cx="8421688" cy="914400"/>
          </a:xfrm>
        </p:spPr>
        <p:txBody>
          <a:bodyPr/>
          <a:lstStyle>
            <a:lvl1pPr marL="0" indent="0">
              <a:buNone/>
              <a:defRPr sz="2400" smtClean="0"/>
            </a:lvl1pPr>
          </a:lstStyle>
          <a:p>
            <a:r>
              <a:rPr lang="en-US" noProof="0" dirty="0" err="1" smtClean="0"/>
              <a:t>Formatvorlage</a:t>
            </a:r>
            <a:r>
              <a:rPr lang="en-US" noProof="0" dirty="0" smtClean="0"/>
              <a:t> des </a:t>
            </a:r>
            <a:r>
              <a:rPr lang="en-US" noProof="0" dirty="0" err="1" smtClean="0"/>
              <a:t>Untertitelmasters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</p:txBody>
      </p:sp>
      <p:sp>
        <p:nvSpPr>
          <p:cNvPr id="11" name="Rechteck 10"/>
          <p:cNvSpPr/>
          <p:nvPr userDrawn="1"/>
        </p:nvSpPr>
        <p:spPr>
          <a:xfrm>
            <a:off x="0" y="0"/>
            <a:ext cx="9144000" cy="952500"/>
          </a:xfrm>
          <a:prstGeom prst="rect">
            <a:avLst/>
          </a:prstGeom>
          <a:solidFill>
            <a:srgbClr val="267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34" y="109123"/>
            <a:ext cx="2287332" cy="734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http://cvpr/_media/style/css/imag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383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cvpr/_media/style/css/drawing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231"/>
            <a:ext cx="6248400" cy="93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/>
          <p:cNvSpPr txBox="1"/>
          <p:nvPr userDrawn="1"/>
        </p:nvSpPr>
        <p:spPr>
          <a:xfrm>
            <a:off x="1671194" y="57150"/>
            <a:ext cx="191174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5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Computer Vision Group </a:t>
            </a:r>
          </a:p>
          <a:p>
            <a:pPr algn="l"/>
            <a:r>
              <a:rPr lang="en-US" sz="125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Prof.</a:t>
            </a:r>
            <a:r>
              <a:rPr lang="en-US" sz="1250" baseline="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 Daniel Cremers</a:t>
            </a:r>
            <a:endParaRPr lang="en-US" sz="1250" dirty="0">
              <a:solidFill>
                <a:schemeClr val="bg1"/>
              </a:solidFill>
              <a:latin typeface="TUM Neue Helvetica 55 Regula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24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51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46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65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50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/>
          <p:cNvSpPr/>
          <p:nvPr userDrawn="1"/>
        </p:nvSpPr>
        <p:spPr>
          <a:xfrm>
            <a:off x="-15240" y="3938174"/>
            <a:ext cx="9159240" cy="843376"/>
          </a:xfrm>
          <a:prstGeom prst="rect">
            <a:avLst/>
          </a:prstGeom>
          <a:solidFill>
            <a:srgbClr val="267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6" descr="http://cvpr/_media/style/css/drawing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54911"/>
            <a:ext cx="5532120" cy="82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70560" y="4427855"/>
            <a:ext cx="7620000" cy="346075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Dr. Jürgen Sturm</a:t>
            </a:r>
            <a:endParaRPr lang="en-US" dirty="0"/>
          </a:p>
        </p:txBody>
      </p:sp>
      <p:sp>
        <p:nvSpPr>
          <p:cNvPr id="19" name="Titel 18"/>
          <p:cNvSpPr>
            <a:spLocks noGrp="1"/>
          </p:cNvSpPr>
          <p:nvPr>
            <p:ph type="title" hasCustomPrompt="1"/>
          </p:nvPr>
        </p:nvSpPr>
        <p:spPr>
          <a:xfrm>
            <a:off x="685800" y="4029614"/>
            <a:ext cx="7644384" cy="502920"/>
          </a:xfrm>
        </p:spPr>
        <p:txBody>
          <a:bodyPr/>
          <a:lstStyle>
            <a:lvl1pPr>
              <a:defRPr sz="2400" b="0" baseline="0">
                <a:solidFill>
                  <a:schemeClr val="bg1"/>
                </a:solidFill>
              </a:defRPr>
            </a:lvl1pPr>
          </a:lstStyle>
          <a:p>
            <a:r>
              <a:rPr lang="de-DE" dirty="0" err="1" smtClean="0"/>
              <a:t>Autonomous</a:t>
            </a:r>
            <a:r>
              <a:rPr lang="de-DE" dirty="0" smtClean="0"/>
              <a:t> Navigation </a:t>
            </a:r>
            <a:r>
              <a:rPr lang="de-DE" dirty="0" err="1" smtClean="0"/>
              <a:t>for</a:t>
            </a:r>
            <a:r>
              <a:rPr lang="de-DE" dirty="0" smtClean="0"/>
              <a:t> Flying </a:t>
            </a:r>
            <a:r>
              <a:rPr lang="de-DE" dirty="0" err="1" smtClean="0"/>
              <a:t>Robots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12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1950" y="167878"/>
            <a:ext cx="7645400" cy="498872"/>
          </a:xfrm>
          <a:prstGeom prst="rect">
            <a:avLst/>
          </a:prstGeom>
        </p:spPr>
        <p:txBody>
          <a:bodyPr/>
          <a:lstStyle/>
          <a:p>
            <a:r>
              <a:rPr lang="en-US" noProof="0" dirty="0" err="1" smtClean="0"/>
              <a:t>Titelmasterformat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3007" y="971550"/>
            <a:ext cx="8471354" cy="3623073"/>
          </a:xfrm>
        </p:spPr>
        <p:txBody>
          <a:bodyPr/>
          <a:lstStyle>
            <a:lvl1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2pPr>
            <a:lvl3pPr marL="82296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3pPr>
            <a:lvl4pPr marL="109728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4pPr>
            <a:lvl5pPr marL="137160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5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Textmasterformat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bearbeiten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Zweite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822960" marR="0" lvl="2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Dritte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097280" marR="0" lvl="3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Vierte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371600" marR="0" lvl="4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Fünfte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057400" y="4784725"/>
            <a:ext cx="5029200" cy="238920"/>
          </a:xfrm>
        </p:spPr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69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1950" y="167878"/>
            <a:ext cx="7645400" cy="498872"/>
          </a:xfrm>
          <a:prstGeom prst="rect">
            <a:avLst/>
          </a:prstGeom>
        </p:spPr>
        <p:txBody>
          <a:bodyPr/>
          <a:lstStyle/>
          <a:p>
            <a:r>
              <a:rPr lang="en-US" noProof="0" dirty="0" err="1" smtClean="0"/>
              <a:t>Titelmasterformat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3007" y="1123951"/>
            <a:ext cx="8471354" cy="3200399"/>
          </a:xfrm>
        </p:spPr>
        <p:txBody>
          <a:bodyPr/>
          <a:lstStyle>
            <a:lvl1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2pPr>
            <a:lvl3pPr marL="82296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3pPr>
            <a:lvl4pPr marL="109728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4pPr>
            <a:lvl5pPr marL="137160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5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Textmasterformat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bearbeiten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Zweite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822960" marR="0" lvl="2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Dritte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097280" marR="0" lvl="3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Vierte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371600" marR="0" lvl="4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Fünfte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057400" y="4784725"/>
            <a:ext cx="5029200" cy="238920"/>
          </a:xfrm>
        </p:spPr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50596" y="4362450"/>
            <a:ext cx="5678904" cy="304800"/>
          </a:xfrm>
        </p:spPr>
        <p:txBody>
          <a:bodyPr/>
          <a:lstStyle>
            <a:lvl1pPr marL="0" indent="0">
              <a:buNone/>
              <a:defRPr sz="600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de-DE" dirty="0" err="1" smtClean="0"/>
              <a:t>Author</a:t>
            </a:r>
            <a:r>
              <a:rPr lang="de-DE" dirty="0" smtClean="0"/>
              <a:t>,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29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3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63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4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54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53007" y="971550"/>
            <a:ext cx="8471354" cy="36230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53007" y="4788567"/>
            <a:ext cx="2133600" cy="237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  <a:latin typeface="TUM Neue Helvetica 55 Regular" panose="020B0604020202020204" pitchFamily="34" charset="0"/>
              </a:defRPr>
            </a:lvl1pPr>
          </a:lstStyle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87524" y="4788567"/>
            <a:ext cx="5603876" cy="237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/>
                </a:solidFill>
                <a:latin typeface="TUM Neue Helvetica 55 Regular" panose="020B0604020202020204" pitchFamily="34" charset="0"/>
              </a:defRPr>
            </a:lvl1pPr>
          </a:lstStyle>
          <a:p>
            <a:r>
              <a:rPr lang="en-US" smtClean="0"/>
              <a:t>Autonomous Navigation for Flying Robots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199" y="4788567"/>
            <a:ext cx="2271161" cy="237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TUM Neue Helvetica 55 Regular" panose="020B0604020202020204" pitchFamily="34" charset="0"/>
              </a:defRPr>
            </a:lvl1pPr>
          </a:lstStyle>
          <a:p>
            <a:fld id="{C2ED6AAE-0022-4E59-ADC8-B2FAC23E4A4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 bwMode="auto">
          <a:xfrm>
            <a:off x="358777" y="164324"/>
            <a:ext cx="7644384" cy="50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Titelmasterformat</a:t>
            </a:r>
            <a:endParaRPr lang="en-US" noProof="0" dirty="0" smtClean="0"/>
          </a:p>
        </p:txBody>
      </p:sp>
      <p:pic>
        <p:nvPicPr>
          <p:cNvPr id="10" name="Picture 9" descr="TUMLogo_oZ_Vollfl_blau_RGB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6575" y="269082"/>
            <a:ext cx="682625" cy="360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571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65BD"/>
          </a:solidFill>
          <a:latin typeface="TUM Neue Helvetica 55 Regular" panose="020B0604020202020204" pitchFamily="34" charset="0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1pPr>
      <a:lvl2pPr marL="54864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2pPr>
      <a:lvl3pPr marL="82296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3pPr>
      <a:lvl4pPr marL="109728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4pPr>
      <a:lvl5pPr marL="137160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image" Target="../media/image41.pn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4.xml"/><Relationship Id="rId7" Type="http://schemas.openxmlformats.org/officeDocument/2006/relationships/image" Target="../media/image6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tags" Target="../tags/tag9.xml"/><Relationship Id="rId7" Type="http://schemas.openxmlformats.org/officeDocument/2006/relationships/slideLayout" Target="../slideLayouts/slideLayout3.xml"/><Relationship Id="rId12" Type="http://schemas.openxmlformats.org/officeDocument/2006/relationships/image" Target="../media/image14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image" Target="../media/image13.png"/><Relationship Id="rId5" Type="http://schemas.openxmlformats.org/officeDocument/2006/relationships/tags" Target="../tags/tag11.xml"/><Relationship Id="rId10" Type="http://schemas.openxmlformats.org/officeDocument/2006/relationships/image" Target="../media/image12.png"/><Relationship Id="rId4" Type="http://schemas.openxmlformats.org/officeDocument/2006/relationships/tags" Target="../tags/tag10.xml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13" Type="http://schemas.openxmlformats.org/officeDocument/2006/relationships/image" Target="../media/image18.png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image" Target="../media/image17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image" Target="../media/image16.png"/><Relationship Id="rId5" Type="http://schemas.openxmlformats.org/officeDocument/2006/relationships/tags" Target="../tags/tag17.xml"/><Relationship Id="rId10" Type="http://schemas.openxmlformats.org/officeDocument/2006/relationships/image" Target="../media/image13.png"/><Relationship Id="rId4" Type="http://schemas.openxmlformats.org/officeDocument/2006/relationships/tags" Target="../tags/tag16.xml"/><Relationship Id="rId9" Type="http://schemas.openxmlformats.org/officeDocument/2006/relationships/image" Target="../media/image12.png"/><Relationship Id="rId1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1.png"/><Relationship Id="rId3" Type="http://schemas.openxmlformats.org/officeDocument/2006/relationships/tags" Target="../tags/tag22.xml"/><Relationship Id="rId7" Type="http://schemas.openxmlformats.org/officeDocument/2006/relationships/slideLayout" Target="../slideLayouts/slideLayout3.xml"/><Relationship Id="rId12" Type="http://schemas.openxmlformats.org/officeDocument/2006/relationships/image" Target="../media/image20.pn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image" Target="../media/image18.png"/><Relationship Id="rId5" Type="http://schemas.openxmlformats.org/officeDocument/2006/relationships/tags" Target="../tags/tag24.xml"/><Relationship Id="rId10" Type="http://schemas.openxmlformats.org/officeDocument/2006/relationships/image" Target="../media/image17.png"/><Relationship Id="rId4" Type="http://schemas.openxmlformats.org/officeDocument/2006/relationships/tags" Target="../tags/tag23.xml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tags" Target="../tags/tag28.xml"/><Relationship Id="rId7" Type="http://schemas.openxmlformats.org/officeDocument/2006/relationships/image" Target="../media/image22.pn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3.xml"/><Relationship Id="rId11" Type="http://schemas.openxmlformats.org/officeDocument/2006/relationships/image" Target="../media/image26.png"/><Relationship Id="rId5" Type="http://schemas.openxmlformats.org/officeDocument/2006/relationships/tags" Target="../tags/tag30.xml"/><Relationship Id="rId10" Type="http://schemas.openxmlformats.org/officeDocument/2006/relationships/image" Target="../media/image25.png"/><Relationship Id="rId4" Type="http://schemas.openxmlformats.org/officeDocument/2006/relationships/tags" Target="../tags/tag29.xml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tags" Target="../tags/tag33.xml"/><Relationship Id="rId7" Type="http://schemas.openxmlformats.org/officeDocument/2006/relationships/slideLayout" Target="../slideLayouts/slideLayout3.xml"/><Relationship Id="rId12" Type="http://schemas.openxmlformats.org/officeDocument/2006/relationships/image" Target="../media/image31.png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30.png"/><Relationship Id="rId5" Type="http://schemas.openxmlformats.org/officeDocument/2006/relationships/tags" Target="../tags/tag35.xml"/><Relationship Id="rId10" Type="http://schemas.openxmlformats.org/officeDocument/2006/relationships/image" Target="../media/image29.png"/><Relationship Id="rId4" Type="http://schemas.openxmlformats.org/officeDocument/2006/relationships/tags" Target="../tags/tag34.xml"/><Relationship Id="rId9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7" Type="http://schemas.openxmlformats.org/officeDocument/2006/relationships/image" Target="../media/image35.pn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Autonomous Navigation for Flying Robots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2.2:</a:t>
            </a:r>
            <a:br>
              <a:rPr lang="en-US" dirty="0" smtClean="0"/>
            </a:br>
            <a:r>
              <a:rPr lang="en-US" dirty="0" smtClean="0"/>
              <a:t>2D Geometry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</a:t>
            </a:r>
            <a:r>
              <a:rPr lang="en-US" dirty="0" err="1" smtClean="0"/>
              <a:t>Cremers</a:t>
            </a:r>
            <a:endParaRPr lang="en-US" dirty="0" smtClean="0"/>
          </a:p>
          <a:p>
            <a:r>
              <a:rPr lang="en-US" dirty="0" err="1"/>
              <a:t>Technische</a:t>
            </a:r>
            <a:r>
              <a:rPr lang="en-US" dirty="0"/>
              <a:t> </a:t>
            </a:r>
            <a:r>
              <a:rPr lang="en-US" dirty="0" err="1"/>
              <a:t>Universität</a:t>
            </a:r>
            <a:r>
              <a:rPr lang="en-US" dirty="0"/>
              <a:t> </a:t>
            </a:r>
            <a:r>
              <a:rPr lang="en-US" dirty="0" err="1"/>
              <a:t>München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Transformations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Affine transform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r>
              <a:rPr lang="en-US" dirty="0"/>
              <a:t>Parallel lines remain parallel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10</a:t>
            </a:fld>
            <a:endParaRPr lang="en-US" dirty="0"/>
          </a:p>
        </p:txBody>
      </p:sp>
      <p:pic>
        <p:nvPicPr>
          <p:cNvPr id="20" name="Grafik 1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4300" y="1752853"/>
            <a:ext cx="3936008" cy="111695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Grafik 1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26634" y="1753819"/>
            <a:ext cx="278000" cy="22786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324600" y="2038350"/>
            <a:ext cx="2438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V="1">
            <a:off x="6477000" y="1047750"/>
            <a:ext cx="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6477000" y="1581150"/>
            <a:ext cx="5334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Gerade Verbindung mit Pfeil 13"/>
          <p:cNvCxnSpPr/>
          <p:nvPr/>
        </p:nvCxnSpPr>
        <p:spPr>
          <a:xfrm flipV="1">
            <a:off x="6477000" y="1581150"/>
            <a:ext cx="11049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437" y="1364710"/>
            <a:ext cx="114617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420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Transformations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Homography</a:t>
            </a:r>
            <a:r>
              <a:rPr lang="en-US" dirty="0" smtClean="0"/>
              <a:t> or projective transf.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Note that     is homogeneous (only defined up to scale)</a:t>
            </a:r>
          </a:p>
          <a:p>
            <a:r>
              <a:rPr lang="en-US" dirty="0"/>
              <a:t>Resulting coordinates are homogeneous</a:t>
            </a:r>
          </a:p>
          <a:p>
            <a:r>
              <a:rPr lang="en-US" dirty="0" smtClean="0"/>
              <a:t>Straight lines </a:t>
            </a:r>
            <a:r>
              <a:rPr lang="en-US" dirty="0"/>
              <a:t>remain </a:t>
            </a:r>
            <a:r>
              <a:rPr lang="en-US" dirty="0" smtClean="0"/>
              <a:t>straight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11</a:t>
            </a:fld>
            <a:endParaRPr lang="en-US" dirty="0"/>
          </a:p>
        </p:txBody>
      </p:sp>
      <p:pic>
        <p:nvPicPr>
          <p:cNvPr id="18" name="Grafik 1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8138" y="1581150"/>
            <a:ext cx="3937049" cy="111725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Grafik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3800" y="1735415"/>
            <a:ext cx="277495" cy="22745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6324600" y="2038350"/>
            <a:ext cx="2438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V="1">
            <a:off x="6477000" y="1047750"/>
            <a:ext cx="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6477000" y="1581150"/>
            <a:ext cx="5334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Gerade Verbindung mit Pfeil 13"/>
          <p:cNvCxnSpPr/>
          <p:nvPr/>
        </p:nvCxnSpPr>
        <p:spPr>
          <a:xfrm flipV="1">
            <a:off x="6477000" y="1581150"/>
            <a:ext cx="1476374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rapezoid 12"/>
          <p:cNvSpPr/>
          <p:nvPr/>
        </p:nvSpPr>
        <p:spPr>
          <a:xfrm rot="16200000">
            <a:off x="7971130" y="1095946"/>
            <a:ext cx="621713" cy="657225"/>
          </a:xfrm>
          <a:prstGeom prst="trapezoid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fik 1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675" y="2952750"/>
            <a:ext cx="278892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5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2D points and 2D lines</a:t>
            </a:r>
          </a:p>
          <a:p>
            <a:r>
              <a:rPr lang="en-US" dirty="0" smtClean="0"/>
              <a:t>Homogeneous coordinates</a:t>
            </a:r>
          </a:p>
          <a:p>
            <a:r>
              <a:rPr lang="en-US" dirty="0" smtClean="0"/>
              <a:t>2D transformations</a:t>
            </a:r>
          </a:p>
          <a:p>
            <a:endParaRPr lang="en-US" dirty="0"/>
          </a:p>
          <a:p>
            <a:r>
              <a:rPr lang="en-US" dirty="0" smtClean="0"/>
              <a:t>Next</a:t>
            </a:r>
            <a:r>
              <a:rPr lang="en-US" smtClean="0"/>
              <a:t>: Example</a:t>
            </a: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89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Primitives in 2D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2D </a:t>
            </a:r>
            <a:r>
              <a:rPr lang="en-US" dirty="0"/>
              <a:t>point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Augmented vector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Homogeneous coordinates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2</a:t>
            </a:fld>
            <a:endParaRPr lang="en-US" dirty="0"/>
          </a:p>
        </p:txBody>
      </p:sp>
      <p:pic>
        <p:nvPicPr>
          <p:cNvPr id="16" name="Grafik 1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999" y="1952141"/>
            <a:ext cx="1981204" cy="1117094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999" y="809141"/>
            <a:ext cx="1905004" cy="762002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918" y="3247541"/>
            <a:ext cx="2007112" cy="111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98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Homogeneous Vectors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Homogeneous vectors that differ only by scale represent the same 2D point</a:t>
            </a:r>
          </a:p>
          <a:p>
            <a:r>
              <a:rPr lang="en-US" dirty="0"/>
              <a:t>Convert back to inhomogeneous coordinates by dividing through last element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Points with             are called </a:t>
            </a:r>
            <a:r>
              <a:rPr lang="en-US" dirty="0" smtClean="0"/>
              <a:t>points </a:t>
            </a:r>
            <a:r>
              <a:rPr lang="en-US" dirty="0"/>
              <a:t>at infinity </a:t>
            </a:r>
            <a:r>
              <a:rPr lang="en-US" dirty="0" smtClean="0"/>
              <a:t>or </a:t>
            </a:r>
            <a:r>
              <a:rPr lang="en-US" dirty="0"/>
              <a:t>ideal points</a:t>
            </a:r>
          </a:p>
          <a:p>
            <a:endParaRPr lang="de-DE" dirty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Grafik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4208" y="2647950"/>
            <a:ext cx="5257287" cy="111698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Grafik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988554"/>
            <a:ext cx="78791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87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Primitives in 2D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2D line</a:t>
            </a:r>
          </a:p>
          <a:p>
            <a:endParaRPr lang="en-US" dirty="0"/>
          </a:p>
          <a:p>
            <a:r>
              <a:rPr lang="en-US" dirty="0"/>
              <a:t>2D line equation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955729"/>
            <a:ext cx="1600204" cy="3810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883906"/>
            <a:ext cx="2921514" cy="381000"/>
          </a:xfrm>
          <a:prstGeom prst="rect">
            <a:avLst/>
          </a:prstGeom>
        </p:spPr>
      </p:pic>
      <p:cxnSp>
        <p:nvCxnSpPr>
          <p:cNvPr id="13" name="Gerade Verbindung mit Pfeil 12"/>
          <p:cNvCxnSpPr/>
          <p:nvPr/>
        </p:nvCxnSpPr>
        <p:spPr>
          <a:xfrm>
            <a:off x="596153" y="4410635"/>
            <a:ext cx="3048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 flipV="1">
            <a:off x="748553" y="2495550"/>
            <a:ext cx="0" cy="20674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443753" y="2962835"/>
            <a:ext cx="259080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748553" y="3105150"/>
            <a:ext cx="851647" cy="13054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 rot="2006550">
            <a:off x="1366839" y="3414713"/>
            <a:ext cx="152400" cy="152400"/>
          </a:xfrm>
          <a:custGeom>
            <a:avLst/>
            <a:gdLst>
              <a:gd name="connsiteX0" fmla="*/ 0 w 152400"/>
              <a:gd name="connsiteY0" fmla="*/ 0 h 152400"/>
              <a:gd name="connsiteX1" fmla="*/ 152400 w 152400"/>
              <a:gd name="connsiteY1" fmla="*/ 0 h 152400"/>
              <a:gd name="connsiteX2" fmla="*/ 152400 w 152400"/>
              <a:gd name="connsiteY2" fmla="*/ 152400 h 152400"/>
              <a:gd name="connsiteX3" fmla="*/ 0 w 152400"/>
              <a:gd name="connsiteY3" fmla="*/ 152400 h 152400"/>
              <a:gd name="connsiteX4" fmla="*/ 0 w 152400"/>
              <a:gd name="connsiteY4" fmla="*/ 0 h 152400"/>
              <a:gd name="connsiteX0" fmla="*/ 0 w 152400"/>
              <a:gd name="connsiteY0" fmla="*/ 0 h 243840"/>
              <a:gd name="connsiteX1" fmla="*/ 152400 w 152400"/>
              <a:gd name="connsiteY1" fmla="*/ 0 h 243840"/>
              <a:gd name="connsiteX2" fmla="*/ 152400 w 152400"/>
              <a:gd name="connsiteY2" fmla="*/ 152400 h 243840"/>
              <a:gd name="connsiteX3" fmla="*/ 91440 w 152400"/>
              <a:gd name="connsiteY3" fmla="*/ 243840 h 243840"/>
              <a:gd name="connsiteX0" fmla="*/ 0 w 152400"/>
              <a:gd name="connsiteY0" fmla="*/ 0 h 239791"/>
              <a:gd name="connsiteX1" fmla="*/ 152400 w 152400"/>
              <a:gd name="connsiteY1" fmla="*/ 0 h 239791"/>
              <a:gd name="connsiteX2" fmla="*/ 152400 w 152400"/>
              <a:gd name="connsiteY2" fmla="*/ 152400 h 239791"/>
              <a:gd name="connsiteX3" fmla="*/ 71643 w 152400"/>
              <a:gd name="connsiteY3" fmla="*/ 239791 h 239791"/>
              <a:gd name="connsiteX0" fmla="*/ 0 w 152400"/>
              <a:gd name="connsiteY0" fmla="*/ 0 h 158243"/>
              <a:gd name="connsiteX1" fmla="*/ 152400 w 152400"/>
              <a:gd name="connsiteY1" fmla="*/ 0 h 158243"/>
              <a:gd name="connsiteX2" fmla="*/ 152400 w 152400"/>
              <a:gd name="connsiteY2" fmla="*/ 152400 h 158243"/>
              <a:gd name="connsiteX3" fmla="*/ 151909 w 152400"/>
              <a:gd name="connsiteY3" fmla="*/ 158243 h 158243"/>
              <a:gd name="connsiteX0" fmla="*/ 0 w 152400"/>
              <a:gd name="connsiteY0" fmla="*/ 0 h 152400"/>
              <a:gd name="connsiteX1" fmla="*/ 152400 w 152400"/>
              <a:gd name="connsiteY1" fmla="*/ 0 h 152400"/>
              <a:gd name="connsiteX2" fmla="*/ 152400 w 152400"/>
              <a:gd name="connsiteY2" fmla="*/ 152400 h 152400"/>
              <a:gd name="connsiteX3" fmla="*/ 86782 w 152400"/>
              <a:gd name="connsiteY3" fmla="*/ 98522 h 152400"/>
              <a:gd name="connsiteX0" fmla="*/ 0 w 152400"/>
              <a:gd name="connsiteY0" fmla="*/ 0 h 152400"/>
              <a:gd name="connsiteX1" fmla="*/ 152400 w 152400"/>
              <a:gd name="connsiteY1" fmla="*/ 0 h 152400"/>
              <a:gd name="connsiteX2" fmla="*/ 152400 w 152400"/>
              <a:gd name="connsiteY2" fmla="*/ 152400 h 152400"/>
              <a:gd name="connsiteX3" fmla="*/ 86782 w 152400"/>
              <a:gd name="connsiteY3" fmla="*/ 98522 h 152400"/>
              <a:gd name="connsiteX0" fmla="*/ 0 w 152400"/>
              <a:gd name="connsiteY0" fmla="*/ 0 h 152400"/>
              <a:gd name="connsiteX1" fmla="*/ 152400 w 152400"/>
              <a:gd name="connsiteY1" fmla="*/ 0 h 152400"/>
              <a:gd name="connsiteX2" fmla="*/ 152400 w 152400"/>
              <a:gd name="connsiteY2" fmla="*/ 152400 h 152400"/>
              <a:gd name="connsiteX3" fmla="*/ 86782 w 152400"/>
              <a:gd name="connsiteY3" fmla="*/ 98522 h 152400"/>
              <a:gd name="connsiteX0" fmla="*/ 0 w 152400"/>
              <a:gd name="connsiteY0" fmla="*/ 0 h 152400"/>
              <a:gd name="connsiteX1" fmla="*/ 152400 w 152400"/>
              <a:gd name="connsiteY1" fmla="*/ 0 h 152400"/>
              <a:gd name="connsiteX2" fmla="*/ 152400 w 152400"/>
              <a:gd name="connsiteY2" fmla="*/ 152400 h 152400"/>
              <a:gd name="connsiteX3" fmla="*/ 86782 w 152400"/>
              <a:gd name="connsiteY3" fmla="*/ 98522 h 152400"/>
              <a:gd name="connsiteX4" fmla="*/ 0 w 152400"/>
              <a:gd name="connsiteY4" fmla="*/ 0 h 152400"/>
              <a:gd name="connsiteX0" fmla="*/ 86782 w 178222"/>
              <a:gd name="connsiteY0" fmla="*/ 98522 h 189962"/>
              <a:gd name="connsiteX1" fmla="*/ 0 w 178222"/>
              <a:gd name="connsiteY1" fmla="*/ 0 h 189962"/>
              <a:gd name="connsiteX2" fmla="*/ 152400 w 178222"/>
              <a:gd name="connsiteY2" fmla="*/ 0 h 189962"/>
              <a:gd name="connsiteX3" fmla="*/ 152400 w 178222"/>
              <a:gd name="connsiteY3" fmla="*/ 152400 h 189962"/>
              <a:gd name="connsiteX4" fmla="*/ 178222 w 178222"/>
              <a:gd name="connsiteY4" fmla="*/ 189962 h 189962"/>
              <a:gd name="connsiteX0" fmla="*/ 22 w 178222"/>
              <a:gd name="connsiteY0" fmla="*/ 1722 h 189962"/>
              <a:gd name="connsiteX1" fmla="*/ 0 w 178222"/>
              <a:gd name="connsiteY1" fmla="*/ 0 h 189962"/>
              <a:gd name="connsiteX2" fmla="*/ 152400 w 178222"/>
              <a:gd name="connsiteY2" fmla="*/ 0 h 189962"/>
              <a:gd name="connsiteX3" fmla="*/ 152400 w 178222"/>
              <a:gd name="connsiteY3" fmla="*/ 152400 h 189962"/>
              <a:gd name="connsiteX4" fmla="*/ 178222 w 178222"/>
              <a:gd name="connsiteY4" fmla="*/ 189962 h 189962"/>
              <a:gd name="connsiteX0" fmla="*/ 22 w 152400"/>
              <a:gd name="connsiteY0" fmla="*/ 1722 h 152400"/>
              <a:gd name="connsiteX1" fmla="*/ 0 w 152400"/>
              <a:gd name="connsiteY1" fmla="*/ 0 h 152400"/>
              <a:gd name="connsiteX2" fmla="*/ 152400 w 152400"/>
              <a:gd name="connsiteY2" fmla="*/ 0 h 152400"/>
              <a:gd name="connsiteX3" fmla="*/ 152400 w 152400"/>
              <a:gd name="connsiteY3" fmla="*/ 152400 h 152400"/>
              <a:gd name="connsiteX4" fmla="*/ 101137 w 152400"/>
              <a:gd name="connsiteY4" fmla="*/ 146700 h 152400"/>
              <a:gd name="connsiteX0" fmla="*/ 22 w 152400"/>
              <a:gd name="connsiteY0" fmla="*/ 1722 h 152400"/>
              <a:gd name="connsiteX1" fmla="*/ 0 w 152400"/>
              <a:gd name="connsiteY1" fmla="*/ 0 h 152400"/>
              <a:gd name="connsiteX2" fmla="*/ 152400 w 152400"/>
              <a:gd name="connsiteY2" fmla="*/ 0 h 152400"/>
              <a:gd name="connsiteX3" fmla="*/ 152400 w 152400"/>
              <a:gd name="connsiteY3" fmla="*/ 152400 h 152400"/>
              <a:gd name="connsiteX4" fmla="*/ 101137 w 152400"/>
              <a:gd name="connsiteY4" fmla="*/ 146700 h 152400"/>
              <a:gd name="connsiteX0" fmla="*/ 22 w 152400"/>
              <a:gd name="connsiteY0" fmla="*/ 1722 h 152400"/>
              <a:gd name="connsiteX1" fmla="*/ 0 w 152400"/>
              <a:gd name="connsiteY1" fmla="*/ 0 h 152400"/>
              <a:gd name="connsiteX2" fmla="*/ 152400 w 152400"/>
              <a:gd name="connsiteY2" fmla="*/ 0 h 152400"/>
              <a:gd name="connsiteX3" fmla="*/ 152400 w 152400"/>
              <a:gd name="connsiteY3" fmla="*/ 152400 h 152400"/>
              <a:gd name="connsiteX4" fmla="*/ 151976 w 152400"/>
              <a:gd name="connsiteY4" fmla="*/ 150223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00" h="152400">
                <a:moveTo>
                  <a:pt x="22" y="1722"/>
                </a:moveTo>
                <a:cubicBezTo>
                  <a:pt x="15" y="1148"/>
                  <a:pt x="7" y="574"/>
                  <a:pt x="0" y="0"/>
                </a:cubicBezTo>
                <a:lnTo>
                  <a:pt x="152400" y="0"/>
                </a:lnTo>
                <a:lnTo>
                  <a:pt x="152400" y="152400"/>
                </a:lnTo>
                <a:cubicBezTo>
                  <a:pt x="101600" y="152400"/>
                  <a:pt x="147334" y="146997"/>
                  <a:pt x="151976" y="150223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Gerade Verbindung 23"/>
          <p:cNvCxnSpPr>
            <a:stCxn id="22" idx="0"/>
            <a:endCxn id="22" idx="0"/>
          </p:cNvCxnSpPr>
          <p:nvPr/>
        </p:nvCxnSpPr>
        <p:spPr>
          <a:xfrm>
            <a:off x="1420518" y="338678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>
            <a:stCxn id="22" idx="3"/>
            <a:endCxn id="22" idx="3"/>
          </p:cNvCxnSpPr>
          <p:nvPr/>
        </p:nvCxnSpPr>
        <p:spPr>
          <a:xfrm>
            <a:off x="1464629" y="359649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afik 2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527475"/>
            <a:ext cx="178308" cy="152400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73" y="2619935"/>
            <a:ext cx="178308" cy="228600"/>
          </a:xfrm>
          <a:prstGeom prst="rect">
            <a:avLst/>
          </a:prstGeom>
        </p:spPr>
      </p:pic>
      <p:pic>
        <p:nvPicPr>
          <p:cNvPr id="35" name="Grafik 3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01" y="3646133"/>
            <a:ext cx="178308" cy="152400"/>
          </a:xfrm>
          <a:prstGeom prst="rect">
            <a:avLst/>
          </a:prstGeom>
        </p:spPr>
      </p:pic>
      <p:pic>
        <p:nvPicPr>
          <p:cNvPr id="37" name="Grafik 3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153" y="3684233"/>
            <a:ext cx="102108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56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Primitives in 2D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Normalized line equation</a:t>
            </a:r>
            <a:br>
              <a:rPr lang="en-US" dirty="0" smtClean="0"/>
            </a:br>
            <a:r>
              <a:rPr lang="en-US" dirty="0" smtClean="0"/>
              <a:t>where</a:t>
            </a:r>
            <a:br>
              <a:rPr lang="en-US" dirty="0" smtClean="0"/>
            </a:br>
            <a:r>
              <a:rPr lang="en-US" dirty="0" smtClean="0"/>
              <a:t>and     is the distance of the line to the origin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596153" y="4410635"/>
            <a:ext cx="3048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 flipV="1">
            <a:off x="748553" y="2495550"/>
            <a:ext cx="0" cy="20674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443753" y="2962835"/>
            <a:ext cx="259080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748553" y="3490913"/>
            <a:ext cx="599991" cy="91972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 rot="2006550">
            <a:off x="1366839" y="3414713"/>
            <a:ext cx="152400" cy="152400"/>
          </a:xfrm>
          <a:custGeom>
            <a:avLst/>
            <a:gdLst>
              <a:gd name="connsiteX0" fmla="*/ 0 w 152400"/>
              <a:gd name="connsiteY0" fmla="*/ 0 h 152400"/>
              <a:gd name="connsiteX1" fmla="*/ 152400 w 152400"/>
              <a:gd name="connsiteY1" fmla="*/ 0 h 152400"/>
              <a:gd name="connsiteX2" fmla="*/ 152400 w 152400"/>
              <a:gd name="connsiteY2" fmla="*/ 152400 h 152400"/>
              <a:gd name="connsiteX3" fmla="*/ 0 w 152400"/>
              <a:gd name="connsiteY3" fmla="*/ 152400 h 152400"/>
              <a:gd name="connsiteX4" fmla="*/ 0 w 152400"/>
              <a:gd name="connsiteY4" fmla="*/ 0 h 152400"/>
              <a:gd name="connsiteX0" fmla="*/ 0 w 152400"/>
              <a:gd name="connsiteY0" fmla="*/ 0 h 243840"/>
              <a:gd name="connsiteX1" fmla="*/ 152400 w 152400"/>
              <a:gd name="connsiteY1" fmla="*/ 0 h 243840"/>
              <a:gd name="connsiteX2" fmla="*/ 152400 w 152400"/>
              <a:gd name="connsiteY2" fmla="*/ 152400 h 243840"/>
              <a:gd name="connsiteX3" fmla="*/ 91440 w 152400"/>
              <a:gd name="connsiteY3" fmla="*/ 243840 h 243840"/>
              <a:gd name="connsiteX0" fmla="*/ 0 w 152400"/>
              <a:gd name="connsiteY0" fmla="*/ 0 h 239791"/>
              <a:gd name="connsiteX1" fmla="*/ 152400 w 152400"/>
              <a:gd name="connsiteY1" fmla="*/ 0 h 239791"/>
              <a:gd name="connsiteX2" fmla="*/ 152400 w 152400"/>
              <a:gd name="connsiteY2" fmla="*/ 152400 h 239791"/>
              <a:gd name="connsiteX3" fmla="*/ 71643 w 152400"/>
              <a:gd name="connsiteY3" fmla="*/ 239791 h 239791"/>
              <a:gd name="connsiteX0" fmla="*/ 0 w 152400"/>
              <a:gd name="connsiteY0" fmla="*/ 0 h 158243"/>
              <a:gd name="connsiteX1" fmla="*/ 152400 w 152400"/>
              <a:gd name="connsiteY1" fmla="*/ 0 h 158243"/>
              <a:gd name="connsiteX2" fmla="*/ 152400 w 152400"/>
              <a:gd name="connsiteY2" fmla="*/ 152400 h 158243"/>
              <a:gd name="connsiteX3" fmla="*/ 151909 w 152400"/>
              <a:gd name="connsiteY3" fmla="*/ 158243 h 158243"/>
              <a:gd name="connsiteX0" fmla="*/ 0 w 152400"/>
              <a:gd name="connsiteY0" fmla="*/ 0 h 152400"/>
              <a:gd name="connsiteX1" fmla="*/ 152400 w 152400"/>
              <a:gd name="connsiteY1" fmla="*/ 0 h 152400"/>
              <a:gd name="connsiteX2" fmla="*/ 152400 w 152400"/>
              <a:gd name="connsiteY2" fmla="*/ 152400 h 152400"/>
              <a:gd name="connsiteX3" fmla="*/ 86782 w 152400"/>
              <a:gd name="connsiteY3" fmla="*/ 98522 h 152400"/>
              <a:gd name="connsiteX0" fmla="*/ 0 w 152400"/>
              <a:gd name="connsiteY0" fmla="*/ 0 h 152400"/>
              <a:gd name="connsiteX1" fmla="*/ 152400 w 152400"/>
              <a:gd name="connsiteY1" fmla="*/ 0 h 152400"/>
              <a:gd name="connsiteX2" fmla="*/ 152400 w 152400"/>
              <a:gd name="connsiteY2" fmla="*/ 152400 h 152400"/>
              <a:gd name="connsiteX3" fmla="*/ 86782 w 152400"/>
              <a:gd name="connsiteY3" fmla="*/ 98522 h 152400"/>
              <a:gd name="connsiteX0" fmla="*/ 0 w 152400"/>
              <a:gd name="connsiteY0" fmla="*/ 0 h 152400"/>
              <a:gd name="connsiteX1" fmla="*/ 152400 w 152400"/>
              <a:gd name="connsiteY1" fmla="*/ 0 h 152400"/>
              <a:gd name="connsiteX2" fmla="*/ 152400 w 152400"/>
              <a:gd name="connsiteY2" fmla="*/ 152400 h 152400"/>
              <a:gd name="connsiteX3" fmla="*/ 86782 w 152400"/>
              <a:gd name="connsiteY3" fmla="*/ 98522 h 152400"/>
              <a:gd name="connsiteX0" fmla="*/ 0 w 152400"/>
              <a:gd name="connsiteY0" fmla="*/ 0 h 152400"/>
              <a:gd name="connsiteX1" fmla="*/ 152400 w 152400"/>
              <a:gd name="connsiteY1" fmla="*/ 0 h 152400"/>
              <a:gd name="connsiteX2" fmla="*/ 152400 w 152400"/>
              <a:gd name="connsiteY2" fmla="*/ 152400 h 152400"/>
              <a:gd name="connsiteX3" fmla="*/ 86782 w 152400"/>
              <a:gd name="connsiteY3" fmla="*/ 98522 h 152400"/>
              <a:gd name="connsiteX4" fmla="*/ 0 w 152400"/>
              <a:gd name="connsiteY4" fmla="*/ 0 h 152400"/>
              <a:gd name="connsiteX0" fmla="*/ 86782 w 178222"/>
              <a:gd name="connsiteY0" fmla="*/ 98522 h 189962"/>
              <a:gd name="connsiteX1" fmla="*/ 0 w 178222"/>
              <a:gd name="connsiteY1" fmla="*/ 0 h 189962"/>
              <a:gd name="connsiteX2" fmla="*/ 152400 w 178222"/>
              <a:gd name="connsiteY2" fmla="*/ 0 h 189962"/>
              <a:gd name="connsiteX3" fmla="*/ 152400 w 178222"/>
              <a:gd name="connsiteY3" fmla="*/ 152400 h 189962"/>
              <a:gd name="connsiteX4" fmla="*/ 178222 w 178222"/>
              <a:gd name="connsiteY4" fmla="*/ 189962 h 189962"/>
              <a:gd name="connsiteX0" fmla="*/ 22 w 178222"/>
              <a:gd name="connsiteY0" fmla="*/ 1722 h 189962"/>
              <a:gd name="connsiteX1" fmla="*/ 0 w 178222"/>
              <a:gd name="connsiteY1" fmla="*/ 0 h 189962"/>
              <a:gd name="connsiteX2" fmla="*/ 152400 w 178222"/>
              <a:gd name="connsiteY2" fmla="*/ 0 h 189962"/>
              <a:gd name="connsiteX3" fmla="*/ 152400 w 178222"/>
              <a:gd name="connsiteY3" fmla="*/ 152400 h 189962"/>
              <a:gd name="connsiteX4" fmla="*/ 178222 w 178222"/>
              <a:gd name="connsiteY4" fmla="*/ 189962 h 189962"/>
              <a:gd name="connsiteX0" fmla="*/ 22 w 152400"/>
              <a:gd name="connsiteY0" fmla="*/ 1722 h 152400"/>
              <a:gd name="connsiteX1" fmla="*/ 0 w 152400"/>
              <a:gd name="connsiteY1" fmla="*/ 0 h 152400"/>
              <a:gd name="connsiteX2" fmla="*/ 152400 w 152400"/>
              <a:gd name="connsiteY2" fmla="*/ 0 h 152400"/>
              <a:gd name="connsiteX3" fmla="*/ 152400 w 152400"/>
              <a:gd name="connsiteY3" fmla="*/ 152400 h 152400"/>
              <a:gd name="connsiteX4" fmla="*/ 101137 w 152400"/>
              <a:gd name="connsiteY4" fmla="*/ 146700 h 152400"/>
              <a:gd name="connsiteX0" fmla="*/ 22 w 152400"/>
              <a:gd name="connsiteY0" fmla="*/ 1722 h 152400"/>
              <a:gd name="connsiteX1" fmla="*/ 0 w 152400"/>
              <a:gd name="connsiteY1" fmla="*/ 0 h 152400"/>
              <a:gd name="connsiteX2" fmla="*/ 152400 w 152400"/>
              <a:gd name="connsiteY2" fmla="*/ 0 h 152400"/>
              <a:gd name="connsiteX3" fmla="*/ 152400 w 152400"/>
              <a:gd name="connsiteY3" fmla="*/ 152400 h 152400"/>
              <a:gd name="connsiteX4" fmla="*/ 101137 w 152400"/>
              <a:gd name="connsiteY4" fmla="*/ 146700 h 152400"/>
              <a:gd name="connsiteX0" fmla="*/ 22 w 152400"/>
              <a:gd name="connsiteY0" fmla="*/ 1722 h 152400"/>
              <a:gd name="connsiteX1" fmla="*/ 0 w 152400"/>
              <a:gd name="connsiteY1" fmla="*/ 0 h 152400"/>
              <a:gd name="connsiteX2" fmla="*/ 152400 w 152400"/>
              <a:gd name="connsiteY2" fmla="*/ 0 h 152400"/>
              <a:gd name="connsiteX3" fmla="*/ 152400 w 152400"/>
              <a:gd name="connsiteY3" fmla="*/ 152400 h 152400"/>
              <a:gd name="connsiteX4" fmla="*/ 151976 w 152400"/>
              <a:gd name="connsiteY4" fmla="*/ 150223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00" h="152400">
                <a:moveTo>
                  <a:pt x="22" y="1722"/>
                </a:moveTo>
                <a:cubicBezTo>
                  <a:pt x="15" y="1148"/>
                  <a:pt x="7" y="574"/>
                  <a:pt x="0" y="0"/>
                </a:cubicBezTo>
                <a:lnTo>
                  <a:pt x="152400" y="0"/>
                </a:lnTo>
                <a:lnTo>
                  <a:pt x="152400" y="152400"/>
                </a:lnTo>
                <a:cubicBezTo>
                  <a:pt x="101600" y="152400"/>
                  <a:pt x="147334" y="146997"/>
                  <a:pt x="151976" y="150223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Gerade Verbindung 23"/>
          <p:cNvCxnSpPr>
            <a:stCxn id="22" idx="0"/>
            <a:endCxn id="22" idx="0"/>
          </p:cNvCxnSpPr>
          <p:nvPr/>
        </p:nvCxnSpPr>
        <p:spPr>
          <a:xfrm>
            <a:off x="1420518" y="338678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>
            <a:stCxn id="22" idx="3"/>
            <a:endCxn id="22" idx="3"/>
          </p:cNvCxnSpPr>
          <p:nvPr/>
        </p:nvCxnSpPr>
        <p:spPr>
          <a:xfrm>
            <a:off x="1464629" y="359649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afik 2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527475"/>
            <a:ext cx="178308" cy="152400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73" y="2619935"/>
            <a:ext cx="178308" cy="2286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971550"/>
            <a:ext cx="3250698" cy="406908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376" y="3867150"/>
            <a:ext cx="152400" cy="2286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308" y="3156734"/>
            <a:ext cx="202692" cy="228600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095" y="1780722"/>
            <a:ext cx="152400" cy="22860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356" y="1378458"/>
            <a:ext cx="1016510" cy="330708"/>
          </a:xfrm>
          <a:prstGeom prst="rect">
            <a:avLst/>
          </a:prstGeom>
        </p:spPr>
      </p:pic>
      <p:cxnSp>
        <p:nvCxnSpPr>
          <p:cNvPr id="29" name="Gerade Verbindung mit Pfeil 28"/>
          <p:cNvCxnSpPr/>
          <p:nvPr/>
        </p:nvCxnSpPr>
        <p:spPr>
          <a:xfrm flipV="1">
            <a:off x="1325880" y="3110193"/>
            <a:ext cx="274320" cy="41024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24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Primitives in 2D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 joining two points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Intersection point of two lines</a:t>
            </a:r>
          </a:p>
          <a:p>
            <a:pPr marL="0" indent="0">
              <a:buNone/>
            </a:pPr>
            <a:endParaRPr lang="en-US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6</a:t>
            </a:fld>
            <a:endParaRPr lang="en-US" dirty="0"/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596153" y="4410635"/>
            <a:ext cx="3048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 flipV="1">
            <a:off x="748553" y="2495550"/>
            <a:ext cx="0" cy="20674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443753" y="2962835"/>
            <a:ext cx="259080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748553" y="3490913"/>
            <a:ext cx="599991" cy="91972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 rot="2006550">
            <a:off x="1366839" y="3414713"/>
            <a:ext cx="152400" cy="152400"/>
          </a:xfrm>
          <a:custGeom>
            <a:avLst/>
            <a:gdLst>
              <a:gd name="connsiteX0" fmla="*/ 0 w 152400"/>
              <a:gd name="connsiteY0" fmla="*/ 0 h 152400"/>
              <a:gd name="connsiteX1" fmla="*/ 152400 w 152400"/>
              <a:gd name="connsiteY1" fmla="*/ 0 h 152400"/>
              <a:gd name="connsiteX2" fmla="*/ 152400 w 152400"/>
              <a:gd name="connsiteY2" fmla="*/ 152400 h 152400"/>
              <a:gd name="connsiteX3" fmla="*/ 0 w 152400"/>
              <a:gd name="connsiteY3" fmla="*/ 152400 h 152400"/>
              <a:gd name="connsiteX4" fmla="*/ 0 w 152400"/>
              <a:gd name="connsiteY4" fmla="*/ 0 h 152400"/>
              <a:gd name="connsiteX0" fmla="*/ 0 w 152400"/>
              <a:gd name="connsiteY0" fmla="*/ 0 h 243840"/>
              <a:gd name="connsiteX1" fmla="*/ 152400 w 152400"/>
              <a:gd name="connsiteY1" fmla="*/ 0 h 243840"/>
              <a:gd name="connsiteX2" fmla="*/ 152400 w 152400"/>
              <a:gd name="connsiteY2" fmla="*/ 152400 h 243840"/>
              <a:gd name="connsiteX3" fmla="*/ 91440 w 152400"/>
              <a:gd name="connsiteY3" fmla="*/ 243840 h 243840"/>
              <a:gd name="connsiteX0" fmla="*/ 0 w 152400"/>
              <a:gd name="connsiteY0" fmla="*/ 0 h 239791"/>
              <a:gd name="connsiteX1" fmla="*/ 152400 w 152400"/>
              <a:gd name="connsiteY1" fmla="*/ 0 h 239791"/>
              <a:gd name="connsiteX2" fmla="*/ 152400 w 152400"/>
              <a:gd name="connsiteY2" fmla="*/ 152400 h 239791"/>
              <a:gd name="connsiteX3" fmla="*/ 71643 w 152400"/>
              <a:gd name="connsiteY3" fmla="*/ 239791 h 239791"/>
              <a:gd name="connsiteX0" fmla="*/ 0 w 152400"/>
              <a:gd name="connsiteY0" fmla="*/ 0 h 158243"/>
              <a:gd name="connsiteX1" fmla="*/ 152400 w 152400"/>
              <a:gd name="connsiteY1" fmla="*/ 0 h 158243"/>
              <a:gd name="connsiteX2" fmla="*/ 152400 w 152400"/>
              <a:gd name="connsiteY2" fmla="*/ 152400 h 158243"/>
              <a:gd name="connsiteX3" fmla="*/ 151909 w 152400"/>
              <a:gd name="connsiteY3" fmla="*/ 158243 h 158243"/>
              <a:gd name="connsiteX0" fmla="*/ 0 w 152400"/>
              <a:gd name="connsiteY0" fmla="*/ 0 h 152400"/>
              <a:gd name="connsiteX1" fmla="*/ 152400 w 152400"/>
              <a:gd name="connsiteY1" fmla="*/ 0 h 152400"/>
              <a:gd name="connsiteX2" fmla="*/ 152400 w 152400"/>
              <a:gd name="connsiteY2" fmla="*/ 152400 h 152400"/>
              <a:gd name="connsiteX3" fmla="*/ 86782 w 152400"/>
              <a:gd name="connsiteY3" fmla="*/ 98522 h 152400"/>
              <a:gd name="connsiteX0" fmla="*/ 0 w 152400"/>
              <a:gd name="connsiteY0" fmla="*/ 0 h 152400"/>
              <a:gd name="connsiteX1" fmla="*/ 152400 w 152400"/>
              <a:gd name="connsiteY1" fmla="*/ 0 h 152400"/>
              <a:gd name="connsiteX2" fmla="*/ 152400 w 152400"/>
              <a:gd name="connsiteY2" fmla="*/ 152400 h 152400"/>
              <a:gd name="connsiteX3" fmla="*/ 86782 w 152400"/>
              <a:gd name="connsiteY3" fmla="*/ 98522 h 152400"/>
              <a:gd name="connsiteX0" fmla="*/ 0 w 152400"/>
              <a:gd name="connsiteY0" fmla="*/ 0 h 152400"/>
              <a:gd name="connsiteX1" fmla="*/ 152400 w 152400"/>
              <a:gd name="connsiteY1" fmla="*/ 0 h 152400"/>
              <a:gd name="connsiteX2" fmla="*/ 152400 w 152400"/>
              <a:gd name="connsiteY2" fmla="*/ 152400 h 152400"/>
              <a:gd name="connsiteX3" fmla="*/ 86782 w 152400"/>
              <a:gd name="connsiteY3" fmla="*/ 98522 h 152400"/>
              <a:gd name="connsiteX0" fmla="*/ 0 w 152400"/>
              <a:gd name="connsiteY0" fmla="*/ 0 h 152400"/>
              <a:gd name="connsiteX1" fmla="*/ 152400 w 152400"/>
              <a:gd name="connsiteY1" fmla="*/ 0 h 152400"/>
              <a:gd name="connsiteX2" fmla="*/ 152400 w 152400"/>
              <a:gd name="connsiteY2" fmla="*/ 152400 h 152400"/>
              <a:gd name="connsiteX3" fmla="*/ 86782 w 152400"/>
              <a:gd name="connsiteY3" fmla="*/ 98522 h 152400"/>
              <a:gd name="connsiteX4" fmla="*/ 0 w 152400"/>
              <a:gd name="connsiteY4" fmla="*/ 0 h 152400"/>
              <a:gd name="connsiteX0" fmla="*/ 86782 w 178222"/>
              <a:gd name="connsiteY0" fmla="*/ 98522 h 189962"/>
              <a:gd name="connsiteX1" fmla="*/ 0 w 178222"/>
              <a:gd name="connsiteY1" fmla="*/ 0 h 189962"/>
              <a:gd name="connsiteX2" fmla="*/ 152400 w 178222"/>
              <a:gd name="connsiteY2" fmla="*/ 0 h 189962"/>
              <a:gd name="connsiteX3" fmla="*/ 152400 w 178222"/>
              <a:gd name="connsiteY3" fmla="*/ 152400 h 189962"/>
              <a:gd name="connsiteX4" fmla="*/ 178222 w 178222"/>
              <a:gd name="connsiteY4" fmla="*/ 189962 h 189962"/>
              <a:gd name="connsiteX0" fmla="*/ 22 w 178222"/>
              <a:gd name="connsiteY0" fmla="*/ 1722 h 189962"/>
              <a:gd name="connsiteX1" fmla="*/ 0 w 178222"/>
              <a:gd name="connsiteY1" fmla="*/ 0 h 189962"/>
              <a:gd name="connsiteX2" fmla="*/ 152400 w 178222"/>
              <a:gd name="connsiteY2" fmla="*/ 0 h 189962"/>
              <a:gd name="connsiteX3" fmla="*/ 152400 w 178222"/>
              <a:gd name="connsiteY3" fmla="*/ 152400 h 189962"/>
              <a:gd name="connsiteX4" fmla="*/ 178222 w 178222"/>
              <a:gd name="connsiteY4" fmla="*/ 189962 h 189962"/>
              <a:gd name="connsiteX0" fmla="*/ 22 w 152400"/>
              <a:gd name="connsiteY0" fmla="*/ 1722 h 152400"/>
              <a:gd name="connsiteX1" fmla="*/ 0 w 152400"/>
              <a:gd name="connsiteY1" fmla="*/ 0 h 152400"/>
              <a:gd name="connsiteX2" fmla="*/ 152400 w 152400"/>
              <a:gd name="connsiteY2" fmla="*/ 0 h 152400"/>
              <a:gd name="connsiteX3" fmla="*/ 152400 w 152400"/>
              <a:gd name="connsiteY3" fmla="*/ 152400 h 152400"/>
              <a:gd name="connsiteX4" fmla="*/ 101137 w 152400"/>
              <a:gd name="connsiteY4" fmla="*/ 146700 h 152400"/>
              <a:gd name="connsiteX0" fmla="*/ 22 w 152400"/>
              <a:gd name="connsiteY0" fmla="*/ 1722 h 152400"/>
              <a:gd name="connsiteX1" fmla="*/ 0 w 152400"/>
              <a:gd name="connsiteY1" fmla="*/ 0 h 152400"/>
              <a:gd name="connsiteX2" fmla="*/ 152400 w 152400"/>
              <a:gd name="connsiteY2" fmla="*/ 0 h 152400"/>
              <a:gd name="connsiteX3" fmla="*/ 152400 w 152400"/>
              <a:gd name="connsiteY3" fmla="*/ 152400 h 152400"/>
              <a:gd name="connsiteX4" fmla="*/ 101137 w 152400"/>
              <a:gd name="connsiteY4" fmla="*/ 146700 h 152400"/>
              <a:gd name="connsiteX0" fmla="*/ 22 w 152400"/>
              <a:gd name="connsiteY0" fmla="*/ 1722 h 152400"/>
              <a:gd name="connsiteX1" fmla="*/ 0 w 152400"/>
              <a:gd name="connsiteY1" fmla="*/ 0 h 152400"/>
              <a:gd name="connsiteX2" fmla="*/ 152400 w 152400"/>
              <a:gd name="connsiteY2" fmla="*/ 0 h 152400"/>
              <a:gd name="connsiteX3" fmla="*/ 152400 w 152400"/>
              <a:gd name="connsiteY3" fmla="*/ 152400 h 152400"/>
              <a:gd name="connsiteX4" fmla="*/ 151976 w 152400"/>
              <a:gd name="connsiteY4" fmla="*/ 150223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00" h="152400">
                <a:moveTo>
                  <a:pt x="22" y="1722"/>
                </a:moveTo>
                <a:cubicBezTo>
                  <a:pt x="15" y="1148"/>
                  <a:pt x="7" y="574"/>
                  <a:pt x="0" y="0"/>
                </a:cubicBezTo>
                <a:lnTo>
                  <a:pt x="152400" y="0"/>
                </a:lnTo>
                <a:lnTo>
                  <a:pt x="152400" y="152400"/>
                </a:lnTo>
                <a:cubicBezTo>
                  <a:pt x="101600" y="152400"/>
                  <a:pt x="147334" y="146997"/>
                  <a:pt x="151976" y="150223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Gerade Verbindung 23"/>
          <p:cNvCxnSpPr>
            <a:stCxn id="22" idx="0"/>
            <a:endCxn id="22" idx="0"/>
          </p:cNvCxnSpPr>
          <p:nvPr/>
        </p:nvCxnSpPr>
        <p:spPr>
          <a:xfrm>
            <a:off x="1420518" y="338678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>
            <a:stCxn id="22" idx="3"/>
            <a:endCxn id="22" idx="3"/>
          </p:cNvCxnSpPr>
          <p:nvPr/>
        </p:nvCxnSpPr>
        <p:spPr>
          <a:xfrm>
            <a:off x="1464629" y="359649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afik 2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527475"/>
            <a:ext cx="178308" cy="152400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73" y="2619935"/>
            <a:ext cx="178308" cy="2286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376" y="3867150"/>
            <a:ext cx="152400" cy="2286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308" y="3156734"/>
            <a:ext cx="202692" cy="228600"/>
          </a:xfrm>
          <a:prstGeom prst="rect">
            <a:avLst/>
          </a:prstGeom>
        </p:spPr>
      </p:pic>
      <p:cxnSp>
        <p:nvCxnSpPr>
          <p:cNvPr id="29" name="Gerade Verbindung mit Pfeil 28"/>
          <p:cNvCxnSpPr/>
          <p:nvPr/>
        </p:nvCxnSpPr>
        <p:spPr>
          <a:xfrm flipV="1">
            <a:off x="1325880" y="3110193"/>
            <a:ext cx="274320" cy="41024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971550"/>
            <a:ext cx="1473710" cy="355092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860550"/>
            <a:ext cx="1371602" cy="35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15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Transformations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             </a:t>
            </a:r>
            <a:r>
              <a:rPr lang="en-US" dirty="0"/>
              <a:t>is the translation vector</a:t>
            </a:r>
            <a:r>
              <a:rPr lang="en-US" dirty="0" smtClean="0"/>
              <a:t>,     is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identity matrix, and     is the zero vector 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7</a:t>
            </a:fld>
            <a:endParaRPr lang="en-US" dirty="0"/>
          </a:p>
        </p:txBody>
      </p:sp>
      <p:pic>
        <p:nvPicPr>
          <p:cNvPr id="40" name="Grafik 3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8437" y="1009650"/>
            <a:ext cx="2107033" cy="246353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Grafik 2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943350"/>
            <a:ext cx="838202" cy="304800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3981450"/>
            <a:ext cx="126492" cy="228600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343400"/>
            <a:ext cx="178308" cy="228600"/>
          </a:xfrm>
          <a:prstGeom prst="rect">
            <a:avLst/>
          </a:prstGeom>
        </p:spPr>
      </p:pic>
      <p:cxnSp>
        <p:nvCxnSpPr>
          <p:cNvPr id="28" name="Gerade Verbindung mit Pfeil 27"/>
          <p:cNvCxnSpPr/>
          <p:nvPr/>
        </p:nvCxnSpPr>
        <p:spPr>
          <a:xfrm>
            <a:off x="6324600" y="2038350"/>
            <a:ext cx="2438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flipV="1">
            <a:off x="6477000" y="1047750"/>
            <a:ext cx="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/>
          <p:cNvSpPr/>
          <p:nvPr/>
        </p:nvSpPr>
        <p:spPr>
          <a:xfrm>
            <a:off x="6477000" y="1581150"/>
            <a:ext cx="5334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hteck 31"/>
          <p:cNvSpPr/>
          <p:nvPr/>
        </p:nvSpPr>
        <p:spPr>
          <a:xfrm>
            <a:off x="7581900" y="1123950"/>
            <a:ext cx="5334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Gerade Verbindung mit Pfeil 33"/>
          <p:cNvCxnSpPr/>
          <p:nvPr/>
        </p:nvCxnSpPr>
        <p:spPr>
          <a:xfrm flipV="1">
            <a:off x="6477000" y="1581150"/>
            <a:ext cx="11049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Grafik 37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708404"/>
            <a:ext cx="126492" cy="20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5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fik 2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19950" y="1753819"/>
            <a:ext cx="531268" cy="30358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Transformations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Rigid body motion or Euclidean </a:t>
            </a:r>
            <a:r>
              <a:rPr lang="en-US" dirty="0" smtClean="0"/>
              <a:t>transf.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rotation + translation)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      </a:t>
            </a:r>
            <a:r>
              <a:rPr lang="en-US" dirty="0" smtClean="0"/>
              <a:t>or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where                                        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is </a:t>
            </a:r>
            <a:r>
              <a:rPr lang="en-US" dirty="0" smtClean="0"/>
              <a:t>orthogonal (</a:t>
            </a:r>
            <a:r>
              <a:rPr lang="en-US" dirty="0" smtClean="0"/>
              <a:t>               ) with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Distances (and angles) are preserved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8</a:t>
            </a:fld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27250"/>
            <a:ext cx="1600204" cy="278892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15020" y="1911349"/>
            <a:ext cx="2108680" cy="76235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Grafik 1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336" y="2638425"/>
            <a:ext cx="2769114" cy="762002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562350"/>
            <a:ext cx="1219202" cy="278892"/>
          </a:xfrm>
          <a:prstGeom prst="rect">
            <a:avLst/>
          </a:prstGeom>
        </p:spPr>
      </p:pic>
      <p:cxnSp>
        <p:nvCxnSpPr>
          <p:cNvPr id="16" name="Gerade Verbindung mit Pfeil 15"/>
          <p:cNvCxnSpPr/>
          <p:nvPr/>
        </p:nvCxnSpPr>
        <p:spPr>
          <a:xfrm>
            <a:off x="6324600" y="2038350"/>
            <a:ext cx="2438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flipV="1">
            <a:off x="6477000" y="1047750"/>
            <a:ext cx="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 17"/>
          <p:cNvSpPr/>
          <p:nvPr/>
        </p:nvSpPr>
        <p:spPr>
          <a:xfrm>
            <a:off x="6477000" y="1581150"/>
            <a:ext cx="5334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18"/>
          <p:cNvSpPr/>
          <p:nvPr/>
        </p:nvSpPr>
        <p:spPr>
          <a:xfrm rot="1724584">
            <a:off x="7658968" y="1281040"/>
            <a:ext cx="5334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Gerade Verbindung mit Pfeil 19"/>
          <p:cNvCxnSpPr/>
          <p:nvPr/>
        </p:nvCxnSpPr>
        <p:spPr>
          <a:xfrm flipV="1">
            <a:off x="6477000" y="1581150"/>
            <a:ext cx="11049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91047" y="3571875"/>
            <a:ext cx="1447807" cy="33070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6623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Transformations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Scaled rotation/similarity transform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      or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Preserves angles between lines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9</a:t>
            </a:fld>
            <a:endParaRPr lang="en-US" dirty="0"/>
          </a:p>
        </p:txBody>
      </p:sp>
      <p:pic>
        <p:nvPicPr>
          <p:cNvPr id="9" name="Grafik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1948" y="2117725"/>
            <a:ext cx="1727216" cy="27897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Grafik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911349"/>
            <a:ext cx="2159512" cy="762002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9099" y="1753819"/>
            <a:ext cx="632970" cy="30358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6324600" y="2038350"/>
            <a:ext cx="2438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flipV="1">
            <a:off x="6477000" y="1047750"/>
            <a:ext cx="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/>
          <p:cNvSpPr/>
          <p:nvPr/>
        </p:nvSpPr>
        <p:spPr>
          <a:xfrm>
            <a:off x="6477000" y="1581150"/>
            <a:ext cx="5334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/>
          <p:cNvSpPr/>
          <p:nvPr/>
        </p:nvSpPr>
        <p:spPr>
          <a:xfrm rot="1724584">
            <a:off x="7712780" y="1112478"/>
            <a:ext cx="839918" cy="7199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Gerade Verbindung mit Pfeil 16"/>
          <p:cNvCxnSpPr/>
          <p:nvPr/>
        </p:nvCxnSpPr>
        <p:spPr>
          <a:xfrm flipV="1">
            <a:off x="6477000" y="1581150"/>
            <a:ext cx="11049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9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CACHECONTENT#5C6D61746862667B787D203D205C626567696E7B706D61747269787D78205C5C2079205C656E647B706D61747269787D205C696E205C6D61746862627B527D5E32" val="iVBORw0KGgoAAAANSUhEUgAAAnMAAADvCAIAAAAW6cVIAAAgAElEQVR4Ae2dv8IWt7HG4ZzTpEvoktLhChzSpUwoUxkuIXAFQJnSfFcAvgTsMpVxm85xmYrkEoi7lJwflhmENNKr3Xf/SLvPV4BerVaaebSrRzMaaW+/e/fulv6EwLkR+Prrr589e/bvf//7l7/8JYmnT5+Oi8fr168fPnz4448/HkCXcXtBkp8cgf85uf5SXwg8f/4cKoJWgQJCevv27eiYoEXQhVnCgwcPRldH8guB4RC4LZt1uD6TwAsigHl6c3NjFf7xj3/E5rOfgyaYK8CpJvwXX3yBUW4/lRACQmBtBMSsayOs+vtF4JC0GuBOyPUYM4Z+nyRJJgQ+RUDe4E/x0K/TIHBgWqUP0e7JkyfWmd99992f/vQn+6mEEBACqyIgm3VVeFV5pwg8evToq6++MuGOatIlan7++edQ7K9+9StTXAkhIATWQEDMugaqqrNrBHK++cc//tG1xFcIRwTTN998YxWIXA0KJYTAegiIWdfDVjX3iEBCq2xNISr42Gbc7373ux9++ME6A3I98EzC1FRCCOyIgNZZdwRfTW+NAHE9sROY5r///vtj0yo64gH+7LPPDGtYVmuuhoYSQmANBGSzroGq6uwRAXaesG81luzbb789Ccf85z//gVzDPteAgLbixE+C0kJgWQRksy6Lp2rrFIFwMlEs3KtXr05Cq2iNXY7lGqvP4iuO8ThHaSEgBJZC4H//+te/LlWX6hECfSLwr3/96/e//30s25dffvmXv/wlzjl8+je/+c2vf/3rv/3tb6Ypq62/+MUv/vCHP1iOEkJACCyCgLzBi8CoSvpFIHeEHnWPTUsfJAFc3HIel3gLPiojBBZBQMy6CIyqpF8Efvvb34YzgYOIZwgGrndGEipM4Tdv3oBS/S5dFQJCoB0BrbO2Y6WS4yHAbs6YVlFARyWAANOLuC/v378f/1RaCAiBKxEQs14JoG7vF4GXL1/GhyQgKMurWGz9SryJZHk0E5MPfRJnE+zVyFkQUATTWXr6bHoSnvPnP/851prlVbg2zjltmmim//73v3//+98NgX/+85+KZjI0lBACVyKgddYrAdTtPSKQRy1peTXvp2QFmgKcmyGbPgdKOUJgKgLyBk9FTOUHQIATIeJTEZBYy6t5txEVnGQmJ2kkV/VTCAiBRgTErI1AqdgwCHCEYXIqAt9TkymW9x82KwvPcb4WXGM0lBYCsxGQN3g2dLqxRwRYXr13714sGaf6cVJEnKN0jEC+CYfTqRTQFEOktBCYioCYdSpiKt81Alo7nNo9TDvu3r0b36U16RgNpYXADATkDZ4Bmm7pFIGnT58mu1flB77YVblPmCVq4qgv3qgCQkAIlBCQzVpCRvmDISA/8DUdlvuEX7x4oSP7r4FU954ZATHrmXv/ULrnfmCdiNvewfm8hHvfvn17+I/XtkOkkkKgHQF5g9uxUsl+Ecj9wPgzz/ORuOs7BpuVL7Ym9Zztc0CJ+vopBGYjIJt1NnS6sRcEXHtLp8xP7R6O17hz505yl+z+BBD9FAItCMhmbUFJZbpGIDetCFzCOdy10P0Jh+M32d6KjI8fP+5PUkkkBHpHQDZr7z0k+eoIfP3118nJQWwawfyq36WrJQTy5WqmKRy+USqvfCEgBHIEZLPmmChnJARyg/XZs2cjKdCZrLnZenNzo6M2OuslidM7ArJZe+8hyVdBgMAlxv24gAzWGI156dxsJbgJ38C82nSXEDghAmLWE3b6QVR2I260C/P63n39+nX+LXR9Bud6YFXDeRAQs56nr4+mKWfbJh821xHBS/VxfnDE559/Tgz2UvWrHiFwbAS0znrs/j2sdozyCa2iar5GeFj9V1bsq6++Slr44Ycf5BBOMNFPIVBCQDZrCRnld41AblTJYF22w4TwsniqtlMhIJv1VN19EGVZCMSESpRhc0iSo5/XIJA7APjawcuXL6+pU/cKgZMgIJv1JB19KDU5tjD5trlCgtfoYJmta6CqOs+AgGzWM/TyoXRkhTWhVdTTHtY1+jhHFbNVq61rQK06D4aAbNaDdejx1ckNVnR+9+7d8TXfQ8N8b6vWs/foB7U5GAKyWQfrsJOL6xqsva2wstGW4wCZAXAS7+2f/uAnfpLZeJgRanIIBs7YUAO3kyaH/I0fgBxbma0bd4GaGxEB2awj9tp5ZXYN1n4+IwpxciZUvmUl7jDOM6JA6bun1IAPNt9QZDVgMsJ2W36TnLmBtR4SMlsTQPRTCCQIiFkTQPSzXwSw2O7du5fIx3dYCRVOMnf5iUlqC5NwD4LxRwLiZ2E4OYXR/TpbfPhRuJ3zGfiyG2YiRyBRiUVEb3ncICyezxVc+XeBXY0KgR4RYIFKf0JgCATyw/d5oxjidxce7oQIw+sNlb569SoXKS4TSiaS89NqSC5ZbbFvlrTlr5rgS7dBsPhf9F21UVUuBIZG4H3oh/6EQP8IwEzxyB7SbLbZXXIEg02DPBfZzkqG8pBWkB+TNORgpFJhrhRci7KhjP3rlszvvT7H5g3WNAkT/vr6VYMQOBgCimCKxwql+0Ugd0giq3lfd5Qb1sFbiwCYqhe/YxobndwSvitOxFOgLngXj3e+BMtGF47I//HHHxM1jY+T/MV/ut6CxL+9eKOqUAiMi4DWWcftu3NJDt/k1ILRlvPQlrhYRBU2JemLTeff54EdmTSEeQNpYoCTSrgFxs11p9iWH/bJ45gQADsjkVY/hYAQAAHZrHoMBkCA0J6cWrDz9qVVjvoLZ1ZwEGALrQJ0LvDDhw8DrWIX5rTKLZjCue6hzwhu2qzziJnK29JhhzkmyhECICBm1WMwAAKu49F1UW6mDNtjgi8XymGnaXu7yVJr8CRze35Ob6gzP3DK2mJR1tJrJ1y03X5ZWxLVLwT6R0DM2n8fnV1COMxlF77PuiM02Jqh9WBxtkuCBzsvDD3n5mwoVjJMMdk5QSKvaqUcjPI8hIppQSdbnlbSWtUKgXkIiFnn4aa7tkPApS7XhNpMJugkbC3F0CwxYkkY17VbCcVyNYXk8BKXmlgp35XE7Z2VBFC1QmAUBBTBNEpPnVdOqCtno8aIoZVQY0EUZoXeCC+a1EQewcTtF+thOTN4nkNbMNwMRp8kp1vYPamDkopjcuFS5pkRkM165t4fQHdG85xWoaLGiKE1NESkYLC6Nly9RXefTNhyU7mRU5BgL+5lPoEzGaKdaihXKm+/xHwiWSQO9+rrN+0YquRJEBCznqSjR1XTdTbaGucuWplIM5jVjieMJW9UB2JjPrELp5q0rsoGiBVTQgicHAF5g0/+APSuvruNcl9XcPBOY2jOCN6BGvNorN135bY/BEST3b17Ny8/kAq58MoRAosjIJt1cUhV4WIIlNyMO7qC0S14p13r7aLmuTcY/+q+ZuhFmeMCRCO7W31ktsYoKS0ExKx6BvpFwA1/vbgqubY+nJcLQc7Y80P4Ur5mvLs6U+Fyfddi1qkwqvyxEfi/Y6sn7YZGwP1MqXsY0JZqzt5FmvuBEXs4ZnUFZmMrjuLZyGzZfWpLCGyAgGzWDUBWE3MQKLmC3ZF9TgOb33MMZiWQitjsHDx3GpQXU44QOAMCYtYz9PKQOrquYFYlxzWMco3GWmS1x8id3OTaWXklhMDZEBCznq3Hh9HXtfB2dwXPhg9n6QEWWYP67lIrG4qmnpsxG0zdKAQ6R0DM2nkHnVQ894AIsHDH9CEwcicKrvHXvzolsWW29t93knAbBMSs2+CsVqYh4I7RLO+xyDetom5KH4lZ2SbkHsakpdZuHjcJsjMCYtadO0DNuwi4Y3TJVHJr6C0zZ9ZBF1kDsK5bPtext16QPELgIgIsanCAKNvqmMczieSwGv5I8JPM58+f41G7WMn707T1JwS6QoANo+6DiyHblZztwrgacdZEew29leQYLLePyO9NVMkjBBoR4OltnL7jP3vy5Anvdalm7Wd1xwdl7olAyfRxT//ZU9Dmtl2NGt/h5kY2LVg6BgtNS5c2lU+NCYEpCBBgSAxHfKw3ow1eJf4IPOTwTi6xaduqJPPmpz/mxxi4lv8xUaJc5QuBvRBwPY1MEveS5/p2XY14Xa+vecca3JkB49GOIqlpITADgTiqgwf4xYsX7ruJhYqd+pE7P6QYmnJXjbzBMzpCt6yLAE/qh4f24/+M4+u2umbtuUbMhddscIu6+Ubsx+6JUu6otIVAakMITEfAaJWXtGW9icfbnVMm9yqCKRoSlOwAAXffJ3K5T3MH8l4WwdVonjrEVjRFT1wWaoESJRVc1/cC7akKIbA0ArxNYSMfM93Gw8AJZeIjV7kXinrij1+JWZfuK9V3HQJuVDBVjrvI6mo0Tx3e/3v37sUv8HVgX3V3aQeUmPUqWHXzhggEWg3u3EmHu3H2Ki9jIim12WEpYtYEHP3cGYHSuDxuXIyrUcngq6BPoEQ4xenOnTuVYlteygcXWnf13VIqtSUEWhBg/0wISuJLTZNoNVSeh8fzetrHJcWsLV2gMtshkH/BlLbdEXw7ma5rKWca5sgz3uTwpTbuLRmL14k5527X8ma0spn7nEp1jxDYBAF7oXinZjyxvMK5TxgHFas/iC9m3aQP1UgbAqVDDWdYeG0NzizFy4NLNrxC9SrcZdEZ6tBW2BIQ/Ff1Rje7WlLEnR5tJpUaEgIXEeDFDAYrhub9+/fxA2HCXrwrKfDs2bMkh59h9UfMmiOjnN0QKI3IpRF8e0FZXyGE4e7du7yN/HvRR+1+EnyGCc7euaCsG/e/PQ6hRRZ93aZzM90tpkwhsBcC+VADTZa+XFkS0vUehVdezFoCTfk7IBDv1I6bd72OcYFt0k+fPsVkDIudoUUo5NGjR5XWLaY/LjOVWTFYw+vKKs4MN3Lc9LJpd2ShCTHrsjirtsURiI99sMrdt9Wuuol8aAo1i1lduJS5DwLuiDxvVXJxBXAfmeEYV155G/EYxzRsd01lVnM6dWWwBnVcXUozJENACSGwLwLui+lm1uV0n39WbcWsddx0dVME3IlkyeW4qWS3bhm9Je1W3kbXFcztk4J7oeewcsPJDF0ZrAGHfM4e8t0F5gQ6/RQCeyHgPrduZl1C913mNAkxax03Xd0OgdJY7M4KtxPrQ0v5wky4UnobUScwYi6/O4H40M4n/+MHDiFLtIIv+pNrffwoLYGX4OpDaklxGQG+62Jfegnfe1npX1rhj1kjiwvhYzKsd7aEB17WoVyCRZzkxcQ3Vpo9l6u5BYnmV6Fbncifw6KcfRAojcUl6tpSStw7JdvUdrAl8lg+ekE/sYO0kVlplDgp2uWdr/ick3Y3/lnyKMT6biySmrseAbgtzAuvr+piDeHNCv/y2MTt8uKws4XJJdR7sZ6pBXgxodLwZtEQPqEZrbjDwvt6pp+zqDuEwCoI5JvDwquSn3a9SvOXKnXfW15I9z5bEOW9pUCyqZzJsntXnMlc2ObUDAHxpd7SLjLMh3qTU/K0I+B+99Dt6G0yeRc4KL9d/s1K5uqHJ/82EuTXlCMEtkcAd5BrzMExM+aSi8uPnyqeTVM/Vqn7ASk2xgW3UlyA/TlxfBaMS4UlIVlbtSBkWPni3p5SPdvklzpOY8s2+K/UCv5YnlhsMl7A8G/4ac3xeNvkzzLjBHEGyRvNTJRb8MFQLNSJkZqUiWtI0sFhS7s9DAjIxopP7rNhVv1+a+xm3K6GhEAdgeQtsp/1uza7GjurGR3cjx4zBvHaB8kTcza2QSnAGOFaolRrNZTKbKZyY0Noap0VJ1yIGutUsT4RMGcMHY37tCJkYvXWCzN9zJ+iCm3Xa6tItewle1Xzx17MuizUqm0mAsl7aE9qV07FeLET2uO9IodBAY4kwU8yg+SkcyAg12T4CDVwO5UwWMRXUZzyeSUd5qCF9VecAJMOpZVIVyJgDznLN5WqeJ7tYWh05PIiWOXcG959Xo34zbI6e3hBYmmDYIaJmLXybOjSdgjEpGUvDwl7UrcTpdoSM4CY/2JRQ5qXrc4ojDL5CxnXw5BRr6Eq4A4X4zE0VgT7Zgdp1OTKCNjzj01ZacrCJnjaK8WSS4lrJ6Zk0okVS82u4yepc6Wf7mNvfhox60qwq9ppCLiPKcM0+dMq2qQ07w+CMcTAgoEmeef52c6IlGTo4a5wO/9SFXPzHUeK2cihS0yolu5tVjRbQd0YI9BImTzP4UkgEd9+MR27r3gvkvL5QLHLK8MMwJ5zS8TzADFr0nH6uQ8C9rraYxoS7Vy1j9xq9d07hrak18LPuk0j5AZFwJz/Oe3FGhmzMuOM81vSMX3mI0Bi1/KwmaXYUvkiZcxwtycfWOKadVKEIaPEngiUtj/a+7mncGq7ikDp9OD2mM9q9brYFwLBy4JM7lZOk9WuWnm7dDERH4qSe0QIDGYyF3NbOE3lYrVLFWBHQBznT7UYBsk2ATHrUmirnqsQKI3CHZ7nd5WeB725NHrO+OzlQRGSWtMQMCdWstUt1AK5sjPNll2Zl8/4Btw0gT6UZqfN48ePP/x6/z8cn38kR8waQ6T0PgiUTjIrjdf7SKlWywjYGJcUKTmKk2L6KQQSBMznTD4kmlwNPwkbtnx2kG8wjaOJ2FamdX664olZrWuU2A2BksFaGq93E1QNFxAo9VSpZwvVKFsI/IxAfAJDaakIhxZBQwZZ6QMYVuD6BDxqXm5qI/rdpVUuiVmvR1s1XItAafwtjdfXtqf7l0ag1FOlnl26fdV3NATw95rLqvIUxV9HXptZiSeIOR5Sr7igdSL/0Z7IEfUpvTnuF5pGVPDwMpeYNR6JDg9CrCCrcXjCebD5C8f4xbZOXLKeJoIPP2cpRqx+7+hXeajC8wOGFV3wGwdOpRje2jUOPgxOYHuYoXziqupnjopZK12mSxshUHpzSuP1RmKpmWYEYt9dfJO77S8ucKQ04QKE2xA1mgSOXqMjrwYDeikQ4Zqa+7+3kVmJdTJrldlMnfBmaJ3QKnMd+vcif4tZZ0CtWxZGQMy6MKCbV2eOu6TlUs8mxUb/yY4LBnezaZZV51SzExe6OgLx/JsuWJZZE1qFxfMwYFdmMasLizI3RaA0/pbG602FU2MNCJT89vNcoA0N9lKElTaONVhVzfjYhF7U3kSO0kOVNB5vzKtzcHLjxZ/QKs4YG53oiHijbf12MWsdH13dAoHSwBTPRreQQ23MRaDiHMOTGY99c1vo7j7sVFZAS48u4hJHiucQeuAxZo5IYupMkVsqwHaHyNICGVwVkEOblAxlLpZslzGmVeq/uLCa1CxmTQDRz60R4AkuNXnIEbmk7Oj5Nroliiw42CU17/WTuQKH/ri+X6iUS3DqOWOO9uoRa9fI2HLmJWJaZWLExtmWsYgHIxwiAQ2LWechr7sWQ8CcLYvVqIr2QAADyyVR+vdINMMym3uWHhGq7G5sGX/36Jwh27TH6SJfWslFvFwxrTJJgiYbPQc/xa59B9aU137WIZ+5IwldWhpZ5CU5ElCd61Ia/o40c2KZLadVCJVnGOewaHXZR7Q0MiStxIHTTO+Sq1N/xrTKbImDIBpplYaCGyMMXLJZpyKv8gsjYPPNpN7SSJ0U089OEGBAcR2kjeNjJ1pUxHjw4EFyhu0kg6ZSsy7VEajzZfzUXTkdh6Tv378f5oKT4pWC/OEsT1YE+Clmrfeprq6OQMmmqb9Oq4ulBiYiUOqv0sxpYvU7F89pdcbIu7MOozVvI0OdL/HWmmbXrDtAq0QCh8eVOulxq7YxEdusP3uDWTy4ffXfRVEQfXYjnGnSqJ6KjYVAyaaRzTpWP5b6q9S/A2mX0CoDPdZJ+waMgTTtStQWZsV5a44E+zzODC2MVnmM6dyLXJY3Yftcw6kpsllziJSzKQIlm6ZkA20qnBprRqDUXzY+NtfUV0F2rNrYjWSMvI2Ron2pMZo0UKaNDBWbNd7smy+BNypttEpDMzoXUXnI2YIVmpM3uBF2FVsXgdLIW7KB1pVGtc9FoNRfNj7OrXjP+whgsRETOYJBo0ilDbokrFmGhgJX5Y3iyLy5uQn5kOIMQ5N7jVZJMxaVzunMWy892OHxkM2aI6acTREoeQtLNtCmwqmxZgRKhkWpf5sr3rNgbAaJVrfsCTsKmEbdAwthRCLITKT4c3KWeTER02ooXOLLi1WFAvYW/MysTApiszoU4pWwGUGlXrvRKi0VZqwkQp15Aft+KgpQT/ijnjAR5kZyStUqf2gESk9CyQYaWtkDC1+aCZX6t38o+EJZLDxRLbJWt+m1ePU0pk9rHWuVfOsdVlhd9rXybiKnVbfYpMyP5vW76l/LRIBNP9U6/IvuajMkDZ37Nyj3oAiUGJSB7KAaH1OtN2/elMagERWOvZHoNW+UG1HxizJjHVlHVwqbLcRQXynmXorZIRkHIAj6wgQgAZm5ldQzqac08sSVT00DTmj3Vr15rsY4lpqBgC/WExdIntpQLZlxGaVPgkDp+SaU4CQIHEPNCrOOOF2OTSUe0RFVWOm5ihmh0sRsZo3rpxJrggeMS8lwAa3O65q4lRKvzci3ecDldVZC4/DfxtFxeXsclggEjfZ44h8PtTGMXrMVKRdJOaMgYC6dROCSdzEppp+dIHCk/sLZGH9jleGy/SCeTrpjRDFCvFh88gNeTDLDqYFxftAO45Wjr+ZpWhp25tVmd9l84rLNGqYMH93HVkeWYE5h84tSgvnFx7Y/1GA8X7prl3y6LZkffZB3jP/pspYe2QXbuNESmkMIHyty8jSv9mG6MvY3znM2HvhhiK29ipo2zl/0BmNWUWcLxdgDxsjcuU/rss0alGHWAFJ1ng+fsqtP7vCxJLssmJXMi5Y2lNdIMFGKg9PWaGLtOpnisWHA9i+v3dy8+glVmHej7uoNgfqL35u0dXnidz9m2fpduuoiwEAUn6oBiTAJ41+IICTcu0qZ0BA0THBZqUAn+a3MymsDudb3+gAWxFk5LAkGTSx6MIpB7wSUw4jRv4OuYugcphekyFgIJJPR/gfxzuGFQVv2mNS1wEhlBxTmb+OaY722Da5O+NYN66C4besyQZwlA5QHNFmsBSYWcesV7nWV/hvdG8wsJ/bb7IXk7Hb7nxbMVu1sN9Z9Xb2hEY9yMlh37B3MUziC8FgWhnBusaQ6Cq2+B63iKHcv2e7VCuIM6Mm9+V2M+0kZ/TwhAm6UeHi0MGdPCMjQKpfGhLHC/uPoirEk3+bhiefrlRZtnbX0VFg+gFM4WAJQqeUzranU3/mlycyKPi3zuDgoKZ4DBtTAsXNcJN42CIhZt8F5m1ZsTEwSnQebxOBgHsXCx5eUDghMZVbI0qCLD0gg3509x5Q87sxmgjfYHjis8otxXPjEw4IroUDxCWFUAnCV8dRaUeLkCBwpIuYkXRlbe4OqHAeCYEUNqkW3YrMmaNzB4mASzRrEjtk34Y5u9coFm8Os1BJChfPq4hyeS2IB+JBsnMm7xwRWg2aMidJC4NgIDLTOGo/1sfF07A7aUrvYhekSJ4up5hOmOwYNcZ3JrFAjBFmfovI65cBByTp7c8vnuPO2FBvceQedTbyYWc26OhsIq+rL+G9hNyXiZNeTkQtxxRwutKpIa1TeuusmbxuAmH0kJmleLM6BjHXQUgyI0kLgSAgQzu2apwPNn2JR2Q7O344dBJ7YzfDQwYZNzFC4IzjeIU4CdxJzC8sNcjXDjERlM+eOHVRpej6zUilmOz5xjjasNGCXKDlSzLTJrYQQEAKnQSCeGcTpXQBAAKw6eGVEo62OGMRppyO4xMnuTdYT8XFSDxxMcM9YG4tneoMNNbSNQ8UsP0ngNx8Ll0R+/RQCQmA2ArtT1GzJe7gxNqN7kGcRGbDCjTggTvdgg3hFFvttrOnFtcwKyoByMYiOMDCChBfpElUiBITAWAjYmln/Yncoqq1K9o/eJAkhDosRw+ueEyc+4XHjhK/yBhuOsCaO8njx3y5ZApOfzTaJP92uKnFOBHTQ0jn7vVut4wcSSmvZu7+qLsfeRoFVWvcJ4+nEKjOfMGQ8SqjwMszKswVrMgGpuH24RLgTxY79rKz6mqlyIdAzAgfwW8Y2K+posFr1eQs+4XCqcPAJ58QJ+9p0B9OWhcUhzLMFvMEBeqYVFVoNZcJq/KpdpcrHQiAeyBLJ9RmcBBD93AABM6FoKwSvbtDomZs4qk94GWYlJBpnb8vzAQErlKkFKJURAodBwGyO/jWylT9E1VFx2/RXvJjq7jSBMiyUh+lObtduI+ekVhZgVlaeTe2Wtom3Zp7SUlJlDo/AQGPu4ftCCoJAvHMUJ1weViOUFkeA3Zi2no3pxQabvAl8wubfwnvc//bWa5kVlx3+k8QPfPHsEtzlChXOnx7lxAgcYNEuVucM6WQcGFTl2E5IPnw5qEb9iw2bGnFituYrQSx4x5tw6KO8TFdqXsusaJi8TujPhOIiuRLN1Pl8EBcE3Xl72D9m350j3NWbIGGEQEDADq3l51F3vHTY1zFxumuLsWkL6ZiZ26Eu70Wy7/vMSMSTu6AeD2KoB4PD5iAlzSlAsRntbnALBzGWxB4onzFiA6yubKKEJ9/zurJm3b4xAqWu5G3aWJJrmkucJWMJf43ijffaCQ90d+UWW7FuH4XiOQ1E61Zu1dI6C7RumR4y59usnD4VthnZ6wTitraMtZdctWKWYN6Rc7NdVeLkCCS+kJOjMbT6Y62mM3bFQ3zYEzI0/qMIHx/Ej0nq+ntjm6fng5lmMisMmqxA8CwmcUl4I2MD3+1dAr1gaPfSvpnB83DR7N5XyHrrOOTly6pDpKvbIDDcexR7GrEQ+o+X2aYf126FOQ3kGlop+XvZzBrHEk/6JMza8n9S/wzDOVYs1MUgXqqnZXA3H3KpEuUfGIFPHsfoh7xwY3V64kSNevJWt4s+FYTjSJHK+Fap4aiX1vMGB8RiR2bJJxw7FUh3CPVkm5WPmSdbjnB8Vxy/WLcxCvH7ZmiFhf0AABWNSURBVGlChanWfipxKgSGM2hO1TvtylaYtb2SfkrGJkE4Hqgf2Y4tSezpLPmEY78x3lN3o86+KE1j1vxECIbFiwcWwprxBNBV2P2QkFtSmSdBQOusY3V0pb/w8o2lC9KyHhSbBO6R8cMpNYTAPC3mFi35hCkTm3MYe7157Ccwq3sixEVaDX0JCnFMl9vBOAHcJWu3sDIPg0ApvOVgNtBh+qukyPH6y9b8gsos6WmAKvX+svnxoUuYpO7hB0kcD/TR1SbDVmblkeLBSqalrIQ1Ho7MFCOO6XK7gcrjQzvdMso8HgIlb3DysB1P8YNpVOqvUv/2rz6jVuyZ5Nhzzf7pNevoes/aVSs/qcfNbOUuPJrunIboV1v0pZWupj6tzMojlXwkjmcOh0k7WHDwRXKliUl1treukt0iUHJmHM8G6rYLFhGs1F8ln8Qija5dCWN3HCfMgisj4dqNdl5/qaNLYk8tH+qJY4BhTbzxbv1sSLEe6Wrqc5lZmSzAdjxSsWLMFGbslqGeeCYSV2hp/Ma2KdYylTgwAqWRd95U98BAda5aqb/Mdulc/pJ4RMfY2E0ZRkL8kK4JVarhYPnW0aU3N+hbv9qCCT5hC9DBM+/6hKkHG89m5/QOjs8eeqfGrMjHU+WG/rqnTzWCFc8B3VvYmt1hrJcrqjKvR6A08iY+kusbUg2rIlAyTWzUW7X1VStnTLchnoYYvlGqNNCvKkkPldsngGJMcsGs3xOrLC9ZyYm98SXSwWmPSNYc4wbkuvua689fPsemtoGMN4Q0ExPLyTVHdDThD5psNF4hy3aIifVyC2MrN67s5jIrp08ESnPb0kjdpxaSykyZBIpS/ybFOv9J6Cmmqg1KKMuqHqPf2WwAHIrW0fWwGAx9CwGDI+btq2S0Z/tTcAXTLlasC3iI40GeIFsgV1pv5KY1nr2fmRUhKjzqNkx5/iDXRulx8ybHNrnVWqb1iuWQuGjvxoWVHgKBks1qL/AQWkjI0kyo1L/DIQa5MtbFgxhjFMMa031G/OHUuSgwZh/a8RrSs+Hf8NNuZPxPzt2zSyTi5wHQIL9gj4XnAeLgJ5OV+BY3DZcbPZHg9tJcDS633kFgbFxa2a13wukVSOBqdTETqms8/yLeHHax2lIBrP7G5lRsFARKcW28QqOoIDlBIF6MjN9fQiuOhA8jdaxdSPOsHuwgOb6Hkau5eA7vfsuzYf7neQLsckhTbZ11nhq6SwhMQqA0q5PNOgnG3QtjwbgylCwMt3D/mVhp8apeEJhnFY8lH5zEeMXt2UMEzZVImt/7ynrqtze2gmnrTmjqldtVTG1Lb5YQs24GtRryEaiMvAcYoXydj5gbe/9i/Uozp7jMWGkGejyl7liPuxInJI80C4S4MVkUhGhxI+8eUDMVYfzemHrBczv13sbyODnaV/fC7poZ8vD40SmNIi1Y7DbG+ILVqSohMAMBJvvuXbikFLDmItNhZqkTYVzW2DoU+HqR4EtMVVvbu77CvAaIAT9zYyxLfrty9kJANuteyKvdjwiUzBo5hD9i1HeqYpMdlVbpEKZ9mKRMHbBfZ5hTLV2Kj73dsGupUGW2QUDMug3OaqWGQIlZSw7GWl26tgcCpTnQSnyzh4rFNpk64Ktk5YJ4HFjwDCoXsdCFDwj8vOvmw0/9LwR2QKA0GJWCYnYQUU1WESj1VGnOVK1s1IucMccfa6uwLFEzBDoBC39MO5gjliYfdW05jSH+nl29sK72g4CYtZ++OK8kpfGXUem8oAyleamnSj07lHKThcWKZWVUi6OTgTvQDfIGH6gzh1WlNP6WxuthFT2s4CW/falnDwuEFBMCPyEgZtWDsD8CpWPSGre77a/A6SUozYHErKd/NE4KgJj1pB3fldql8bc0XnclvIQBgVJPlXpWoAmBYyOg/azH7t9htDvhbshh+qZBUFYW3QgdvMQH3nXTAIyKnBQB2awn7fje1C59kapkDPUm/8nlcWmVkG/R6skfjNOqL2Y9bdf3pXjJbShm7aufPGk4vc/LvlXqU7ewMoXAkRAQsx6pNwfWpTQKi1n779RSH5UC0/rXSBIKgSsRELNeCaBuXwaB0ih85QeklhFOtVQRKPVRabZUrUwXhcAREBCzHqEXD6CD1lnH7cSSzVrq03E1leRCoBEBMWsjUCq2LgKlb9qURu11pVHtUxAobTuWzToFRZU9FAJi1kN159DKuCaOG3Tap5oE8vDha6YI7CDijwQ/X79+3ae0C0pVmv2UZksLNq2qhECfCIhZ++yXM0pVWmothZ72gxHfUONr2MjPN5aNZkjw8/79+5zSfv0n3KmBL2nTCn+c+d6V7q4wfNfazVemEDgDAjqR/wy9PIaOrs2K6ATIQCfd6oBVCn0G8b744ouHDx/iBYVW+SZ2YFk+e0IOWsy24aBVajDz/fHjxzSHQdwDJjaTSIQp9WZSTD+FwCERkM16yG4dUqmSzVpaxutBSaPVwJ18B5svnDAP4F++1mkSQoowrv2cmuCrn0ar4d5vvvlmaiUrlS/1Tqk3VxJD1QqBrhAQs3bVHacWpmSYljZ17A4WbupgrWKf5YY1Fmr83VkYCN6dJzNWb3JjXHNyaeOfslk3BlzNDYGAmHWIbjqLkK4LsWQV7Q5KMEOxVmE+9xi/O3fuxELO+4Q1/J0YrNTZj0WYsz7iQfyzXd8xYkoLgUERELMO2nHHFLtEGB0GMRFPFMy1V69eubRKDyVfLZ03RXCpy52C7PJMuDZrqR93kVCNCoHtERCzbo+5WiwiUAoo7c0hDNPf3NygBiugJSc2V3NbkyjiovKFCy6zEm9cKL5pdmlPUT/EvykcakwIfEBAzPoBCf3fAQIlZp1n7a2nUPDr4vOsOHiXsrNzZu2Ht0r9UurH9XpENQuBrhAQs3bVHWcXBreqG5uTs8uOSGF3htBcDNaSHxjx8BLnQk5dfXTpuR/eKvVLJyZ1jr9yhMA2CIhZt8FZrbQi4NKGu5jXWuPS5YIfmFrZsVqpO98YQ6xTpbx7yaUuFyL39rUzXS99Pyb12uqrfiFQQkDMWkJG+fsgUKIN13rbRUROVqJdDoWoGKxIm88GSqpVtHCZtROLENs9X0hGlxlqVhDQJSEwIgJi1hF77cgyl8Zl1zzaHgjbk1o/+cF1BeM9nipwzqz9WIS5bEG7Ug9O1V3lhcC4CIhZx+27Y0qeHLBgSpbGcSuwTcIok1OWKi0GuzYugCu4EkUcl7S0a6b3w1ul8KVOTGqDUQkhsD0CYtbtMVeLFxBwzcFOmDWIgSu4ogN7UXI36SIGK432w6xuj/RjUlc6SJeEwNoIiFnXRlj1T0bAJQ+4yrXhJtd+3Q2BMus0mRustFknY1col7r6sQjzhWS0cPvO1U6ZQuDACOhbNwfu3FFVK43OMM1Uh+riELx58wZyrYuRRwVjyU3db4PkObOWkFlczYsVls6I6EfCiyqogBBYDwHZrOthq5pnIkDMretUzJlmZgNX3AZB1mnV/Xhq3cZ1xXEN9H54y+0L9iL3Y1K7qCpTCGyDgJh1G5zVyjQEXApxR/Np9a5fOjdYadNdOa7L4irrwlKvZ6Wrrpr9iLeS1qpWCDQiIGZtBErFNkWgREUlJ+SmwpUb4xPlOSPWd76WKsvroWTdXC5VtXg+O1ndRdZSry0ugCoUAp0jIGbtvINOKh4U4h5z6JpK/WBke3JikWa4grk9Z9Z+LMJSL9R3IsWYKC0Ejo2AmPXY/Tuwdq4BlPNNVxrmlDNv6XHERdZ+iL+rR0LCnBMBMes5+30ArV1TDyckHtc+pXddwfP4xp1AzKtqDaxc8WZsK1pDNtUpBHpAQMzaQy9IBgeBkkPY9bg692+e5QrmWt4XRXOpq5NFVjvfMdGiH+JPBNNPIbA9AmLW7TFXi60IuLTksk5rjWuWy13BtDZv6THXsR/eymVDzXkbdtfsDdUtBPZEQMy6J/pqu46A62B0CaxezzZXc8qZR4edL7K6prnrut8GdrUiBDpEQMzaYadIpJ8R4NgBN0K45JDcETiXDt2ZwUUhc4bmlnkkfbGtqQVQMz8SmUpc78LUylVeCBwGATHrYbrymIq4xpB7MO+++rt0eO/evRlSuUZhJ4usrmzzNuzOQEa3CIFREBCzjtJTJ5XTZVZorLcIYZdZ59Fh/nW2TgxWHkHXFS+D9aQvp9QuIyBmLWOjKx0gwDm97hnCrvG0o7z5h9ldsS9K6B4y1Qmzlo5emheldREKFRAC4yIgZh23784iuWu29uYQzlcf59Gha/vOq2rx58PF3O2dxZtWhUJgLATErGP11xmldZ2NuEwxoTqBw3VNf/bZZzPEc5l1nld5Ruv1W8SsdXx0VQgYAmJWg0KJThHgo3JukK275reLDu7x9Hfu3JkhTLeLrLipc7scj3cnrD8Dat0iBNZDQMy6HraqeTEEnj17ltflmlB5sb1yZtisPS+yuvMYuYL3errUbucIiFk77yCJ9x4BDKM8IAhL0d1Fuj1k7qZbN7Mum+sK7naRFQUfPXpU10hXhcA5ERCznrPfx9O6Z7OVAOYc0Nx3mpeJc1isvbm5iXNCugd368uXL3PBZLDmmChHCAQExKx6EsZAgK0duRXYz96bXLa3b99OQtYlqm4NVlRz5zqTVFZhIXBUBMSsR+3ZA+qVcw92oWtOba98HsDshjWVBEMLdyGzB2bF5Z7HVencpVJXKl8IgICYVY/BMAi4RpLrQd1epTx6OWejklQELj1+/Ni92gOzfvnll7ls+SwnL6McIXBaBG6/e/futMpL8eEQIGQmDwn+9ttvObt/d12QIQlBanm5sAgrxwu31LCq4qz+5tuHiCbrJHZsVd1VuRCYjYBs1tnQ6cYdEHjy5EneqmvL5sXWznnx4kXSxNOnT5Oc5CdO4ECr+TItJXswWPN5DIK5Vmyimn4KgTMjIGY9c++PpztRuK7ftQcTCtmwnmNM8VQ/f/48zrE0AhP0G5zAMKjLVT0way4YBmsPHgJDUgkh0CECYtYOO0Ui1RDIx3pKu5m1Wta5BuVArrEBij0Ng2KbspgKm/JlWbgWDsZUDQuxWOFcchdld2dWxM73DnUC9TodqFqFwDIIaJ11GRxVy5YIsAMnj6R98+aNu690S8FCW6xNQqiuHzUWBuLEgRxk5t8klhh6do8jjmtYO51LpRXWtTFX/cdAQMx6jH48lxacxX/37t1EZ6JVsbGSzH1/Ig/GKGFN7G0Nxh9HHvKHQ5tdOpyHHMRzo4Qog4G7o/y0nm8l6iRYbEdY1LQQaEFAzNqCksp0h4BrtkJgRlfdSVwWCALOd91wCMa+3z3FiZ34qJkT9PN9oTKcuiIE9kdA66z794EkmIGA62t1M2dUvvEtrtj70qq79JsHP28MlJoTAqMgIGYdpack5ycIYJvmO3AIrtl9bfITKRt+IHBiGnJTHv/cUNOSRXIbmlVhhQQvCbHqOjQCYtZDd++hlSPINo7CRVfWMoeLXHUN1n136LLCmoRTga0M1kO/TFJuYQS0zrowoKpuSwTcFcotV1vxmhKlDA+FuKQZVh3Gd7KzBeuQareEMWkrDwnGPVDamJvcq59CQAi8R4Dj0/QnBMZFAEpL3mSChDdQB/7O95ti2E1q2jUEv//++0mVLFs4FwnHAMou24pqEwLHRkA2azIs6+dgCGDe3b9/PxF6g72teehskIHxIhGm8jO3DnffbJPb0HCtvnBe6URdEgI5AlpnzTFRzkgI4IDN433yAJxlVQobVd06289ZpJJkORPr0F12dRtaI5ODjhPXNC4B0eoaUKvOYyMgm/XY/XsK7dyTFlY90wA6Tz5rY0A3msvby2wSlhLu+Ru4prHOS7coXwgIARcB2awuLMocCQEcmPnq4KpmK3zjAoSFh4PXvZRk5scbsTw8IwAqqfaan3lAMoFLotVrINW9p0VANutpu/5oiucLn+zAufgdt3ko3L59272x8eCk/ODA3c/jzZermSXoxCW3l5UpBC4iIGa9CJEKjIGA68xcaQeOy6yNRM5CbPKp891plQ7OY6nkBx7juZeUXSIgb3CX3SKhpiMAN+THRORO1+kVO3fAhZZL2BHbb1jWbbGPof9kr04PtIrkSSyV/MDWv0oIgRkIyGadAZpu6ReB3Ce8xqYRjk0Iq5KT4qSwVqHVOPiWn/seCkFH5ja0/MD9Pt+SbBAExKyDdJTEbEPA9Qk3xuu2tfC+FJG90A8cyb94TQmhunivkbGVbPQeW/mVEvlcRH7glaBWtedBQN7g8/T1KTTFJ0wYUaLq4j5hqDRsPMWJyqJpPdIHqxT2iiNvcSDDXi3e40SRxX/C98n3AOB7pF28IVUoBM6FwLGPmJJ250QgPzsCwlgcinirDy3C6BjHoRUip+BOCmDUxgMKnLqGJPNUQ8JYNtJ4p+dVpbuEgBCIEZA3OBlb9PMICJi3NlZmcZ8wlbNIiUGchP/EjVoaTmXHaj/n2ucQISGKtHi2TSklhIAQcBGQN9iFRZljIwA95GckLe4TBiMcp7iCsVaTiF+DD5uVOFusQ5isH1pFPNCIY6nIATHRqnWcEkLgGgRks16Dnu7tGoH8G3Nrfw0NloWucAXfuXMHTu2WqPJwqjUiqLt+OCScEFgTATHrmuiq7r0R4DT55Iz7xmOS9hZ8xfbzbTa7f2BnRW1VtRDYAwEx6x6oq80NEch3layx4LqhQlc1lS+vYlvXY5uvak83C4FTIqB11lN2+5mUZvmQ2JxY4/x7rvHVY6eT5VWQySOEj42AtBMCGyAgZt0AZDWxJwJ5NBMRsPt+VWYvOFheTQK7oNVuF4P3QkntCoHrERCzXo+haugdARzCHEMYSwnBdBWpG8u2UpoP7MSnVdAKmDR+824lkVStEDgqAlpnPWrPSq8UgfzbbeeJZso/Ence3dPnQL+FwPoIyGZdH2O10AcCDx48iE9NQigWHXc/EH8DbAhQSpaWOQcKNDZoWk0IgXMiIJv1nP1+Xq05rffm5ibWn7XGA5+UmwcDr72pN8ZWaSFwTgRks56z38+rNcurUEusP8cnHXjbCR8MiM9aEq3GXa+0EFgJATHrSsCq2n4RgFxxh5p8EA/OUmw7yzlMAls8PtNYtHqYnpUinSMgZu28gyTeKgjgE47JFfrBtjsYubKzKP5CnGh1lSdJlQoBDwGts3qoKO8cCCQHC3Ma0WH2d0Kr8dZVphE9fA72HI+VtBQCt8SseghOjUCyFecY5CpaPfUzLeU7QEDe4A46QSLshwCbT9jZae3jFo69xJY/UAJDPLZW2Wgka3Wg7pOox0Dg/46hhrQQArMRgFxxAnM+Ufj6Gwuus6vq4UbkJ9oZXbC/+db6Oc9x7KEjJMOZEfh/K7yPbBewPjkAAAAASUVORK5CYII="/>
  <p:tag name="POWERPOINTLATEX_PIXELSPEREMHEIGHT#5C6D61746862667B787D203D205C626567696E7B706D61747269787D78205C5C2079205C656E647B706D61747269787D205C696E205C6D61746862627B527D5E32" val="100"/>
  <p:tag name="POWERPOINTLATEX_BASELINEOFFSET#5C6D61746862667B787D203D205C626567696E7B706D61747269787D78205C5C2079205C656E647B706D61747269787D205C696E205C6D61746862627B527D5E32" val="95"/>
  <p:tag name="POWERPOINTLATEX_REFCOUNTER#5C6D61746862667B787D203D205C626567696E7B706D61747269787D78205C5C2079205C656E647B706D61747269787D205C696E205C6D61746862627B527D5E32" val="3"/>
  <p:tag name="DEFAULTDISPLAYSOURCE" val="\documentclass{article}\pagestyle{empty}&#10;\usepackage{amsmath,amssymb}&#10;\begin{document}&#10;\large&#10;&#10;\begin{align*}&#10;&#10;\end{align*}&#10;&#10;\end{document}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y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119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x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80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l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4"/>
  <p:tag name="PICTUREFILESIZE" val="38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9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y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119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\tilde l} = (\hat n_x,\hat n_y,d)^\top = (\mathbf{\hat n},d)^\top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28"/>
  <p:tag name="PICTUREFILESIZE" val="817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d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6"/>
  <p:tag name="PICTUREFILESIZE" val="111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\hat n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8"/>
  <p:tag name="PICTUREFILESIZE" val="94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d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6"/>
  <p:tag name="PICTUREFILESIZE" val="11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|\mathbf{\hat n} \| = 1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40"/>
  <p:tag name="PICTUREFILESIZE" val="185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\bar x} = \begin{pmatrix}x \\ y \\ 1 \end{pmatrix} \in \mathbb{R}^3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8"/>
  <p:tag name="PICTUREFILESIZE" val="1050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9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y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119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d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6"/>
  <p:tag name="PICTUREFILESIZE" val="111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\hat n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8"/>
  <p:tag name="PICTUREFILESIZE" val="94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\tilde l} = \mathbf{\tilde x}_1 \times \mathbf{\tilde x}_2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58"/>
  <p:tag name="PICTUREFILESIZE" val="381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\tilde x} = \mathbf{\tilde l}_1 \times \mathbf{\tilde l}_2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54"/>
  <p:tag name="PICTUREFILESIZE" val="357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x}' &amp;= \mathbf{x} + \mathbf{t} \\&#10;\mathbf{x}' &amp;= \underbrace{\begin{pmatrix} \mathbf{I} &amp; \mathbf{t} \end{pmatrix}}_{2 \times 3} &#10;\mathbf{\bar x}\\&#10;\mathbf{\tilde x}' &amp;= &#10;\underbrace{&#10;\begin{pmatrix} \mathbf{I} &amp; \mathbf{t} \\ \mathbf{0}^\top &amp; 1\end{pmatrix} &#10;}_{3 \times 3}&#10;\mathbf{\tilde x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83"/>
  <p:tag name="PICTUREFILESIZE" val="2278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t} \in \mathbb{R}^2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33"/>
  <p:tag name="PICTUREFILESIZE" val="264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I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5"/>
  <p:tag name="PICTUREFILESIZE" val="35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0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93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x} = \begin{pmatrix}x \\ y \end{pmatrix} \in \mathbb{R}^2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5"/>
  <p:tag name="PICTUREFILESIZE" val="837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t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5"/>
  <p:tag name="PICTUREFILESIZE" val="57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R},\mathbf{t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21"/>
  <p:tag name="PICTUREFILESIZE" val="165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x}' = \mathbf{R}\mathbf{x} + \mathbf{t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63"/>
  <p:tag name="PICTUREFILESIZE" val="295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\tilde x}' = &#10;\begin{pmatrix} \mathbf{R} &amp; \mathbf{t} \\ \mathbf{0}^\top &amp; 1\end{pmatrix} &#10;\mathbf{\tilde x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83"/>
  <p:tag name="PICTUREFILESIZE" val="778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R} = \begin{pmatrix} \cos \theta &amp; -\sin \theta \\ \sin \theta &amp; \cos \theta \end{pmatrix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09"/>
  <p:tag name="PICTUREFILESIZE" val="1229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R}\mathbf{R}^\top = \mathbf{I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48"/>
  <p:tag name="PICTUREFILESIZE" val="191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box{det}(\mathbf{R})=1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57"/>
  <p:tag name="PICTUREFILESIZE" val="376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x}' = s\mathbf{R}\mathbf{x} + \mathbf{t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68"/>
  <p:tag name="PICTUREFILESIZE" val="352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\tilde x}' = &#10;\begin{pmatrix} s\mathbf{R} &amp; \mathbf{t} \\ \mathbf{0}^\top &amp; 1\end{pmatrix} &#10;\mathbf{\tilde x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85"/>
  <p:tag name="PICTUREFILESIZE" val="835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s\mathbf{R},\mathbf{t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25"/>
  <p:tag name="PICTUREFILESIZE" val="222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\tilde x} = \begin{pmatrix}\tilde x \\ \tilde y \\ \tilde w \end{pmatrix} \in \mathbb{P}^2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9"/>
  <p:tag name="PICTUREFILESIZE" val="1153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\tilde x}' = &#10;\mathbf{A}\mathbf{\tilde x} =&#10;\begin{pmatrix} a_{11} &amp; a_{12} &amp; a_{13} \\&#10;a_{21} &amp; a_{22} &amp; a_{23} \\&#10;0 &amp; 0 &amp; 1\end{pmatrix} &#10;\mathbf{\tilde x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55"/>
  <p:tag name="PICTUREFILESIZE" val="1784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A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1"/>
  <p:tag name="PICTUREFILESIZE" val="110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\tilde x}' = &#10; \mathbf{\tilde H}\mathbf{\tilde x} =&#10;\begin{pmatrix} a_{11} &amp; a_{12} &amp; a_{13} \\&#10;a_{21} &amp; a_{22} &amp; a_{23} \\&#10;a_{31} &amp; a_{32} &amp; a_{33} \\&#10;\end{pmatrix} &#10;\mathbf{\tilde x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55"/>
  <p:tag name="PICTUREFILESIZE" val="1948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H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1"/>
  <p:tag name="PICTUREFILESIZE" val="55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\tilde H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1"/>
  <p:tag name="PICTUREFILESIZE" val="87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\tilde x} = &#10;\begin{pmatrix}\tilde x\\ \tilde y\\\tilde w\end{pmatrix} = &#10; \tilde w \begin{pmatrix}\tilde x/\tilde w\\\tilde y / \tilde w\\1\end{pmatrix} = &#10;\tilde w \begin{pmatrix}x\\y\\1\end{pmatrix} = &#10;\tilde w \mathbf{\bar x} 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207"/>
  <p:tag name="PICTUREFILESIZE" val="2473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tilde w = 0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31"/>
  <p:tag name="PICTUREFILESIZE" val="21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\tilde l} = (a,b,c)^\top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63"/>
  <p:tag name="PICTUREFILESIZE" val="437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\bar x} \cdot \mathbf{\tilde l} = ax + by + c = 0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15"/>
  <p:tag name="PICTUREFILESIZE" val="650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916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2000" dirty="0" err="1" smtClean="0">
            <a:solidFill>
              <a:schemeClr val="tx1"/>
            </a:solidFill>
            <a:latin typeface="TUM Neue Helvetica 55 Regular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Bildschirmpräsentation (16:9)</PresentationFormat>
  <Paragraphs>87</Paragraphs>
  <Slides>12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</vt:lpstr>
      <vt:lpstr>Autonomous Navigation for Flying Robots  Lecture 2.2: 2D Geometry</vt:lpstr>
      <vt:lpstr>Geometric Primitives in 2D</vt:lpstr>
      <vt:lpstr>Homogeneous Vectors</vt:lpstr>
      <vt:lpstr>Geometric Primitives in 2D</vt:lpstr>
      <vt:lpstr>Geometric Primitives in 2D</vt:lpstr>
      <vt:lpstr>Geometric Primitives in 2D</vt:lpstr>
      <vt:lpstr>2D Transformations</vt:lpstr>
      <vt:lpstr>2D Transformations</vt:lpstr>
      <vt:lpstr>2D Transformations</vt:lpstr>
      <vt:lpstr>2D Transformations</vt:lpstr>
      <vt:lpstr>2D Transformations</vt:lpstr>
      <vt:lpstr>Lessons Learned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Juergen Sturm</dc:creator>
  <cp:lastModifiedBy>Juergen Sturm</cp:lastModifiedBy>
  <cp:revision>201</cp:revision>
  <dcterms:created xsi:type="dcterms:W3CDTF">2014-02-04T09:22:08Z</dcterms:created>
  <dcterms:modified xsi:type="dcterms:W3CDTF">2014-05-09T08:31:25Z</dcterms:modified>
</cp:coreProperties>
</file>