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9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3" r:id="rId11"/>
    <p:sldId id="392" r:id="rId12"/>
    <p:sldId id="394" r:id="rId13"/>
    <p:sldId id="395" r:id="rId14"/>
    <p:sldId id="396" r:id="rId15"/>
    <p:sldId id="397" r:id="rId16"/>
    <p:sldId id="398" r:id="rId17"/>
    <p:sldId id="399" r:id="rId18"/>
    <p:sldId id="404" r:id="rId19"/>
    <p:sldId id="400" r:id="rId20"/>
    <p:sldId id="401" r:id="rId21"/>
    <p:sldId id="402" r:id="rId22"/>
    <p:sldId id="403" r:id="rId23"/>
    <p:sldId id="405" r:id="rId24"/>
    <p:sldId id="406" r:id="rId25"/>
    <p:sldId id="408" r:id="rId26"/>
    <p:sldId id="407" r:id="rId27"/>
    <p:sldId id="409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5BD"/>
    <a:srgbClr val="2677BD"/>
    <a:srgbClr val="FFFFFF"/>
    <a:srgbClr val="007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6" autoAdjust="0"/>
    <p:restoredTop sz="94676" autoAdjust="0"/>
  </p:normalViewPr>
  <p:slideViewPr>
    <p:cSldViewPr>
      <p:cViewPr>
        <p:scale>
          <a:sx n="75" d="100"/>
          <a:sy n="75" d="100"/>
        </p:scale>
        <p:origin x="-2478" y="-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63A6-6D0D-4FFD-A3DB-F1C29172A4F5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D0F8-17EF-41AE-84BD-877E5488D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358775" y="1504950"/>
            <a:ext cx="8421688" cy="2057400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asdf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sadf</a:t>
            </a:r>
            <a:endParaRPr lang="en-US" noProof="0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subTitle" idx="1"/>
          </p:nvPr>
        </p:nvSpPr>
        <p:spPr>
          <a:xfrm>
            <a:off x="358775" y="3943350"/>
            <a:ext cx="8421688" cy="914400"/>
          </a:xfrm>
        </p:spPr>
        <p:txBody>
          <a:bodyPr/>
          <a:lstStyle>
            <a:lvl1pPr marL="0" indent="0">
              <a:buNone/>
              <a:defRPr sz="2400" smtClean="0"/>
            </a:lvl1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4" y="109123"/>
            <a:ext cx="2287332" cy="7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vpr/_media/style/css/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83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31"/>
            <a:ext cx="6248400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671194" y="57150"/>
            <a:ext cx="1911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Computer Vision Group </a:t>
            </a:r>
          </a:p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Prof.</a:t>
            </a:r>
            <a:r>
              <a:rPr lang="en-US" sz="1250" baseline="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 Daniel Cremers</a:t>
            </a:r>
            <a:endParaRPr lang="en-US" sz="1250" dirty="0">
              <a:solidFill>
                <a:schemeClr val="bg1"/>
              </a:solidFill>
              <a:latin typeface="TUM Neue Helvetica 55 Regula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5240" y="3938174"/>
            <a:ext cx="9159240" cy="843376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54911"/>
            <a:ext cx="5532120" cy="8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" y="4427855"/>
            <a:ext cx="7620000" cy="346075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Dr. Jürgen Sturm</a:t>
            </a:r>
            <a:endParaRPr lang="en-US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685800" y="4029614"/>
            <a:ext cx="7644384" cy="502920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Autonomous</a:t>
            </a:r>
            <a:r>
              <a:rPr lang="de-DE" dirty="0" smtClean="0"/>
              <a:t> Navigation </a:t>
            </a:r>
            <a:r>
              <a:rPr lang="de-DE" dirty="0" err="1" smtClean="0"/>
              <a:t>for</a:t>
            </a:r>
            <a:r>
              <a:rPr lang="de-DE" dirty="0" smtClean="0"/>
              <a:t> Flying </a:t>
            </a:r>
            <a:r>
              <a:rPr lang="de-DE" dirty="0" err="1" smtClean="0"/>
              <a:t>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971550"/>
            <a:ext cx="8471354" cy="3623073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1123951"/>
            <a:ext cx="8471354" cy="3200399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0596" y="4362450"/>
            <a:ext cx="5678904" cy="304800"/>
          </a:xfrm>
        </p:spPr>
        <p:txBody>
          <a:bodyPr/>
          <a:lstStyle>
            <a:lvl1pPr marL="0" indent="0">
              <a:buNone/>
              <a:defRPr sz="600" baseline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de-DE" dirty="0" err="1" smtClean="0"/>
              <a:t>Author</a:t>
            </a:r>
            <a:r>
              <a:rPr lang="de-DE" dirty="0" smtClean="0"/>
              <a:t>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3007" y="971550"/>
            <a:ext cx="8471354" cy="3623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3007" y="4788567"/>
            <a:ext cx="2133600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7524" y="4788567"/>
            <a:ext cx="5603876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Autonomous Navigation for Flying Robots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199" y="4788567"/>
            <a:ext cx="2271161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fld id="{C2ED6AAE-0022-4E59-ADC8-B2FAC23E4A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358777" y="164324"/>
            <a:ext cx="7644384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endParaRPr lang="en-US" noProof="0" dirty="0" smtClean="0"/>
          </a:p>
        </p:txBody>
      </p:sp>
      <p:pic>
        <p:nvPicPr>
          <p:cNvPr id="10" name="Picture 9" descr="TUMLogo_oZ_Vollfl_blau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6575" y="269082"/>
            <a:ext cx="682625" cy="36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7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65BD"/>
          </a:solidFill>
          <a:latin typeface="TUM Neue Helvetica 55 Regular" panose="020B06040202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3pPr>
      <a:lvl4pPr marL="109728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4pPr>
      <a:lvl5pPr marL="137160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3.xml"/><Relationship Id="rId7" Type="http://schemas.openxmlformats.org/officeDocument/2006/relationships/image" Target="../media/image3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5.png"/><Relationship Id="rId5" Type="http://schemas.openxmlformats.org/officeDocument/2006/relationships/tags" Target="../tags/tag45.xml"/><Relationship Id="rId10" Type="http://schemas.openxmlformats.org/officeDocument/2006/relationships/image" Target="../media/image38.png"/><Relationship Id="rId4" Type="http://schemas.openxmlformats.org/officeDocument/2006/relationships/tags" Target="../tags/tag44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8.xml"/><Relationship Id="rId7" Type="http://schemas.openxmlformats.org/officeDocument/2006/relationships/image" Target="../media/image4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4.png"/><Relationship Id="rId5" Type="http://schemas.openxmlformats.org/officeDocument/2006/relationships/tags" Target="../tags/tag50.xml"/><Relationship Id="rId10" Type="http://schemas.openxmlformats.org/officeDocument/2006/relationships/image" Target="../media/image43.png"/><Relationship Id="rId4" Type="http://schemas.openxmlformats.org/officeDocument/2006/relationships/tags" Target="../tags/tag49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2.xml"/><Relationship Id="rId7" Type="http://schemas.openxmlformats.org/officeDocument/2006/relationships/image" Target="../media/image5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70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6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4.png"/><Relationship Id="rId5" Type="http://schemas.openxmlformats.org/officeDocument/2006/relationships/tags" Target="../tags/tag72.xml"/><Relationship Id="rId10" Type="http://schemas.openxmlformats.org/officeDocument/2006/relationships/image" Target="../media/image63.png"/><Relationship Id="rId4" Type="http://schemas.openxmlformats.org/officeDocument/2006/relationships/tags" Target="../tags/tag71.xml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5.png"/><Relationship Id="rId5" Type="http://schemas.openxmlformats.org/officeDocument/2006/relationships/tags" Target="../tags/tag13.xml"/><Relationship Id="rId10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0.png"/><Relationship Id="rId4" Type="http://schemas.openxmlformats.org/officeDocument/2006/relationships/tags" Target="../tags/tag18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1.xml"/><Relationship Id="rId21" Type="http://schemas.openxmlformats.org/officeDocument/2006/relationships/image" Target="../media/image29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25.png"/><Relationship Id="rId2" Type="http://schemas.openxmlformats.org/officeDocument/2006/relationships/tags" Target="../tags/tag2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23.png"/><Relationship Id="rId10" Type="http://schemas.openxmlformats.org/officeDocument/2006/relationships/tags" Target="../tags/tag28.xml"/><Relationship Id="rId19" Type="http://schemas.openxmlformats.org/officeDocument/2006/relationships/image" Target="../media/image27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Autonomous Navigation for Flying Robots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6.2:</a:t>
            </a:r>
            <a:br>
              <a:rPr lang="en-US" dirty="0" smtClean="0"/>
            </a:br>
            <a:r>
              <a:rPr lang="en-US" dirty="0" err="1" smtClean="0"/>
              <a:t>Kalman</a:t>
            </a:r>
            <a:r>
              <a:rPr lang="en-US" smtClean="0"/>
              <a:t> Filter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Jürgen </a:t>
            </a:r>
            <a:r>
              <a:rPr lang="en-US" dirty="0" smtClean="0"/>
              <a:t>Sturm</a:t>
            </a:r>
          </a:p>
          <a:p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/>
              <a:t>München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Process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time-discrete stochastic process</a:t>
            </a:r>
          </a:p>
          <a:p>
            <a:r>
              <a:rPr lang="en-US" dirty="0"/>
              <a:t>Represent the estimated state (belief) by a Gaussian</a:t>
            </a:r>
          </a:p>
          <a:p>
            <a:endParaRPr lang="en-US" dirty="0"/>
          </a:p>
          <a:p>
            <a:r>
              <a:rPr lang="en-US" dirty="0" smtClean="0"/>
              <a:t>Assume </a:t>
            </a:r>
            <a:r>
              <a:rPr lang="en-US" dirty="0"/>
              <a:t>that the system evolves linearly over time, then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435" y="2857500"/>
            <a:ext cx="1473529" cy="2788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662" y="1885950"/>
            <a:ext cx="1980677" cy="3306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7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Process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time-discrete stochastic process</a:t>
            </a:r>
          </a:p>
          <a:p>
            <a:r>
              <a:rPr lang="en-US" dirty="0"/>
              <a:t>Represent the estimated state (belief) by a Gaussian</a:t>
            </a:r>
          </a:p>
          <a:p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system evolves linearly over time and depends linearly on the controls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662" y="1885950"/>
            <a:ext cx="1980677" cy="3306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244" y="3105150"/>
            <a:ext cx="2361910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1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Process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time-discrete stochastic process</a:t>
            </a:r>
          </a:p>
          <a:p>
            <a:r>
              <a:rPr lang="en-US" dirty="0"/>
              <a:t>Represent the estimated state (belief) by a Gaussian</a:t>
            </a:r>
          </a:p>
          <a:p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system evolves linearly over time, depends linearly on the controls, and has zero-mean, normally distributed process noise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662" y="1885950"/>
            <a:ext cx="1980677" cy="3306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884" y="3562350"/>
            <a:ext cx="2971430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342" y="4146042"/>
            <a:ext cx="1702828" cy="330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0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Observations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Further, assume we make observations that depend linearly on the state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1733550"/>
            <a:ext cx="1142688" cy="2788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3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Observations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Further, assume we make observations that depend linearly on the state and that are perturbed by zero-mean, normally distributed observation noise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941" y="2311400"/>
            <a:ext cx="1752118" cy="2788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148" y="2876550"/>
            <a:ext cx="1727216" cy="330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4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Estimates the state      of a discrete-time controlled process that is governed by the linear stochastic difference equation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(linear) measurements of the state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                       and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941" y="3105150"/>
            <a:ext cx="1752118" cy="2788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884" y="2038350"/>
            <a:ext cx="2971430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84" y="1123950"/>
            <a:ext cx="278892" cy="2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348" y="3714750"/>
            <a:ext cx="1727216" cy="330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581" y="3714651"/>
            <a:ext cx="1702828" cy="330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8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Dimensions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</a:t>
            </a:r>
          </a:p>
          <a:p>
            <a:r>
              <a:rPr lang="en-US" dirty="0"/>
              <a:t>Controls</a:t>
            </a:r>
          </a:p>
          <a:p>
            <a:r>
              <a:rPr lang="en-US" dirty="0"/>
              <a:t>Observations </a:t>
            </a:r>
          </a:p>
          <a:p>
            <a:r>
              <a:rPr lang="en-US" dirty="0"/>
              <a:t>Process equation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equation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7750"/>
            <a:ext cx="914402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28750"/>
            <a:ext cx="83820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873250"/>
            <a:ext cx="8641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01" y="2800350"/>
            <a:ext cx="3658143" cy="6096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2" y="4095750"/>
            <a:ext cx="2107696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belief is Gaussian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Next state is also Gaussian (linear transformation)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Observations are also Gaussian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81150"/>
            <a:ext cx="3124206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02" y="2731008"/>
            <a:ext cx="3250698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8" y="3867150"/>
            <a:ext cx="2057408" cy="3307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4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Bayes Filter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motion model</a:t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sensor 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934" y="2038350"/>
            <a:ext cx="5436131" cy="711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246" y="3409950"/>
            <a:ext cx="3555508" cy="3550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3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Bayes Filter to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motion model</a:t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278" y="1885950"/>
            <a:ext cx="6503443" cy="9647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9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filter is a useful tool for state estimation</a:t>
            </a:r>
          </a:p>
          <a:p>
            <a:r>
              <a:rPr lang="en-US" dirty="0" smtClean="0"/>
              <a:t>Histogram filter with grid representation is not very efficient</a:t>
            </a:r>
          </a:p>
          <a:p>
            <a:r>
              <a:rPr lang="en-US" dirty="0" smtClean="0"/>
              <a:t>How can we represent the state more efficiently?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08411" y="2724150"/>
            <a:ext cx="5513656" cy="1818938"/>
            <a:chOff x="838200" y="3733800"/>
            <a:chExt cx="7391400" cy="2438400"/>
          </a:xfrm>
        </p:grpSpPr>
        <p:sp>
          <p:nvSpPr>
            <p:cNvPr id="8" name="Rechteck 7"/>
            <p:cNvSpPr/>
            <p:nvPr/>
          </p:nvSpPr>
          <p:spPr>
            <a:xfrm>
              <a:off x="57912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60960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912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0960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4008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7056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4008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7056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7912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0960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57912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960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4008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705600" y="43434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400800" y="46482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705600" y="46482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0104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73152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010400" y="40386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3152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6200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79248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76200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79248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7010400" y="43434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7315200" y="43434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7010400" y="4648200"/>
              <a:ext cx="3048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7315200" y="4648200"/>
              <a:ext cx="304800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76200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79248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76200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9248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57912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60960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7912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60960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64008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6705600" y="49530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64008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67056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57912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0960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57912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0960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4008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7056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4008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7056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7010400" y="49530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7315200" y="49530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7010400" y="5257800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73152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76200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79248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76200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79248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70104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73152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70104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73152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76200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79248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6200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79248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Stern mit 5 Zacken 71"/>
            <p:cNvSpPr/>
            <p:nvPr/>
          </p:nvSpPr>
          <p:spPr>
            <a:xfrm>
              <a:off x="7303342" y="4648200"/>
              <a:ext cx="304800" cy="3048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/>
            <p:cNvCxnSpPr/>
            <p:nvPr/>
          </p:nvCxnSpPr>
          <p:spPr>
            <a:xfrm>
              <a:off x="3505200" y="4800600"/>
              <a:ext cx="2057400" cy="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hteck 73"/>
            <p:cNvSpPr/>
            <p:nvPr/>
          </p:nvSpPr>
          <p:spPr>
            <a:xfrm>
              <a:off x="8382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430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8382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11430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14478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17526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14478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17526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8382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11430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8382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11430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14478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1752600" y="43434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447800" y="46482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1752600" y="46482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20574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23622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2057400" y="40386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23622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26670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2971800" y="3733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26670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2971800" y="4038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2057400" y="4343400"/>
              <a:ext cx="3048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2362200" y="4343400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2057400" y="4648200"/>
              <a:ext cx="304800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2362200" y="46482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26670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2971800" y="4343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26670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2971800" y="4648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8382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11430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8382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430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4478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1752600" y="49530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4478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17526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8382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11430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8382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11430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14478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17526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14478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17526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2057400" y="4953000"/>
              <a:ext cx="3048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2362200" y="4953000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20574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23622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26670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2971800" y="4953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26670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2971800" y="5257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0574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23622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20574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23622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26670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2971800" y="5562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26670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2971800" y="5867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Stern mit 5 Zacken 137"/>
            <p:cNvSpPr/>
            <p:nvPr/>
          </p:nvSpPr>
          <p:spPr>
            <a:xfrm>
              <a:off x="2350342" y="4648200"/>
              <a:ext cx="304800" cy="3048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22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Bayes Filter to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motion model</a:t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9" y="1885950"/>
            <a:ext cx="6502922" cy="26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Bayes Filter to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Apply sensor model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smtClean="0"/>
              <a:t>                                                (</a:t>
            </a:r>
            <a:r>
              <a:rPr lang="en-US" dirty="0" err="1" smtClean="0"/>
              <a:t>Kalman</a:t>
            </a:r>
            <a:r>
              <a:rPr lang="en-US" dirty="0" smtClean="0"/>
              <a:t> gain)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21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717" y="1885950"/>
            <a:ext cx="6350566" cy="19553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71950"/>
            <a:ext cx="3657608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</a:t>
            </a:r>
            <a:r>
              <a:rPr lang="en-US" dirty="0" smtClean="0"/>
              <a:t>Filter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motion </a:t>
            </a:r>
            <a:r>
              <a:rPr lang="en-US" dirty="0" smtClean="0"/>
              <a:t>model (prediction step)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sensor </a:t>
            </a:r>
            <a:r>
              <a:rPr lang="en-US" dirty="0" smtClean="0"/>
              <a:t>model (correction step)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86" y="1930399"/>
            <a:ext cx="2464314" cy="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86" y="3251200"/>
            <a:ext cx="3150114" cy="7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248658"/>
            <a:ext cx="3657608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842000" y="3963769"/>
            <a:ext cx="2971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Probabilistic Robotics for full derivation (Chapter 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8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efficient: Polynomial in the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dimensionality</a:t>
            </a:r>
            <a:r>
              <a:rPr lang="de-DE" dirty="0"/>
              <a:t> </a:t>
            </a:r>
            <a:r>
              <a:rPr lang="de-DE" i="1" dirty="0"/>
              <a:t>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dimensionality</a:t>
            </a:r>
            <a:r>
              <a:rPr lang="de-DE" dirty="0"/>
              <a:t> </a:t>
            </a:r>
            <a:r>
              <a:rPr lang="de-DE" i="1" dirty="0"/>
              <a:t>n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b="1" dirty="0"/>
          </a:p>
          <a:p>
            <a:endParaRPr lang="de-DE" b="1" dirty="0"/>
          </a:p>
          <a:p>
            <a:r>
              <a:rPr lang="de-DE" b="1" dirty="0">
                <a:solidFill>
                  <a:srgbClr val="0065BD"/>
                </a:solidFill>
              </a:rPr>
              <a:t>Optimal </a:t>
            </a:r>
            <a:r>
              <a:rPr lang="de-DE" b="1" dirty="0" err="1">
                <a:solidFill>
                  <a:srgbClr val="0065BD"/>
                </a:solidFill>
              </a:rPr>
              <a:t>for</a:t>
            </a:r>
            <a:r>
              <a:rPr lang="de-DE" b="1" dirty="0">
                <a:solidFill>
                  <a:srgbClr val="0065BD"/>
                </a:solidFill>
              </a:rPr>
              <a:t> linear </a:t>
            </a:r>
            <a:r>
              <a:rPr lang="de-DE" b="1" dirty="0" err="1">
                <a:solidFill>
                  <a:srgbClr val="0065BD"/>
                </a:solidFill>
              </a:rPr>
              <a:t>Gaussian</a:t>
            </a:r>
            <a:r>
              <a:rPr lang="de-DE" b="1" dirty="0">
                <a:solidFill>
                  <a:srgbClr val="0065BD"/>
                </a:solidFill>
              </a:rPr>
              <a:t> </a:t>
            </a:r>
            <a:r>
              <a:rPr lang="de-DE" b="1" dirty="0" err="1">
                <a:solidFill>
                  <a:srgbClr val="0065BD"/>
                </a:solidFill>
              </a:rPr>
              <a:t>systems</a:t>
            </a:r>
            <a:r>
              <a:rPr lang="de-DE" dirty="0"/>
              <a:t>!</a:t>
            </a:r>
          </a:p>
          <a:p>
            <a:r>
              <a:rPr lang="en-US" dirty="0" smtClean="0"/>
              <a:t>Most robotics systems are </a:t>
            </a:r>
            <a:r>
              <a:rPr lang="en-US" b="1" dirty="0" smtClean="0">
                <a:solidFill>
                  <a:srgbClr val="0065BD"/>
                </a:solidFill>
              </a:rPr>
              <a:t>nonlinear</a:t>
            </a:r>
            <a:r>
              <a:rPr lang="en-US" dirty="0" smtClean="0"/>
              <a:t>!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4" y="2032254"/>
            <a:ext cx="177851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Dynamical Systems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realistic robotic problems involve nonlinear functions</a:t>
            </a:r>
          </a:p>
          <a:p>
            <a:endParaRPr lang="en-US" dirty="0" smtClean="0"/>
          </a:p>
          <a:p>
            <a:r>
              <a:rPr lang="en-US" dirty="0" smtClean="0"/>
              <a:t>Motion function</a:t>
            </a:r>
          </a:p>
          <a:p>
            <a:endParaRPr lang="en-US" dirty="0"/>
          </a:p>
          <a:p>
            <a:r>
              <a:rPr lang="en-US" dirty="0" smtClean="0"/>
              <a:t>Observation function</a:t>
            </a:r>
          </a:p>
          <a:p>
            <a:endParaRPr lang="en-US" dirty="0"/>
          </a:p>
          <a:p>
            <a:r>
              <a:rPr lang="en-US" dirty="0" smtClean="0"/>
              <a:t>Can we </a:t>
            </a:r>
            <a:r>
              <a:rPr lang="en-US" b="1" dirty="0" smtClean="0">
                <a:solidFill>
                  <a:srgbClr val="0065BD"/>
                </a:solidFill>
              </a:rPr>
              <a:t>linearize</a:t>
            </a:r>
            <a:r>
              <a:rPr lang="en-US" dirty="0" smtClean="0"/>
              <a:t> these functions?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892046"/>
            <a:ext cx="2007112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55" y="2787650"/>
            <a:ext cx="1295402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Expansion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5BD"/>
                </a:solidFill>
              </a:rPr>
              <a:t>Idea: </a:t>
            </a:r>
            <a:r>
              <a:rPr lang="en-US" b="1" dirty="0">
                <a:solidFill>
                  <a:srgbClr val="0065BD"/>
                </a:solidFill>
              </a:rPr>
              <a:t>Linearize both </a:t>
            </a:r>
            <a:r>
              <a:rPr lang="en-US" b="1" dirty="0" smtClean="0">
                <a:solidFill>
                  <a:srgbClr val="0065BD"/>
                </a:solidFill>
              </a:rPr>
              <a:t>functions</a:t>
            </a:r>
            <a:endParaRPr lang="en-US" b="1" dirty="0">
              <a:solidFill>
                <a:srgbClr val="0065BD"/>
              </a:solidFill>
            </a:endParaRPr>
          </a:p>
          <a:p>
            <a:r>
              <a:rPr lang="en-US" dirty="0"/>
              <a:t>Motion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Observation function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733" y="1821851"/>
            <a:ext cx="7393132" cy="12453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771" y="3435352"/>
            <a:ext cx="5256458" cy="12447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2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</a:t>
            </a:r>
            <a:r>
              <a:rPr lang="en-US" dirty="0" err="1"/>
              <a:t>Kalman</a:t>
            </a:r>
            <a:r>
              <a:rPr lang="en-US" dirty="0"/>
              <a:t> </a:t>
            </a:r>
            <a:r>
              <a:rPr lang="en-US" dirty="0" smtClean="0"/>
              <a:t>Filter (EKF)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time step,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motion </a:t>
            </a:r>
            <a:r>
              <a:rPr lang="en-US" dirty="0" smtClean="0"/>
              <a:t>model (prediction step)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sensor </a:t>
            </a:r>
            <a:r>
              <a:rPr lang="en-US" dirty="0" smtClean="0"/>
              <a:t>model (correction step)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with                                                  </a:t>
            </a:r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8903"/>
            <a:ext cx="2412496" cy="8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681" y="2165350"/>
            <a:ext cx="2845319" cy="8122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86" y="3231640"/>
            <a:ext cx="3302514" cy="7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48150"/>
            <a:ext cx="3810008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867" y="4069841"/>
            <a:ext cx="2641587" cy="8124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Linearization of sensor and motion model</a:t>
            </a:r>
          </a:p>
          <a:p>
            <a:r>
              <a:rPr lang="en-US" dirty="0" smtClean="0"/>
              <a:t>Extended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endParaRPr lang="en-US" dirty="0"/>
          </a:p>
          <a:p>
            <a:r>
              <a:rPr lang="en-US" dirty="0" smtClean="0"/>
              <a:t>Next</a:t>
            </a:r>
            <a:r>
              <a:rPr lang="en-US" smtClean="0"/>
              <a:t>: Example in 2D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 filter with continuous states </a:t>
            </a:r>
          </a:p>
          <a:p>
            <a:r>
              <a:rPr lang="en-US" smtClean="0"/>
              <a:t>State </a:t>
            </a:r>
            <a:r>
              <a:rPr lang="en-US" dirty="0"/>
              <a:t>represented with a normal distribution</a:t>
            </a:r>
          </a:p>
          <a:p>
            <a:r>
              <a:rPr lang="en-US" dirty="0"/>
              <a:t>Developed in the late 1950’s</a:t>
            </a:r>
          </a:p>
          <a:p>
            <a:r>
              <a:rPr lang="en-US" dirty="0" err="1">
                <a:sym typeface="Wingdings" pitchFamily="2" charset="2"/>
              </a:rPr>
              <a:t>Kalman</a:t>
            </a:r>
            <a:r>
              <a:rPr lang="en-US" dirty="0">
                <a:sym typeface="Wingdings" pitchFamily="2" charset="2"/>
              </a:rPr>
              <a:t> filter is very efficient (only requires a few matrix operations per time step)</a:t>
            </a:r>
          </a:p>
          <a:p>
            <a:r>
              <a:rPr lang="en-US" dirty="0">
                <a:sym typeface="Wingdings" pitchFamily="2" charset="2"/>
              </a:rPr>
              <a:t>Applications range from economics,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weather </a:t>
            </a:r>
            <a:r>
              <a:rPr lang="en-US" dirty="0">
                <a:sym typeface="Wingdings" pitchFamily="2" charset="2"/>
              </a:rPr>
              <a:t>forecasting, satellite navigation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to </a:t>
            </a:r>
            <a:r>
              <a:rPr lang="en-US" dirty="0">
                <a:sym typeface="Wingdings" pitchFamily="2" charset="2"/>
              </a:rPr>
              <a:t>robotics and many more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Univariate</a:t>
            </a:r>
            <a:r>
              <a:rPr lang="en-US" dirty="0"/>
              <a:t> normal distribution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4</a:t>
            </a:fld>
            <a:endParaRPr lang="en-US" dirty="0"/>
          </a:p>
        </p:txBody>
      </p:sp>
      <p:pic>
        <p:nvPicPr>
          <p:cNvPr id="27" name="Grafi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87686"/>
            <a:ext cx="3941391" cy="33009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uppieren 27"/>
          <p:cNvGrpSpPr/>
          <p:nvPr/>
        </p:nvGrpSpPr>
        <p:grpSpPr>
          <a:xfrm>
            <a:off x="1943100" y="2957995"/>
            <a:ext cx="990600" cy="1280630"/>
            <a:chOff x="1981200" y="2891320"/>
            <a:chExt cx="876300" cy="1280630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1981200" y="2891320"/>
              <a:ext cx="0" cy="128063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V="1">
              <a:off x="2857500" y="2891320"/>
              <a:ext cx="0" cy="128063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1981200" y="3028950"/>
              <a:ext cx="8763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90600" y="3990975"/>
            <a:ext cx="2895600" cy="247650"/>
            <a:chOff x="1962150" y="2891320"/>
            <a:chExt cx="876300" cy="1280630"/>
          </a:xfrm>
        </p:grpSpPr>
        <p:cxnSp>
          <p:nvCxnSpPr>
            <p:cNvPr id="20" name="Gerade Verbindung mit Pfeil 19"/>
            <p:cNvCxnSpPr/>
            <p:nvPr/>
          </p:nvCxnSpPr>
          <p:spPr>
            <a:xfrm flipV="1">
              <a:off x="1962150" y="2891320"/>
              <a:ext cx="0" cy="128063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2838450" y="2891320"/>
              <a:ext cx="0" cy="128063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1962150" y="3028950"/>
              <a:ext cx="8763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>
            <a:off x="1943525" y="285016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68% of mass</a:t>
            </a:r>
          </a:p>
          <a:p>
            <a:pPr algn="ctr"/>
            <a:r>
              <a:rPr lang="en-US" sz="1200" dirty="0" smtClean="0">
                <a:latin typeface="TUM Neue Helvetica 55 Regular" panose="020B0604020202020204" pitchFamily="34" charset="0"/>
              </a:rPr>
              <a:t>within 1sd</a:t>
            </a:r>
            <a:endParaRPr lang="en-US" sz="1200" dirty="0" smtClean="0">
              <a:solidFill>
                <a:schemeClr val="tx1"/>
              </a:solidFill>
              <a:latin typeface="TUM Neue Helvetica 55 Regular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503930" y="3776960"/>
            <a:ext cx="1838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UM Neue Helvetica 55 Regular" panose="020B0604020202020204" pitchFamily="34" charset="0"/>
              </a:rPr>
              <a:t>99</a:t>
            </a:r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% </a:t>
            </a:r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of mass </a:t>
            </a:r>
            <a:r>
              <a:rPr lang="en-US" sz="1200" dirty="0" smtClean="0">
                <a:latin typeface="TUM Neue Helvetica 55 Regular" panose="020B0604020202020204" pitchFamily="34" charset="0"/>
              </a:rPr>
              <a:t>within 3sd</a:t>
            </a:r>
            <a:endParaRPr lang="en-US" sz="1200" dirty="0" smtClean="0">
              <a:solidFill>
                <a:schemeClr val="tx1"/>
              </a:solidFill>
              <a:latin typeface="TUM Neue Helvetica 55 Regular" panose="020B0604020202020204" pitchFamily="34" charset="0"/>
            </a:endParaRPr>
          </a:p>
        </p:txBody>
      </p:sp>
      <p:pic>
        <p:nvPicPr>
          <p:cNvPr id="43" name="Grafik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552" y="1009650"/>
            <a:ext cx="1802900" cy="3550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Grafik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33" y="2183295"/>
            <a:ext cx="4978918" cy="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5562600" y="167349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mean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6002614" y="1402843"/>
            <a:ext cx="0" cy="267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189392" y="1673492"/>
            <a:ext cx="2002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TUM Neue Helvetica 55 Regular" panose="020B0604020202020204" pitchFamily="34" charset="0"/>
              </a:rPr>
              <a:t>v</a:t>
            </a:r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ariance (squared </a:t>
            </a:r>
            <a:r>
              <a:rPr lang="en-US" sz="1200" dirty="0" err="1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std</a:t>
            </a:r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dev</a:t>
            </a:r>
            <a:r>
              <a:rPr lang="en-US" sz="12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)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6345514" y="1402843"/>
            <a:ext cx="0" cy="267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Multivariate normal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Mean</a:t>
            </a:r>
          </a:p>
          <a:p>
            <a:r>
              <a:rPr lang="en-US" dirty="0" smtClean="0"/>
              <a:t>Covariance</a:t>
            </a:r>
          </a:p>
          <a:p>
            <a:r>
              <a:rPr lang="en-US" dirty="0" smtClean="0"/>
              <a:t>Probability density function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9311" y="1019175"/>
            <a:ext cx="1779032" cy="3308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92" y="2978825"/>
            <a:ext cx="7569175" cy="1193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1299" y="1489425"/>
            <a:ext cx="990604" cy="304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04" y="1911350"/>
            <a:ext cx="1294889" cy="2787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6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Example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90" y="1559454"/>
            <a:ext cx="3657600" cy="267869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38542" r="43851" b="4948"/>
          <a:stretch/>
        </p:blipFill>
        <p:spPr bwMode="auto">
          <a:xfrm>
            <a:off x="4876800" y="1352550"/>
            <a:ext cx="3733800" cy="30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05400" y="971490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latin typeface="TUM Neue Helvetica 55 Regular" panose="020B0604020202020204" pitchFamily="34" charset="0"/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solines</a:t>
            </a:r>
            <a:r>
              <a:rPr lang="en-US" sz="20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 (contour plot)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000035"/>
            <a:ext cx="387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TUM Neue Helvetica 55 Regular" panose="020B0604020202020204" pitchFamily="34" charset="0"/>
              </a:rPr>
              <a:t>Probability density function (pdf)</a:t>
            </a:r>
            <a:endParaRPr lang="en-US" sz="2000" dirty="0" smtClean="0">
              <a:solidFill>
                <a:schemeClr val="tx1"/>
              </a:solidFill>
              <a:latin typeface="TUM Neue Helvetica 55 Regular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26" y="3181350"/>
            <a:ext cx="1783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46" y="4292648"/>
            <a:ext cx="1783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4750"/>
            <a:ext cx="17830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46" y="1384300"/>
            <a:ext cx="17830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809750"/>
            <a:ext cx="838202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385831" y="194040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68%</a:t>
            </a:r>
            <a:endParaRPr lang="en-US" sz="2000" dirty="0" err="1" smtClean="0">
              <a:solidFill>
                <a:schemeClr val="tx1"/>
              </a:solidFill>
              <a:latin typeface="TUM Neue Helvetica 55 Regular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85830" y="318135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>
                <a:latin typeface="TUM Neue Helvetica 55 Regular" panose="020B0604020202020204" pitchFamily="34" charset="0"/>
              </a:rPr>
              <a:t>95</a:t>
            </a:r>
            <a:r>
              <a:rPr lang="de-DE" sz="2000" dirty="0" smtClean="0">
                <a:solidFill>
                  <a:schemeClr val="tx1"/>
                </a:solidFill>
                <a:latin typeface="TUM Neue Helvetica 55 Regular" panose="020B0604020202020204" pitchFamily="34" charset="0"/>
              </a:rPr>
              <a:t>%</a:t>
            </a:r>
            <a:endParaRPr lang="en-US" sz="2000" dirty="0" err="1" smtClean="0">
              <a:solidFill>
                <a:schemeClr val="tx1"/>
              </a:solidFill>
              <a:latin typeface="TUM Neue Helvetica 55 Regular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7010400" y="2340513"/>
            <a:ext cx="375432" cy="3836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7086600" y="3136900"/>
            <a:ext cx="299230" cy="1942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Normal Distributions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transformation </a:t>
            </a:r>
            <a:r>
              <a:rPr lang="en-US" dirty="0">
                <a:sym typeface="Wingdings" pitchFamily="2" charset="2"/>
              </a:rPr>
              <a:t> remains Gaussian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Intersection of two Gaussians</a:t>
            </a:r>
            <a:r>
              <a:rPr lang="en-US" dirty="0">
                <a:sym typeface="Wingdings" pitchFamily="2" charset="2"/>
              </a:rPr>
              <a:t>  remains Gaussian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7</a:t>
            </a:fld>
            <a:endParaRPr lang="en-US" dirty="0"/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239" y="1581150"/>
            <a:ext cx="3708438" cy="3307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628" y="2133854"/>
            <a:ext cx="3733860" cy="3550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Grafik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996" y="3327908"/>
            <a:ext cx="4419124" cy="3306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6" y="3867137"/>
            <a:ext cx="8027044" cy="7620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5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Process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time-discrete stochastic process (Markov chain)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8</a:t>
            </a:fld>
            <a:endParaRPr lang="en-US" dirty="0"/>
          </a:p>
        </p:txBody>
      </p:sp>
      <p:sp>
        <p:nvSpPr>
          <p:cNvPr id="41" name="Ellipse 40"/>
          <p:cNvSpPr/>
          <p:nvPr/>
        </p:nvSpPr>
        <p:spPr>
          <a:xfrm>
            <a:off x="1591782" y="3072169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037937" y="3072169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430529" y="3072169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1" idx="6"/>
            <a:endCxn id="42" idx="2"/>
          </p:cNvCxnSpPr>
          <p:nvPr/>
        </p:nvCxnSpPr>
        <p:spPr>
          <a:xfrm>
            <a:off x="2125066" y="3338811"/>
            <a:ext cx="912871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2" idx="6"/>
            <a:endCxn id="43" idx="2"/>
          </p:cNvCxnSpPr>
          <p:nvPr/>
        </p:nvCxnSpPr>
        <p:spPr>
          <a:xfrm>
            <a:off x="3571220" y="3338811"/>
            <a:ext cx="85931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2341640" y="2375873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3734233" y="2359572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895486" y="2375873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51"/>
          <p:cNvCxnSpPr>
            <a:stCxn id="51" idx="5"/>
            <a:endCxn id="41" idx="1"/>
          </p:cNvCxnSpPr>
          <p:nvPr/>
        </p:nvCxnSpPr>
        <p:spPr>
          <a:xfrm>
            <a:off x="1350672" y="2831058"/>
            <a:ext cx="319208" cy="31920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49" idx="5"/>
            <a:endCxn id="42" idx="1"/>
          </p:cNvCxnSpPr>
          <p:nvPr/>
        </p:nvCxnSpPr>
        <p:spPr>
          <a:xfrm>
            <a:off x="2796826" y="2831058"/>
            <a:ext cx="319208" cy="31920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50" idx="5"/>
            <a:endCxn id="43" idx="1"/>
          </p:cNvCxnSpPr>
          <p:nvPr/>
        </p:nvCxnSpPr>
        <p:spPr>
          <a:xfrm>
            <a:off x="4189419" y="2814757"/>
            <a:ext cx="319208" cy="335509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 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476" y="3302694"/>
            <a:ext cx="429388" cy="179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Grafik 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388" y="3276144"/>
            <a:ext cx="233479" cy="1613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Grafik 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30" y="3302695"/>
            <a:ext cx="429388" cy="1610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Grafik 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308" y="2545642"/>
            <a:ext cx="447638" cy="1610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Grafik 8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761" y="2572193"/>
            <a:ext cx="233481" cy="1613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Grafik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055" y="2545642"/>
            <a:ext cx="447640" cy="1792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Gerade Verbindung mit Pfeil 57"/>
          <p:cNvCxnSpPr>
            <a:stCxn id="43" idx="6"/>
          </p:cNvCxnSpPr>
          <p:nvPr/>
        </p:nvCxnSpPr>
        <p:spPr>
          <a:xfrm flipV="1">
            <a:off x="4963813" y="3337646"/>
            <a:ext cx="710269" cy="116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endCxn id="41" idx="2"/>
          </p:cNvCxnSpPr>
          <p:nvPr/>
        </p:nvCxnSpPr>
        <p:spPr>
          <a:xfrm>
            <a:off x="811651" y="3337646"/>
            <a:ext cx="780132" cy="116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fik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8" y="3446162"/>
            <a:ext cx="267806" cy="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Grafik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16" y="3392396"/>
            <a:ext cx="267806" cy="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2" name="Ellipse 61"/>
          <p:cNvSpPr/>
          <p:nvPr/>
        </p:nvSpPr>
        <p:spPr>
          <a:xfrm>
            <a:off x="1594111" y="4036271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6" name="Grafik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696" y="4206040"/>
            <a:ext cx="430112" cy="1612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Ellipse 63"/>
          <p:cNvSpPr/>
          <p:nvPr/>
        </p:nvSpPr>
        <p:spPr>
          <a:xfrm>
            <a:off x="3040265" y="4046521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876" y="4222571"/>
            <a:ext cx="196060" cy="1607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Ellipse 65"/>
          <p:cNvSpPr/>
          <p:nvPr/>
        </p:nvSpPr>
        <p:spPr>
          <a:xfrm>
            <a:off x="4432858" y="4036271"/>
            <a:ext cx="533283" cy="533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8" name="Grafik 8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248" y="4206040"/>
            <a:ext cx="430505" cy="1797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Gerade Verbindung mit Pfeil 67"/>
          <p:cNvCxnSpPr>
            <a:stCxn id="41" idx="4"/>
            <a:endCxn id="62" idx="0"/>
          </p:cNvCxnSpPr>
          <p:nvPr/>
        </p:nvCxnSpPr>
        <p:spPr>
          <a:xfrm>
            <a:off x="1858424" y="3605452"/>
            <a:ext cx="2329" cy="430819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42" idx="4"/>
          </p:cNvCxnSpPr>
          <p:nvPr/>
        </p:nvCxnSpPr>
        <p:spPr>
          <a:xfrm flipH="1">
            <a:off x="3299119" y="3605452"/>
            <a:ext cx="5459" cy="363056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43" idx="4"/>
            <a:endCxn id="66" idx="0"/>
          </p:cNvCxnSpPr>
          <p:nvPr/>
        </p:nvCxnSpPr>
        <p:spPr>
          <a:xfrm>
            <a:off x="4697171" y="3605452"/>
            <a:ext cx="2329" cy="430819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Process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time-discrete stochastic process</a:t>
            </a:r>
          </a:p>
          <a:p>
            <a:r>
              <a:rPr lang="en-US" dirty="0"/>
              <a:t>Represent the estimated state (belief) by a Gaussian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662" y="1885950"/>
            <a:ext cx="1980677" cy="3306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0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C6D61746862667B787D203D205C626567696E7B706D61747269787D78205C5C2079205C656E647B706D61747269787D205C696E205C6D61746862627B527D5E32" val="iVBORw0KGgoAAAANSUhEUgAAAnMAAADvCAIAAAAW6cVIAAAgAElEQVR4Ae2dv8IWt7HG4ZzTpEvoktLhChzSpUwoUxkuIXAFQJnSfFcAvgTsMpVxm85xmYrkEoi7lJwflhmENNKr3Xf/SLvPV4BerVaaebSrRzMaaW+/e/fulv6EwLkR+Prrr589e/bvf//7l7/8JYmnT5+Oi8fr168fPnz4448/HkCXcXtBkp8cgf85uf5SXwg8f/4cKoJWgQJCevv27eiYoEXQhVnCgwcPRldH8guB4RC4LZt1uD6TwAsigHl6c3NjFf7xj3/E5rOfgyaYK8CpJvwXX3yBUW4/lRACQmBtBMSsayOs+vtF4JC0GuBOyPUYM4Z+nyRJJgQ+RUDe4E/x0K/TIHBgWqUP0e7JkyfWmd99992f/vQn+6mEEBACqyIgm3VVeFV5pwg8evToq6++MuGOatIlan7++edQ7K9+9StTXAkhIATWQEDMugaqqrNrBHK++cc//tG1xFcIRwTTN998YxWIXA0KJYTAegiIWdfDVjX3iEBCq2xNISr42Gbc7373ux9++ME6A3I98EzC1FRCCOyIgNZZdwRfTW+NAHE9sROY5r///vtj0yo64gH+7LPPDGtYVmuuhoYSQmANBGSzroGq6uwRAXaesG81luzbb789Ccf85z//gVzDPteAgLbixE+C0kJgWQRksy6Lp2rrFIFwMlEs3KtXr05Cq2iNXY7lGqvP4iuO8ThHaSEgBJZC4H//+te/LlWX6hECfSLwr3/96/e//30s25dffvmXv/wlzjl8+je/+c2vf/3rv/3tb6Ypq62/+MUv/vCHP1iOEkJACCyCgLzBi8CoSvpFIHeEHnWPTUsfJAFc3HIel3gLPiojBBZBQMy6CIyqpF8Efvvb34YzgYOIZwgGrndGEipM4Tdv3oBS/S5dFQJCoB0BrbO2Y6WS4yHAbs6YVlFARyWAANOLuC/v378f/1RaCAiBKxEQs14JoG7vF4GXL1/GhyQgKMurWGz9SryJZHk0E5MPfRJnE+zVyFkQUATTWXr6bHoSnvPnP/851prlVbg2zjltmmim//73v3//+98NgX/+85+KZjI0lBACVyKgddYrAdTtPSKQRy1peTXvp2QFmgKcmyGbPgdKOUJgKgLyBk9FTOUHQIATIeJTEZBYy6t5txEVnGQmJ2kkV/VTCAiBRgTErI1AqdgwCHCEYXIqAt9TkymW9x82KwvPcb4WXGM0lBYCsxGQN3g2dLqxRwRYXr13714sGaf6cVJEnKN0jEC+CYfTqRTQFEOktBCYioCYdSpiKt81Alo7nNo9TDvu3r0b36U16RgNpYXADATkDZ4Bmm7pFIGnT58mu1flB77YVblPmCVq4qgv3qgCQkAIlBCQzVpCRvmDISA/8DUdlvuEX7x4oSP7r4FU954ZATHrmXv/ULrnfmCdiNvewfm8hHvfvn17+I/XtkOkkkKgHQF5g9uxUsl+Ecj9wPgzz/ORuOs7BpuVL7Ym9Zztc0CJ+vopBGYjIJt1NnS6sRcEXHtLp8xP7R6O17hz505yl+z+BBD9FAItCMhmbUFJZbpGIDetCFzCOdy10P0Jh+M32d6KjI8fP+5PUkkkBHpHQDZr7z0k+eoIfP3118nJQWwawfyq36WrJQTy5WqmKRy+USqvfCEgBHIEZLPmmChnJARyg/XZs2cjKdCZrLnZenNzo6M2OuslidM7ArJZe+8hyVdBgMAlxv24gAzWGI156dxsJbgJ38C82nSXEDghAmLWE3b6QVR2I260C/P63n39+nX+LXR9Bud6YFXDeRAQs56nr4+mKWfbJh821xHBS/VxfnDE559/Tgz2UvWrHiFwbAS0znrs/j2sdozyCa2iar5GeFj9V1bsq6++Slr44Ycf5BBOMNFPIVBCQDZrCRnld41AblTJYF22w4TwsniqtlMhIJv1VN19EGVZCMSESpRhc0iSo5/XIJA7APjawcuXL6+pU/cKgZMgIJv1JB19KDU5tjD5trlCgtfoYJmta6CqOs+AgGzWM/TyoXRkhTWhVdTTHtY1+jhHFbNVq61rQK06D4aAbNaDdejx1ckNVnR+9+7d8TXfQ8N8b6vWs/foB7U5GAKyWQfrsJOL6xqsva2wstGW4wCZAXAS7+2f/uAnfpLZeJgRanIIBs7YUAO3kyaH/I0fgBxbma0bd4GaGxEB2awj9tp5ZXYN1n4+IwpxciZUvmUl7jDOM6JA6bun1IAPNt9QZDVgMsJ2W36TnLmBtR4SMlsTQPRTCCQIiFkTQPSzXwSw2O7du5fIx3dYCRVOMnf5iUlqC5NwD4LxRwLiZ2E4OYXR/TpbfPhRuJ3zGfiyG2YiRyBRiUVEb3ncICyezxVc+XeBXY0KgR4RYIFKf0JgCATyw/d5oxjidxce7oQIw+sNlb569SoXKS4TSiaS89NqSC5ZbbFvlrTlr5rgS7dBsPhf9F21UVUuBIZG4H3oh/6EQP8IwEzxyB7SbLbZXXIEg02DPBfZzkqG8pBWkB+TNORgpFJhrhRci7KhjP3rlszvvT7H5g3WNAkT/vr6VYMQOBgCimCKxwql+0Ugd0giq3lfd5Qb1sFbiwCYqhe/YxobndwSvitOxFOgLngXj3e+BMtGF47I//HHHxM1jY+T/MV/ut6CxL+9eKOqUAiMi4DWWcftu3NJDt/k1ILRlvPQlrhYRBU2JemLTeff54EdmTSEeQNpYoCTSrgFxs11p9iWH/bJ45gQADsjkVY/hYAQAAHZrHoMBkCA0J6cWrDz9qVVjvoLZ1ZwEGALrQJ0LvDDhw8DrWIX5rTKLZjCue6hzwhu2qzziJnK29JhhzkmyhECICBm1WMwAAKu49F1UW6mDNtjgi8XymGnaXu7yVJr8CRze35Ob6gzP3DK2mJR1tJrJ1y03X5ZWxLVLwT6R0DM2n8fnV1COMxlF77PuiM02Jqh9WBxtkuCBzsvDD3n5mwoVjJMMdk5QSKvaqUcjPI8hIppQSdbnlbSWtUKgXkIiFnn4aa7tkPApS7XhNpMJugkbC3F0CwxYkkY17VbCcVyNYXk8BKXmlgp35XE7Z2VBFC1QmAUBBTBNEpPnVdOqCtno8aIoZVQY0EUZoXeCC+a1EQewcTtF+thOTN4nkNbMNwMRp8kp1vYPamDkopjcuFS5pkRkM165t4fQHdG85xWoaLGiKE1NESkYLC6Nly9RXefTNhyU7mRU5BgL+5lPoEzGaKdaihXKm+/xHwiWSQO9+rrN+0YquRJEBCznqSjR1XTdTbaGucuWplIM5jVjieMJW9UB2JjPrELp5q0rsoGiBVTQgicHAF5g0/+APSuvruNcl9XcPBOY2jOCN6BGvNorN135bY/BEST3b17Ny8/kAq58MoRAosjIJt1cUhV4WIIlNyMO7qC0S14p13r7aLmuTcY/+q+ZuhFmeMCRCO7W31ktsYoKS0ExKx6BvpFwA1/vbgqubY+nJcLQc7Y80P4Ur5mvLs6U+Fyfddi1qkwqvyxEfi/Y6sn7YZGwP1MqXsY0JZqzt5FmvuBEXs4ZnUFZmMrjuLZyGzZfWpLCGyAgGzWDUBWE3MQKLmC3ZF9TgOb33MMZiWQitjsHDx3GpQXU44QOAMCYtYz9PKQOrquYFYlxzWMco3GWmS1x8id3OTaWXklhMDZEBCznq3Hh9HXtfB2dwXPhg9n6QEWWYP67lIrG4qmnpsxG0zdKAQ6R0DM2nkHnVQ894AIsHDH9CEwcicKrvHXvzolsWW29t93knAbBMSs2+CsVqYh4I7RLO+xyDetom5KH4lZ2SbkHsakpdZuHjcJsjMCYtadO0DNuwi4Y3TJVHJr6C0zZ9ZBF1kDsK5bPtext16QPELgIgIsanCAKNvqmMczieSwGv5I8JPM58+f41G7WMn707T1JwS6QoANo+6DiyHblZztwrgacdZEew29leQYLLePyO9NVMkjBBoR4OltnL7jP3vy5Anvdalm7Wd1xwdl7olAyfRxT//ZU9Dmtl2NGt/h5kY2LVg6BgtNS5c2lU+NCYEpCBBgSAxHfKw3ow1eJf4IPOTwTi6xaduqJPPmpz/mxxi4lv8xUaJc5QuBvRBwPY1MEveS5/p2XY14Xa+vecca3JkB49GOIqlpITADgTiqgwf4xYsX7ruJhYqd+pE7P6QYmnJXjbzBMzpCt6yLAE/qh4f24/+M4+u2umbtuUbMhddscIu6+Ubsx+6JUu6otIVAakMITEfAaJWXtGW9icfbnVMm9yqCKRoSlOwAAXffJ3K5T3MH8l4WwdVonjrEVjRFT1wWaoESJRVc1/cC7akKIbA0ArxNYSMfM93Gw8AJZeIjV7kXinrij1+JWZfuK9V3HQJuVDBVjrvI6mo0Tx3e/3v37sUv8HVgX3V3aQeUmPUqWHXzhggEWg3u3EmHu3H2Ki9jIim12WEpYtYEHP3cGYHSuDxuXIyrUcngq6BPoEQ4xenOnTuVYlteygcXWnf13VIqtSUEWhBg/0wISuJLTZNoNVSeh8fzetrHJcWsLV2gMtshkH/BlLbdEXw7ma5rKWca5sgz3uTwpTbuLRmL14k5527X8ma0spn7nEp1jxDYBAF7oXinZjyxvMK5TxgHFas/iC9m3aQP1UgbAqVDDWdYeG0NzizFy4NLNrxC9SrcZdEZ6tBW2BIQ/Ff1Rje7WlLEnR5tJpUaEgIXEeDFDAYrhub9+/fxA2HCXrwrKfDs2bMkh59h9UfMmiOjnN0QKI3IpRF8e0FZXyGE4e7du7yN/HvRR+1+EnyGCc7euaCsG/e/PQ6hRRZ93aZzM90tpkwhsBcC+VADTZa+XFkS0vUehVdezFoCTfk7IBDv1I6bd72OcYFt0k+fPsVkDIudoUUo5NGjR5XWLaY/LjOVWTFYw+vKKs4MN3Lc9LJpd2ShCTHrsjirtsURiI99sMrdt9Wuuol8aAo1i1lduJS5DwLuiDxvVXJxBXAfmeEYV155G/EYxzRsd01lVnM6dWWwBnVcXUozJENACSGwLwLui+lm1uV0n39WbcWsddx0dVME3IlkyeW4qWS3bhm9Je1W3kbXFcztk4J7oeewcsPJDF0ZrAGHfM4e8t0F5gQ6/RQCeyHgPrduZl1C913mNAkxax03Xd0OgdJY7M4KtxPrQ0v5wky4UnobUScwYi6/O4H40M4n/+MHDiFLtIIv+pNrffwoLYGX4OpDaklxGQG+62Jfegnfe1npX1rhj1kjiwvhYzKsd7aEB17WoVyCRZzkxcQ3Vpo9l6u5BYnmV6Fbncifw6KcfRAojcUl6tpSStw7JdvUdrAl8lg+ekE/sYO0kVlplDgp2uWdr/ick3Y3/lnyKMT6biySmrseAbgtzAuvr+piDeHNCv/y2MTt8uKws4XJJdR7sZ6pBXgxodLwZtEQPqEZrbjDwvt6pp+zqDuEwCoI5JvDwquSn3a9SvOXKnXfW15I9z5bEOW9pUCyqZzJsntXnMlc2ObUDAHxpd7SLjLMh3qTU/K0I+B+99Dt6G0yeRc4KL9d/s1K5uqHJ/82EuTXlCMEtkcAd5BrzMExM+aSi8uPnyqeTVM/Vqn7ASk2xgW3UlyA/TlxfBaMS4UlIVlbtSBkWPni3p5SPdvklzpOY8s2+K/UCv5YnlhsMl7A8G/4ac3xeNvkzzLjBHEGyRvNTJRb8MFQLNSJkZqUiWtI0sFhS7s9DAjIxopP7rNhVv1+a+xm3K6GhEAdgeQtsp/1uza7GjurGR3cjx4zBvHaB8kTcza2QSnAGOFaolRrNZTKbKZyY0Noap0VJ1yIGutUsT4RMGcMHY37tCJkYvXWCzN9zJ+iCm3Xa6tItewle1Xzx17MuizUqm0mAsl7aE9qV07FeLET2uO9IodBAY4kwU8yg+SkcyAg12T4CDVwO5UwWMRXUZzyeSUd5qCF9VecAJMOpZVIVyJgDznLN5WqeJ7tYWh05PIiWOXcG959Xo34zbI6e3hBYmmDYIaJmLXybOjSdgjEpGUvDwl7UrcTpdoSM4CY/2JRQ5qXrc4ojDL5CxnXw5BRr6Eq4A4X4zE0VgT7Zgdp1OTKCNjzj01ZacrCJnjaK8WSS4lrJ6Zk0okVS82u4yepc6Wf7mNvfhox60qwq9ppCLiPKcM0+dMq2qQ07w+CMcTAgoEmeef52c6IlGTo4a5wO/9SFXPzHUeK2cihS0yolu5tVjRbQd0YI9BImTzP4UkgEd9+MR27r3gvkvL5QLHLK8MMwJ5zS8TzADFr0nH6uQ8C9rraYxoS7Vy1j9xq9d07hrak18LPuk0j5AZFwJz/Oe3FGhmzMuOM81vSMX3mI0Bi1/KwmaXYUvkiZcxwtycfWOKadVKEIaPEngiUtj/a+7mncGq7ikDp9OD2mM9q9brYFwLBy4JM7lZOk9WuWnm7dDERH4qSe0QIDGYyF3NbOE3lYrVLFWBHQBznT7UYBsk2ATHrUmirnqsQKI3CHZ7nd5WeB725NHrO+OzlQRGSWtMQMCdWstUt1AK5sjPNll2Zl8/4Btw0gT6UZqfN48ePP/x6/z8cn38kR8waQ6T0PgiUTjIrjdf7SKlWywjYGJcUKTmKk2L6KQQSBMznTD4kmlwNPwkbtnx2kG8wjaOJ2FamdX664olZrWuU2A2BksFaGq93E1QNFxAo9VSpZwvVKFsI/IxAfAJDaakIhxZBQwZZ6QMYVuD6BDxqXm5qI/rdpVUuiVmvR1s1XItAafwtjdfXtqf7l0ag1FOlnl26fdV3NATw95rLqvIUxV9HXptZiSeIOR5Sr7igdSL/0Z7IEfUpvTnuF5pGVPDwMpeYNR6JDg9CrCCrcXjCebD5C8f4xbZOXLKeJoIPP2cpRqx+7+hXeajC8wOGFV3wGwdOpRje2jUOPgxOYHuYoXziqupnjopZK12mSxshUHpzSuP1RmKpmWYEYt9dfJO77S8ucKQ04QKE2xA1mgSOXqMjrwYDeikQ4Zqa+7+3kVmJdTJrldlMnfBmaJ3QKnMd+vcif4tZZ0CtWxZGQMy6MKCbV2eOu6TlUs8mxUb/yY4LBnezaZZV51SzExe6OgLx/JsuWJZZE1qFxfMwYFdmMasLizI3RaA0/pbG602FU2MNCJT89vNcoA0N9lKElTaONVhVzfjYhF7U3kSO0kOVNB5vzKtzcHLjxZ/QKs4YG53oiHijbf12MWsdH13dAoHSwBTPRreQQ23MRaDiHMOTGY99c1vo7j7sVFZAS48u4hJHiucQeuAxZo5IYupMkVsqwHaHyNICGVwVkEOblAxlLpZslzGmVeq/uLCa1CxmTQDRz60R4AkuNXnIEbmk7Oj5Nroliiw42CU17/WTuQKH/ri+X6iUS3DqOWOO9uoRa9fI2HLmJWJaZWLExtmWsYgHIxwiAQ2LWechr7sWQ8CcLYvVqIr2QAADyyVR+vdINMMym3uWHhGq7G5sGX/36Jwh27TH6SJfWslFvFwxrTJJgiYbPQc/xa59B9aU137WIZ+5IwldWhpZ5CU5ElCd61Ia/o40c2KZLadVCJVnGOewaHXZR7Q0MiStxIHTTO+Sq1N/xrTKbImDIBpplYaCGyMMXLJZpyKv8gsjYPPNpN7SSJ0U089OEGBAcR2kjeNjJ1pUxHjw4EFyhu0kg6ZSsy7VEajzZfzUXTkdh6Tv378f5oKT4pWC/OEsT1YE+Clmrfeprq6OQMmmqb9Oq4ulBiYiUOqv0sxpYvU7F89pdcbIu7MOozVvI0OdL/HWmmbXrDtAq0QCh8eVOulxq7YxEdusP3uDWTy4ffXfRVEQfXYjnGnSqJ6KjYVAyaaRzTpWP5b6q9S/A2mX0CoDPdZJ+waMgTTtStQWZsV5a44E+zzODC2MVnmM6dyLXJY3Yftcw6kpsllziJSzKQIlm6ZkA20qnBprRqDUXzY+NtfUV0F2rNrYjWSMvI2Ron2pMZo0UKaNDBWbNd7smy+BNypttEpDMzoXUXnI2YIVmpM3uBF2FVsXgdLIW7KB1pVGtc9FoNRfNj7OrXjP+whgsRETOYJBo0ilDbokrFmGhgJX5Y3iyLy5uQn5kOIMQ5N7jVZJMxaVzunMWy892OHxkM2aI6acTREoeQtLNtCmwqmxZgRKhkWpf5sr3rNgbAaJVrfsCTsKmEbdAwthRCLITKT4c3KWeTER02ooXOLLi1WFAvYW/MysTApiszoU4pWwGUGlXrvRKi0VZqwkQp15Aft+KgpQT/ijnjAR5kZyStUqf2gESk9CyQYaWtkDC1+aCZX6t38o+EJZLDxRLbJWt+m1ePU0pk9rHWuVfOsdVlhd9rXybiKnVbfYpMyP5vW76l/LRIBNP9U6/IvuajMkDZ37Nyj3oAiUGJSB7KAaH1OtN2/elMagERWOvZHoNW+UG1HxizJjHVlHVwqbLcRQXynmXorZIRkHIAj6wgQgAZm5ldQzqac08sSVT00DTmj3Vr15rsY4lpqBgC/WExdIntpQLZlxGaVPgkDp+SaU4CQIHEPNCrOOOF2OTSUe0RFVWOm5ihmh0sRsZo3rpxJrggeMS8lwAa3O65q4lRKvzci3ecDldVZC4/DfxtFxeXsclggEjfZ44h8PtTGMXrMVKRdJOaMgYC6dROCSdzEppp+dIHCk/sLZGH9jleGy/SCeTrpjRDFCvFh88gNeTDLDqYFxftAO45Wjr+ZpWhp25tVmd9l84rLNGqYMH93HVkeWYE5h84tSgvnFx7Y/1GA8X7prl3y6LZkffZB3jP/pspYe2QXbuNESmkMIHyty8jSv9mG6MvY3znM2HvhhiK29ipo2zl/0BmNWUWcLxdgDxsjcuU/rss0alGHWAFJ1ng+fsqtP7vCxJLssmJXMi5Y2lNdIMFGKg9PWaGLtOpnisWHA9i+v3dy8+glVmHej7uoNgfqL35u0dXnidz9m2fpduuoiwEAUn6oBiTAJ41+IICTcu0qZ0BA0THBZqUAn+a3MymsDudb3+gAWxFk5LAkGTSx6MIpB7wSUw4jRv4OuYugcphekyFgIJJPR/gfxzuGFQVv2mNS1wEhlBxTmb+OaY722Da5O+NYN66C4besyQZwlA5QHNFmsBSYWcesV7nWV/hvdG8wsJ/bb7IXk7Hb7nxbMVu1sN9Z9Xb2hEY9yMlh37B3MUziC8FgWhnBusaQ6Cq2+B63iKHcv2e7VCuIM6Mm9+V2M+0kZ/TwhAm6UeHi0MGdPCMjQKpfGhLHC/uPoirEk3+bhiefrlRZtnbX0VFg+gFM4WAJQqeUzranU3/mlycyKPi3zuDgoKZ4DBtTAsXNcJN42CIhZt8F5m1ZsTEwSnQebxOBgHsXCx5eUDghMZVbI0qCLD0gg3509x5Q87sxmgjfYHjis8otxXPjEw4IroUDxCWFUAnCV8dRaUeLkCBwpIuYkXRlbe4OqHAeCYEUNqkW3YrMmaNzB4mASzRrEjtk34Y5u9coFm8Os1BJChfPq4hyeS2IB+JBsnMm7xwRWg2aMidJC4NgIDLTOGo/1sfF07A7aUrvYhekSJ4up5hOmOwYNcZ3JrFAjBFmfovI65cBByTp7c8vnuPO2FBvceQedTbyYWc26OhsIq+rL+G9hNyXiZNeTkQtxxRwutKpIa1TeuusmbxuAmH0kJmleLM6BjHXQUgyI0kLgSAgQzu2apwPNn2JR2Q7O344dBJ7YzfDQwYZNzFC4IzjeIU4CdxJzC8sNcjXDjERlM+eOHVRpej6zUilmOz5xjjasNGCXKDlSzLTJrYQQEAKnQSCeGcTpXQBAAKw6eGVEo62OGMRppyO4xMnuTdYT8XFSDxxMcM9YG4tneoMNNbSNQ8UsP0ngNx8Ll0R+/RQCQmA2ArtT1GzJe7gxNqN7kGcRGbDCjTggTvdgg3hFFvttrOnFtcwKyoByMYiOMDCChBfpElUiBITAWAjYmln/Yncoqq1K9o/eJAkhDosRw+ueEyc+4XHjhK/yBhuOsCaO8njx3y5ZApOfzTaJP92uKnFOBHTQ0jn7vVut4wcSSmvZu7+qLsfeRoFVWvcJ4+nEKjOfMGQ8SqjwMszKswVrMgGpuH24RLgTxY79rKz6mqlyIdAzAgfwW8Y2K+posFr1eQs+4XCqcPAJ58QJ+9p0B9OWhcUhzLMFvMEBeqYVFVoNZcJq/KpdpcrHQiAeyBLJ9RmcBBD93AABM6FoKwSvbtDomZs4qk94GWYlJBpnb8vzAQErlKkFKJURAodBwGyO/jWylT9E1VFx2/RXvJjq7jSBMiyUh+lObtduI+ekVhZgVlaeTe2Wtom3Zp7SUlJlDo/AQGPu4ftCCoJAvHMUJ1weViOUFkeA3Zi2no3pxQabvAl8wubfwnvc//bWa5kVlx3+k8QPfPHsEtzlChXOnx7lxAgcYNEuVucM6WQcGFTl2E5IPnw5qEb9iw2bGnFituYrQSx4x5tw6KO8TFdqXsusaJi8TujPhOIiuRLN1Pl8EBcE3Xl72D9m350j3NWbIGGEQEDADq3l51F3vHTY1zFxumuLsWkL6ZiZ26Eu70Wy7/vMSMSTu6AeD2KoB4PD5iAlzSlAsRntbnALBzGWxB4onzFiA6yubKKEJ9/zurJm3b4xAqWu5G3aWJJrmkucJWMJf43ijffaCQ90d+UWW7FuH4XiOQ1E61Zu1dI6C7RumR4y59usnD4VthnZ6wTitraMtZdctWKWYN6Rc7NdVeLkCCS+kJOjMbT6Y62mM3bFQ3zYEzI0/qMIHx/Ej0nq+ntjm6fng5lmMisMmqxA8CwmcUl4I2MD3+1dAr1gaPfSvpnB83DR7N5XyHrrOOTly6pDpKvbIDDcexR7GrEQ+o+X2aYf126FOQ3kGlop+XvZzBrHEk/6JMza8n9S/wzDOVYs1MUgXqqnZXA3H3KpEuUfGIFPHsfoh7xwY3V64kSNevJWt4s+FYTjSJHK+Fap4aiX1vMGB8RiR2bJJxw7FUh3CPVkm5WPmSdbjnB8Vxy/WLcxCvH7ZmiFhf0AABWNSURBVGlChanWfipxKgSGM2hO1TvtylaYtb2SfkrGJkE4Hqgf2Y4tSezpLPmEY78x3lN3o86+KE1j1vxECIbFiwcWwprxBNBV2P2QkFtSmSdBQOusY3V0pb/w8o2lC9KyHhSbBO6R8cMpNYTAPC3mFi35hCkTm3MYe7157Ccwq3sixEVaDX0JCnFMl9vBOAHcJWu3sDIPg0ApvOVgNtBh+qukyPH6y9b8gsos6WmAKvX+svnxoUuYpO7hB0kcD/TR1SbDVmblkeLBSqalrIQ1Ho7MFCOO6XK7gcrjQzvdMso8HgIlb3DysB1P8YNpVOqvUv/2rz6jVuyZ5Nhzzf7pNevoes/aVSs/qcfNbOUuPJrunIboV1v0pZWupj6tzMojlXwkjmcOh0k7WHDwRXKliUl1treukt0iUHJmHM8G6rYLFhGs1F8ln8Qija5dCWN3HCfMgisj4dqNdl5/qaNLYk8tH+qJY4BhTbzxbv1sSLEe6Wrqc5lZmSzAdjxSsWLMFGbslqGeeCYSV2hp/Ma2KdYylTgwAqWRd95U98BAda5aqb/Mdulc/pJ4RMfY2E0ZRkL8kK4JVarhYPnW0aU3N+hbv9qCCT5hC9DBM+/6hKkHG89m5/QOjs8eeqfGrMjHU+WG/rqnTzWCFc8B3VvYmt1hrJcrqjKvR6A08iY+kusbUg2rIlAyTWzUW7X1VStnTLchnoYYvlGqNNCvKkkPldsngGJMcsGs3xOrLC9ZyYm98SXSwWmPSNYc4wbkuvua689fPsemtoGMN4Q0ExPLyTVHdDThD5psNF4hy3aIifVyC2MrN67s5jIrp08ESnPb0kjdpxaSykyZBIpS/ybFOv9J6Cmmqg1KKMuqHqPf2WwAHIrW0fWwGAx9CwGDI+btq2S0Z/tTcAXTLlasC3iI40GeIFsgV1pv5KY1nr2fmRUhKjzqNkx5/iDXRulx8ybHNrnVWqb1iuWQuGjvxoWVHgKBks1qL/AQWkjI0kyo1L/DIQa5MtbFgxhjFMMa031G/OHUuSgwZh/a8RrSs+Hf8NNuZPxPzt2zSyTi5wHQIL9gj4XnAeLgJ5OV+BY3DZcbPZHg9tJcDS633kFgbFxa2a13wukVSOBqdTETqms8/yLeHHax2lIBrP7G5lRsFARKcW28QqOoIDlBIF6MjN9fQiuOhA8jdaxdSPOsHuwgOb6Hkau5eA7vfsuzYf7neQLsckhTbZ11nhq6SwhMQqA0q5PNOgnG3QtjwbgylCwMt3D/mVhp8apeEJhnFY8lH5zEeMXt2UMEzZVImt/7ynrqtze2gmnrTmjqldtVTG1Lb5YQs24GtRryEaiMvAcYoXydj5gbe/9i/Uozp7jMWGkGejyl7liPuxInJI80C4S4MVkUhGhxI+8eUDMVYfzemHrBczv13sbyODnaV/fC7poZ8vD40SmNIi1Y7DbG+ILVqSohMAMBJvvuXbikFLDmItNhZqkTYVzW2DoU+HqR4EtMVVvbu77CvAaIAT9zYyxLfrty9kJANuteyKvdjwiUzBo5hD9i1HeqYpMdlVbpEKZ9mKRMHbBfZ5hTLV2Kj73dsGupUGW2QUDMug3OaqWGQIlZSw7GWl26tgcCpTnQSnyzh4rFNpk64Ktk5YJ4HFjwDCoXsdCFDwj8vOvmw0/9LwR2QKA0GJWCYnYQUU1WESj1VGnOVK1s1IucMccfa6uwLFEzBDoBC39MO5gjliYfdW05jSH+nl29sK72g4CYtZ++OK8kpfGXUem8oAyleamnSj07lHKThcWKZWVUi6OTgTvQDfIGH6gzh1WlNP6WxuthFT2s4CW/falnDwuEFBMCPyEgZtWDsD8CpWPSGre77a/A6SUozYHErKd/NE4KgJj1pB3fldql8bc0XnclvIQBgVJPlXpWoAmBYyOg/azH7t9htDvhbshh+qZBUFYW3QgdvMQH3nXTAIyKnBQB2awn7fje1C59kapkDPUm/8nlcWmVkG/R6skfjNOqL2Y9bdf3pXjJbShm7aufPGk4vc/LvlXqU7ewMoXAkRAQsx6pNwfWpTQKi1n779RSH5UC0/rXSBIKgSsRELNeCaBuXwaB0ih85QeklhFOtVQRKPVRabZUrUwXhcAREBCzHqEXD6CD1lnH7cSSzVrq03E1leRCoBEBMWsjUCq2LgKlb9qURu11pVHtUxAobTuWzToFRZU9FAJi1kN159DKuCaOG3Tap5oE8vDha6YI7CDijwQ/X79+3ae0C0pVmv2UZksLNq2qhECfCIhZ++yXM0pVWmothZ72gxHfUONr2MjPN5aNZkjw8/79+5zSfv0n3KmBL2nTCn+c+d6V7q4wfNfazVemEDgDAjqR/wy9PIaOrs2K6ATIQCfd6oBVCn0G8b744ouHDx/iBYVW+SZ2YFk+e0IOWsy24aBVajDz/fHjxzSHQdwDJjaTSIQp9WZSTD+FwCERkM16yG4dUqmSzVpaxutBSaPVwJ18B5svnDAP4F++1mkSQoowrv2cmuCrn0ar4d5vvvlmaiUrlS/1Tqk3VxJD1QqBrhAQs3bVHacWpmSYljZ17A4WbupgrWKf5YY1Fmr83VkYCN6dJzNWb3JjXHNyaeOfslk3BlzNDYGAmHWIbjqLkK4LsWQV7Q5KMEOxVmE+9xi/O3fuxELO+4Q1/J0YrNTZj0WYsz7iQfyzXd8xYkoLgUERELMO2nHHFLtEGB0GMRFPFMy1V69eubRKDyVfLZ03RXCpy52C7PJMuDZrqR93kVCNCoHtERCzbo+5WiwiUAoo7c0hDNPf3NygBiugJSc2V3NbkyjiovKFCy6zEm9cKL5pdmlPUT/EvykcakwIfEBAzPoBCf3fAQIlZp1n7a2nUPDr4vOsOHiXsrNzZu2Ht0r9UurH9XpENQuBrhAQs3bVHWcXBreqG5uTs8uOSGF3htBcDNaSHxjx8BLnQk5dfXTpuR/eKvVLJyZ1jr9yhMA2CIhZt8FZrbQi4NKGu5jXWuPS5YIfmFrZsVqpO98YQ6xTpbx7yaUuFyL39rUzXS99Pyb12uqrfiFQQkDMWkJG+fsgUKIN13rbRUROVqJdDoWoGKxIm88GSqpVtHCZtROLENs9X0hGlxlqVhDQJSEwIgJi1hF77cgyl8Zl1zzaHgjbk1o/+cF1BeM9nipwzqz9WIS5bEG7Ug9O1V3lhcC4CIhZx+27Y0qeHLBgSpbGcSuwTcIok1OWKi0GuzYugCu4EkUcl7S0a6b3w1ul8KVOTGqDUQkhsD0CYtbtMVeLFxBwzcFOmDWIgSu4ogN7UXI36SIGK432w6xuj/RjUlc6SJeEwNoIiFnXRlj1T0bAJQ+4yrXhJtd+3Q2BMus0mRustFknY1col7r6sQjzhWS0cPvO1U6ZQuDACOhbNwfu3FFVK43OMM1Uh+riELx58wZyrYuRRwVjyU3db4PkObOWkFlczYsVls6I6EfCiyqogBBYDwHZrOthq5pnIkDMretUzJlmZgNX3AZB1mnV/Xhq3cZ1xXEN9H54y+0L9iL3Y1K7qCpTCGyDgJh1G5zVyjQEXApxR/Np9a5fOjdYadNdOa7L4irrwlKvZ6Wrrpr9iLeS1qpWCDQiIGZtBErFNkWgREUlJ+SmwpUb4xPlOSPWd76WKsvroWTdXC5VtXg+O1ndRdZSry0ugCoUAp0jIGbtvINOKh4U4h5z6JpK/WBke3JikWa4grk9Z9Z+LMJSL9R3IsWYKC0Ejo2AmPXY/Tuwdq4BlPNNVxrmlDNv6XHERdZ+iL+rR0LCnBMBMes5+30ArV1TDyckHtc+pXddwfP4xp1AzKtqDaxc8WZsK1pDNtUpBHpAQMzaQy9IBgeBkkPY9bg692+e5QrmWt4XRXOpq5NFVjvfMdGiH+JPBNNPIbA9AmLW7TFXi60IuLTksk5rjWuWy13BtDZv6THXsR/eymVDzXkbdtfsDdUtBPZEQMy6J/pqu46A62B0CaxezzZXc8qZR4edL7K6prnrut8GdrUiBDpEQMzaYadIpJ8R4NgBN0K45JDcETiXDt2ZwUUhc4bmlnkkfbGtqQVQMz8SmUpc78LUylVeCBwGATHrYbrymIq4xpB7MO+++rt0eO/evRlSuUZhJ4usrmzzNuzOQEa3CIFREBCzjtJTJ5XTZVZorLcIYZdZ59Fh/nW2TgxWHkHXFS+D9aQvp9QuIyBmLWOjKx0gwDm97hnCrvG0o7z5h9ldsS9K6B4y1Qmzlo5emheldREKFRAC4yIgZh23784iuWu29uYQzlcf59Gha/vOq2rx58PF3O2dxZtWhUJgLATErGP11xmldZ2NuEwxoTqBw3VNf/bZZzPEc5l1nld5Ruv1W8SsdXx0VQgYAmJWg0KJThHgo3JukK275reLDu7x9Hfu3JkhTLeLrLipc7scj3cnrD8Dat0iBNZDQMy6HraqeTEEnj17ltflmlB5sb1yZtisPS+yuvMYuYL3errUbucIiFk77yCJ9x4BDKM8IAhL0d1Fuj1k7qZbN7Mum+sK7naRFQUfPXpU10hXhcA5ERCznrPfx9O6Z7OVAOYc0Nx3mpeJc1isvbm5iXNCugd368uXL3PBZLDmmChHCAQExKx6EsZAgK0duRXYz96bXLa3b99OQtYlqm4NVlRz5zqTVFZhIXBUBMSsR+3ZA+qVcw92oWtOba98HsDshjWVBEMLdyGzB2bF5Z7HVencpVJXKl8IgICYVY/BMAi4RpLrQd1epTx6OWejklQELj1+/Ni92gOzfvnll7ls+SwnL6McIXBaBG6/e/futMpL8eEQIGQmDwn+9ttvObt/d12QIQlBanm5sAgrxwu31LCq4qz+5tuHiCbrJHZsVd1VuRCYjYBs1tnQ6cYdEHjy5EneqmvL5sXWznnx4kXSxNOnT5Oc5CdO4ECr+TItJXswWPN5DIK5Vmyimn4KgTMjIGY9c++PpztRuK7ftQcTCtmwnmNM8VQ/f/48zrE0AhP0G5zAMKjLVT0way4YBmsPHgJDUgkh0CECYtYOO0Ui1RDIx3pKu5m1Wta5BuVArrEBij0Ng2KbspgKm/JlWbgWDsZUDQuxWOFcchdld2dWxM73DnUC9TodqFqFwDIIaJ11GRxVy5YIsAMnj6R98+aNu690S8FCW6xNQqiuHzUWBuLEgRxk5t8klhh6do8jjmtYO51LpRXWtTFX/cdAQMx6jH48lxacxX/37t1EZ6JVsbGSzH1/Ig/GKGFN7G0Nxh9HHvKHQ5tdOpyHHMRzo4Qog4G7o/y0nm8l6iRYbEdY1LQQaEFAzNqCksp0h4BrtkJgRlfdSVwWCALOd91wCMa+3z3FiZ34qJkT9PN9oTKcuiIE9kdA66z794EkmIGA62t1M2dUvvEtrtj70qq79JsHP28MlJoTAqMgIGYdpack5ycIYJvmO3AIrtl9bfITKRt+IHBiGnJTHv/cUNOSRXIbmlVhhQQvCbHqOjQCYtZDd++hlSPINo7CRVfWMoeLXHUN1n136LLCmoRTga0M1kO/TFJuYQS0zrowoKpuSwTcFcotV1vxmhKlDA+FuKQZVh3Gd7KzBeuQareEMWkrDwnGPVDamJvcq59CQAi8R4Dj0/QnBMZFAEpL3mSChDdQB/7O95ti2E1q2jUEv//++0mVLFs4FwnHAMou24pqEwLHRkA2azIs6+dgCGDe3b9/PxF6g72teehskIHxIhGm8jO3DnffbJPb0HCtvnBe6URdEgI5AlpnzTFRzkgI4IDN433yAJxlVQobVd06289ZpJJkORPr0F12dRtaI5ODjhPXNC4B0eoaUKvOYyMgm/XY/XsK7dyTFlY90wA6Tz5rY0A3msvby2wSlhLu+Ru4prHOS7coXwgIARcB2awuLMocCQEcmPnq4KpmK3zjAoSFh4PXvZRk5scbsTw8IwAqqfaan3lAMoFLotVrINW9p0VANutpu/5oiucLn+zAufgdt3ko3L59272x8eCk/ODA3c/jzZermSXoxCW3l5UpBC4iIGa9CJEKjIGA68xcaQeOy6yNRM5CbPKp891plQ7OY6nkBx7juZeUXSIgb3CX3SKhpiMAN+THRORO1+kVO3fAhZZL2BHbb1jWbbGPof9kr04PtIrkSSyV/MDWv0oIgRkIyGadAZpu6ReB3Ce8xqYRjk0Iq5KT4qSwVqHVOPiWn/seCkFH5ja0/MD9Pt+SbBAExKyDdJTEbEPA9Qk3xuu2tfC+FJG90A8cyb94TQmhunivkbGVbPQeW/mVEvlcRH7glaBWtedBQN7g8/T1KTTFJ0wYUaLq4j5hqDRsPMWJyqJpPdIHqxT2iiNvcSDDXi3e40SRxX/C98n3AOB7pF28IVUoBM6FwLGPmJJ250QgPzsCwlgcinirDy3C6BjHoRUip+BOCmDUxgMKnLqGJPNUQ8JYNtJ4p+dVpbuEgBCIEZA3OBlb9PMICJi3NlZmcZ8wlbNIiUGchP/EjVoaTmXHaj/n2ucQISGKtHi2TSklhIAQcBGQN9iFRZljIwA95GckLe4TBiMcp7iCsVaTiF+DD5uVOFusQ5isH1pFPNCIY6nIATHRqnWcEkLgGgRks16Dnu7tGoH8G3Nrfw0NloWucAXfuXMHTu2WqPJwqjUiqLt+OCScEFgTATHrmuiq7r0R4DT55Iz7xmOS9hZ8xfbzbTa7f2BnRW1VtRDYAwEx6x6oq80NEch3layx4LqhQlc1lS+vYlvXY5uvak83C4FTIqB11lN2+5mUZvmQ2JxY4/x7rvHVY6eT5VWQySOEj42AtBMCGyAgZt0AZDWxJwJ5NBMRsPt+VWYvOFheTQK7oNVuF4P3QkntCoHrERCzXo+haugdARzCHEMYSwnBdBWpG8u2UpoP7MSnVdAKmDR+824lkVStEDgqAlpnPWrPSq8UgfzbbeeJZso/Ence3dPnQL+FwPoIyGZdH2O10AcCDx48iE9NQigWHXc/EH8DbAhQSpaWOQcKNDZoWk0IgXMiIJv1nP1+Xq05rffm5ibWn7XGA5+UmwcDr72pN8ZWaSFwTgRks56z38+rNcurUEusP8cnHXjbCR8MiM9aEq3GXa+0EFgJATHrSsCq2n4RgFxxh5p8EA/OUmw7yzlMAls8PtNYtHqYnpUinSMgZu28gyTeKgjgE47JFfrBtjsYubKzKP5CnGh1lSdJlQoBDwGts3qoKO8cCCQHC3Ma0WH2d0Kr8dZVphE9fA72HI+VtBQCt8SseghOjUCyFecY5CpaPfUzLeU7QEDe4A46QSLshwCbT9jZae3jFo69xJY/UAJDPLZW2Wgka3Wg7pOox0Dg/46hhrQQArMRgFxxAnM+Ufj6Gwuus6vq4UbkJ9oZXbC/+db6Oc9x7KEjJMOZEfh/K7yPbBewPjkAAAAASUVORK5CYII="/>
  <p:tag name="POWERPOINTLATEX_PIXELSPEREMHEIGHT#5C6D61746862667B787D203D205C626567696E7B706D61747269787D78205C5C2079205C656E647B706D61747269787D205C696E205C6D61746862627B527D5E32" val="100"/>
  <p:tag name="POWERPOINTLATEX_BASELINEOFFSET#5C6D61746862667B787D203D205C626567696E7B706D61747269787D78205C5C2079205C656E647B706D61747269787D205C696E205C6D61746862627B527D5E32" val="95"/>
  <p:tag name="POWERPOINTLATEX_REFCOUNTER#5C6D61746862667B787D203D205C626567696E7B706D61747269787D78205C5C2079205C656E647B706D61747269787D205C696E205C6D61746862627B527D5E32" val="3"/>
  <p:tag name="DEFAULTDISPLAYSOURCE" val="\documentclass{article}\pagestyle{empty}&#10;\usepackage{amsmath,amssymb,bm}&#10;\begin{document}&#10;\large&#10;&#10;\begin{align*}&#10;&#10;\end{align*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x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x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y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11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y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11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p(x,y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3"/>
  <p:tag name="PICTUREFILESIZE" val="37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 \sim \mathcal{N}(\bm \mu,\bm \Sigma), \mathbf Y \sim \mathbf A\mathbf X+\mathbf B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6"/>
  <p:tag name="PICTUREFILESIZE" val="89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Rightarrow \mathbf Y \sim \mathcal{N}(\mathbf A\bm \mu + \mathbf B,\mathbf A\bm  \Sigma \mathbf A^\top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7"/>
  <p:tag name="PICTUREFILESIZE" val="87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1 \sim \mathcal{N}(\bm \mu_1,\bm \Sigma_1), &#10;\mathbf X_2 \sim \mathcal{N}(\bm \mu_2,\bm \Sigma_2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4"/>
  <p:tag name="PICTUREFILESIZE" val="111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Rightarrow p(\mathbf X_1)p(\mathbf X_2) = &#10;\mathcal{N}\left(&#10;\frac{\bm \Sigma_2}{\bm \Sigma_1 +\bm  \Sigma_2}\bm \mu_1 + \frac{\bm \Sigma_1}{\bm \Sigma_1 + \bm \Sigma_2}\bm \mu_2&#10;,&#10;\frac{1}{\bm \Sigma_1^{-1}+\bm \Sigma_2^{-1}}&#10;\right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6"/>
  <p:tag name="PICTUREFILESIZE" val="254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x_{t+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7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,a4paper]{article}&#10;\usepackage[utf8]{inputenc}&#10;\usepackage{amsmath}&#10;\usepackage{amsfonts}&#10;\usepackage{amssymb}&#10;\usepackage[left=2cm,right=2cm,top=2cm,bottom=2cm]{geometry}&#10;&#10;\usepackage{pgfplots}&#10;\pgfplotsset{compat=newest}&#10;&#10;\pagestyle{empty}&#10;&#10;\begin{document}&#10;&#10;\begin{tikzpicture}&#10; \begin{axis}[ &#10;  width=10cm,&#10;  xlabel=$x$,&#10;  ylabel={$p(x)$},&#10;  xmin=-4,xmax=4,&#10;  ymin=-0.1,ymax=0.5,&#10;  xtick={-3,-1,0,1,3},&#10;  xticklabels={$\mu-3\sigma$,$\mu-\sigma$,$\mu$,$\mu+\sigma$,$\mu+3\sigma$},&#10;  ytick=\empty,&#10;  axis lines=middle,&#10;axis line style={-&gt;},&#10; ]&#10; % use TeX as calculator:&#10; \addplot[samples=200,very thick,color=blue] { (1/(sqrt(2*3.14)))*exp(-(x-0)^2/(2))};&#10; \end{axis}&#10;\end{tikzpicture}&#10;&#10;&#10;\end{document}&#10;1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0"/>
  <p:tag name="PICTUREFILESIZE" val="685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x_t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x_{t-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6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u_{t-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1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u_{t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1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u_{t+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14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cdots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"/>
  <p:tag name="PICTUREFILESIZE" val="4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cdots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"/>
  <p:tag name="PICTUREFILESIZE" val="4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z_{t-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5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z_{t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$$&#10;\mathbf z_{t+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6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X \sim \mathcal{N}(\mu,\sigma^2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1"/>
  <p:tag name="PICTUREFILESIZE" val="60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\sim \mathcal{N}(\bm \mu_t,\bm \Sigma_t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61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{t} =\mathbf A \mathbf x_{t-1} &#10; 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8"/>
  <p:tag name="PICTUREFILESIZE" val="29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\sim \mathcal{N}(\bm \mu_t,\bm \Sigma_t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61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\sim \mathcal{N}(\bm \mu_t,\bm \Sigma_t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61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{t} =\mathbf A \mathbf x_{t-1} + \mathbf B \mathbf u_t 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3"/>
  <p:tag name="PICTUREFILESIZE" val="41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\sim \mathcal{N}(\bm \mu_t,\bm \Sigma_t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61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{t} =\mathbf A \mathbf x_{t-1} + \mathbf B \mathbf u_t + \bm \epsilon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7"/>
  <p:tag name="PICTUREFILESIZE" val="48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epsilon_t \sim \mathcal{N}(\mathbf 0,\mathbf Q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7"/>
  <p:tag name="PICTUREFILESIZE" val="57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= \mathbf C \mathbf x_t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5"/>
  <p:tag name="PICTUREFILESIZE" val="29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= \mathbf C \mathbf x_t + \bm \delta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41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p(X = x) = \frac{1}{\sqrt{2\pi}\sigma}\exp\left(-\frac{1}{2}\frac{(x-\mu)^2}{\sigma^2}\right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96"/>
  <p:tag name="PICTUREFILESIZE" val="190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delta_t \sim \mathcal{N}(\mathbf 0,\mathbf{R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8"/>
  <p:tag name="PICTUREFILESIZE" val="55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= \mathbf C \mathbf x_t + \bm \delta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41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{t} =\mathbf A \mathbf x_{t-1} + \mathbf B \mathbf u_t + \bm \epsilon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7"/>
  <p:tag name="PICTUREFILESIZE" val="48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{x}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1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delta_t \sim \mathcal{N}(\mathbf 0,\mathbf{R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8"/>
  <p:tag name="PICTUREFILESIZE" val="55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epsilon_t \sim \mathcal{N}(\mathbf 0,\mathbf Q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7"/>
  <p:tag name="PICTUREFILESIZE" val="57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 \in \mathbb{R}^n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6"/>
  <p:tag name="PICTUREFILESIZE" val="28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u \in \mathbb{R}^l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3"/>
  <p:tag name="PICTUREFILESIZE" val="24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{z} \in \mathbb{R}^{k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4"/>
  <p:tag name="PICTUREFILESIZE" val="28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= \underbrace{\mathbf A}_{n\times n} \mathbf x_{t-1} + \underbrace{\mathbf B}_{n \times l} \mathbf u_t +\bm \epsilon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4"/>
  <p:tag name="PICTUREFILESIZE" val="109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 \sim \mathcal{N}(\bm{\mu},\bm\Sigma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0"/>
  <p:tag name="PICTUREFILESIZE" val="57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= \underbrace{\mathbf C}_{n \times k} \mathbf x_t + \bm \delta_t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3"/>
  <p:tag name="PICTUREFILESIZE" val="80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rm{Bel}(\mathbf x_0) = \mathcal{N}(\mathbf x_0;\bm \mu_0,\bm \Sigma_0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3"/>
  <p:tag name="PICTUREFILESIZE" val="86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{t} \sim \mathcal{N}(\mathbf A\mathbf x_{t-1} + \mathbf B\mathbf u_t,\mathbf Q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8"/>
  <p:tag name="PICTUREFILESIZE" val="80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\sim \mathcal{N}(\mathbf C \mathbf x_t,\mathbf R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1"/>
  <p:tag name="PICTUREFILESIZE" val="62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rm{\overline{Bel}}(\mathbf x_t) = \int p(\mathbf x_t \mid \mathbf x_{t-1},\mathbf u_{t}) \mathrm{Bel}(\mathbf x_{t-1}) \mathrm{d}{ \mathbf x_{t-1}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4"/>
  <p:tag name="PICTUREFILESIZE" val="152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rm{Bel}(\mathbf x_t) =\eta p(\mathbf z_t \mid \mathbf x_t) \mathrm{\overline{Bel}}({\mathbf x_t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0"/>
  <p:tag name="PICTUREFILESIZE" val="91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rm{\overline{Bel}}(\mathbf x_t) &amp;= \int \underbrace{p(\mathbf x_t \mid \mathbf x_{t-1},\mathbf u_{t})}&#10;_{\mathcal{N}(\mathbf x_t; \mathbf A\mathbf x_{t-1} + \mathbf B\mathbf u_t, \mathbf Q)} &#10;\underbrace{\mathrm{Bel}(\mathbf x_{t-1}) }_{\mathcal{N}(\mathbf x_{t-1};\bm \mu_{t-1},\bm \Sigma_{t-1})}&#10;\mathrm{d}\mathbf x_{t-1}&#10;\nonumber \\[0.5cm]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6"/>
  <p:tag name="PICTUREFILESIZE" val="273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rm{\overline{Bel}}(\mathbf x_t) &amp;= \int \underbrace{p(\mathbf x_t \mid \mathbf x_{t-1},\mathbf u_{t})}&#10;_{\mathcal{N}(\mathbf x_t; \mathbf A\mathbf x_{t-1} + \mathbf B\mathbf u_t, \mathbf Q)} &#10;\underbrace{\mathrm{Bel}(\mathbf x_{t-1}) }_{\mathcal{N}(\mathbf x_{t-1};\bm \mu_{t-1},\bm \Sigma_{t-1})}&#10;\mathrm{d}\mathbf x_{t-1}&#10;\nonumber \\[0.5cm]&#10;&amp;= \mathcal{N}(\mathbf x_t;\mathbf A \bm\mu_{t-1} + \mathbf B \mathbf u_t,\mathbf A \bm \Sigma \mathbf A^\top + \mathbf Q) \nonumber \\[0.5cm]&#10;&amp;= \mathcal{N}(\mathbf x_t;\bm {\bar \mu}_{t},\mathbf {\bar \Sigma}_t) \nonumber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6"/>
  <p:tag name="PICTUREFILESIZE" val="566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rm{Bel}(\mathbf x_t) &amp;=\eta \underbrace{p(\mathbf z_t \mid \mathbf x_t)}_{\mathcal{N}(\mathbf z_t;\mathbf C\mathbf x_t,\mathbf R)} &#10;\underbrace{\mathrm{\overline{Bel}}({\mathbf x_t})}_{\mathcal{N}(\mathbf x_t;\bm {\bar\mu}_t,\bm {\bar\Sigma}_t)} \nonumber \\[0.15cm]&#10;&amp;= \mathcal{N}\left( \mathbf x_t;\bm{\bar \mu}_t + \mathbf K_t(\mathbf z_t - \mathbf C \bm{\bar \mu}), (\mathbf I - \mathbf K_t\mathbf C)\bm {\bar \Sigma} \right) \nonumber \\[0.15cm]&#10;&amp;=\mathcal{N}(\mathbf x_t;\bm \mu_t,\bm \Sigma_t)\nonumber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0"/>
  <p:tag name="PICTUREFILESIZE" val="492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K_t = \bm{\bar \Sigma}_t \mathbf C^\top(\mathbf C \bm {\bar \Sigma}_t \mathbf C^\top + \mathbf R)^{-1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4"/>
  <p:tag name="PICTUREFILESIZE" val="79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p(\mathbf{X}= \mathbf{x}) &amp;=\mathcal{N}(\mathbf{x};\bm\mu,\bm\Sigma) \nonumber \\&#10;&amp;= \frac{1}{(2\pi)^{n/2}\ |\bm\Sigma|^{1/2}}\exp\left(-\frac{1}{2}(\mathbf{x}-\bm{\mu})^\top \bm\Sigma^{-1} (\mathbf{x}-\bm{\mu})\right)\nonumber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8"/>
  <p:tag name="PICTUREFILESIZE" val="331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{\bar \mu}_t &amp;= \mathbf A \bm \mu_{t-1} + \mathbf B \mathbf u_t \nonumber \\&#10;\bm{\bar \Sigma}_t &amp;= \mathbf A \bm \Sigma \mathbf A^\top + \mathbf Q \nonumber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7"/>
  <p:tag name="PICTUREFILESIZE" val="103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mu_t &amp;= \bm{\bar \mu}_t + \mathbf K_t(\mathbf z_t - \mathbf C \bm{\bar \mu}_t) \nonumber \\&#10;\bm \Sigma_t &amp;=  (\mathbf I -\mathbf K_t \mathbf C)\bm{\bar \Sigma}_t \nonumber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4"/>
  <p:tag name="PICTUREFILESIZE" val="134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K_t = \bm{\bar \Sigma}_t \mathbf C^\top(\mathbf C \bm {\bar \Sigma}_t \mathbf C^\top + \mathbf R)^{-1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4"/>
  <p:tag name="PICTUREFILESIZE" val="79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O(k^{2.376} + n^2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0"/>
  <p:tag name="PICTUREFILESIZE" val="60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x_t = g(\mathbf u_t,\mathbf x_{t-1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9"/>
  <p:tag name="PICTUREFILESIZE" val="47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z_t = h(\mathbf x_t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1"/>
  <p:tag name="PICTUREFILESIZE" val="38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g(\mathbf x_{t-1},\mathbf u_t) &amp;\approx g(\bm \mu_{t-1},\mathbf  u_t) + &#10;\left.&#10;\frac{\partial g(\mathbf{x},\mathbf u_t)}{\partial \mathbf x}&#10;\right|_{\mathbf{x} = \bm\mu_{t-1}}&#10;(\mathbf x_{t-1} - \bm \mu_{t-1}) \\&#10;&amp;= g(\bm \mu_{t-1},\mathbf u_t) +\mathbf G_t (\mathbf x_{t-1} - \bm \mu_{t-1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1"/>
  <p:tag name="PICTUREFILESIZE" val="344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h(\mathbf x_t) &amp;\approx h(\bm {\bar \mu}_t) + &#10;\left.&#10;\frac{\partial h(\mathbf{x},\mathbf u_t)}{\partial \mathbf x}&#10;\right|_{\mathbf{x} = \bm{\bar\mu}_{t}}&#10;(\mathbf x_t - \bm{\bar \mu}_t) \\&#10;&amp;= h(\bm {\bar \mu}_t) +\mathbf{H}_t(\mathbf x_t - \bm {\bar \mu}_t) \\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7"/>
  <p:tag name="PICTUREFILESIZE" val="277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{\bar \mu}_t &amp;= g( \bm \mu_{t-1},\mathbf u_t ) \nonumber \\&#10;\bm{\bar \Sigma}_t &amp;= \mathbf G_t \bm \Sigma \mathbf G_t^\top + \mathbf Q \nonumber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5"/>
  <p:tag name="PICTUREFILESIZE" val="116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G_t=\left.&#10;\frac{\partial g(\mathbf{x},\mathbf u_t)}{\partial \mathbf x}&#10;\right|_{\mathbf{x} = \bm\mu_{t-1}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2"/>
  <p:tag name="PICTUREFILESIZE" val="113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\mu \in \mathbf{R}^n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9"/>
  <p:tag name="PICTUREFILESIZE" val="283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mu_t &amp;= \bm{\bar \mu}_t + \mathbf K_t(\mathbf z_t - h(\bm {\bar \mu}_t)) \nonumber \\&#10;\bm \Sigma_t &amp;=  (\mathbf I - \mathbf K_t \mathbf H_t)\bm {\bar \Sigma}_t \nonumber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0"/>
  <p:tag name="PICTUREFILESIZE" val="135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K_t = \bm{\bar \Sigma}_t \mathbf H_t^\top(\mathbf H_t \bm {\bar \Sigma}_t \mathbf H_t^\top + \mathbf R)^{-1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0"/>
  <p:tag name="PICTUREFILESIZE" val="70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mathbf H_t =\left.&#10;\frac{\partial h(\mathbf{x},\mathbf u_t)}{\partial \mathbf x}&#10;\right|_{\mathbf{x} = \bm{\bar\mu}_{t}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4"/>
  <p:tag name="PICTUREFILESIZE" val="103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\Sigma \in \mathbf{R}^{n \times n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1"/>
  <p:tag name="PICTUREFILESIZE" val="36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,a4paper]{article}&#10;\usepackage[utf8]{inputenc}&#10;\usepackage{amsmath}&#10;\usepackage{amsfonts}&#10;\usepackage{amssymb}&#10;\usepackage[left=2cm,right=2cm,top=2cm,bottom=2cm]{geometry}&#10;&#10;\usepackage{pgfplots}&#10;\pgfplotsset{compat=newest}&#10;&#10;\pagestyle{empty}&#10;&#10;\begin{document}&#10;&#10;\begin{tikzpicture}&#10;    \begin{axis}&#10;\addplot3[surf,shader=interp,samples=31,shader=faceted interp,&#10; patch type=rectangle] {1/(2*3.14*sqrt(1.75))*exp( -(1.15*x*x -2*0.28*x*y + 0.6*y*y) / 2 )};&#10;    \end{axis}&#10;\end{tikzpicture}&#10;&#10;\end{document}&#10;1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9"/>
  <p:tag name="PICTUREFILESIZE" val="43694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  <a:latin typeface="TUM Neue Helvetica 55 Regular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Bildschirmpräsentation (16:9)</PresentationFormat>
  <Paragraphs>240</Paragraphs>
  <Slides>27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Autonomous Navigation for Flying Robots  Lecture 6.2: Kalman Filter</vt:lpstr>
      <vt:lpstr>Motivation</vt:lpstr>
      <vt:lpstr>Kalman Filter</vt:lpstr>
      <vt:lpstr>Normal Distribution</vt:lpstr>
      <vt:lpstr>Normal Distribution</vt:lpstr>
      <vt:lpstr>2D Example</vt:lpstr>
      <vt:lpstr>Properties of Normal Distributions</vt:lpstr>
      <vt:lpstr>Linear Process Model</vt:lpstr>
      <vt:lpstr>Linear Process Model</vt:lpstr>
      <vt:lpstr>Linear Process Model</vt:lpstr>
      <vt:lpstr>Linear Process Model</vt:lpstr>
      <vt:lpstr>Linear Process Model</vt:lpstr>
      <vt:lpstr>Linear Observations</vt:lpstr>
      <vt:lpstr>Linear Observations</vt:lpstr>
      <vt:lpstr>Kalman Filter</vt:lpstr>
      <vt:lpstr>Variables and Dimensions</vt:lpstr>
      <vt:lpstr>Kalman Filter</vt:lpstr>
      <vt:lpstr>Remember: Bayes Filter Algorithm</vt:lpstr>
      <vt:lpstr>From Bayes Filter to Kalman Filter</vt:lpstr>
      <vt:lpstr>From Bayes Filter to Kalman Filter</vt:lpstr>
      <vt:lpstr>From Bayes Filter to Kalman Filter</vt:lpstr>
      <vt:lpstr>Kalman Filter Algorithm</vt:lpstr>
      <vt:lpstr>Complexity</vt:lpstr>
      <vt:lpstr>Nonlinear Dynamical Systems</vt:lpstr>
      <vt:lpstr>Taylor Expansion</vt:lpstr>
      <vt:lpstr>Extended Kalman Filter (EKF)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Sturm</dc:creator>
  <cp:lastModifiedBy>Juergen Sturm</cp:lastModifiedBy>
  <cp:revision>294</cp:revision>
  <dcterms:created xsi:type="dcterms:W3CDTF">2014-02-04T09:22:08Z</dcterms:created>
  <dcterms:modified xsi:type="dcterms:W3CDTF">2014-04-15T12:56:31Z</dcterms:modified>
</cp:coreProperties>
</file>