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39" r:id="rId2"/>
    <p:sldId id="357" r:id="rId3"/>
    <p:sldId id="354" r:id="rId4"/>
    <p:sldId id="355" r:id="rId5"/>
    <p:sldId id="358" r:id="rId6"/>
    <p:sldId id="361" r:id="rId7"/>
    <p:sldId id="362" r:id="rId8"/>
    <p:sldId id="363" r:id="rId9"/>
    <p:sldId id="360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</p:sldIdLst>
  <p:sldSz cx="9144000" cy="5143500" type="screen16x9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77BD"/>
    <a:srgbClr val="0065BD"/>
    <a:srgbClr val="FFFFFF"/>
    <a:srgbClr val="007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06" autoAdjust="0"/>
    <p:restoredTop sz="94676" autoAdjust="0"/>
  </p:normalViewPr>
  <p:slideViewPr>
    <p:cSldViewPr>
      <p:cViewPr>
        <p:scale>
          <a:sx n="150" d="100"/>
          <a:sy n="150" d="100"/>
        </p:scale>
        <p:origin x="-318" y="-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C63A6-6D0D-4FFD-A3DB-F1C29172A4F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2D0F8-17EF-41AE-84BD-877E5488D8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86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32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7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14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13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43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50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75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D0F8-17EF-41AE-84BD-877E5488D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8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ctrTitle" hasCustomPrompt="1"/>
          </p:nvPr>
        </p:nvSpPr>
        <p:spPr>
          <a:xfrm>
            <a:off x="358775" y="1504950"/>
            <a:ext cx="8421688" cy="2057400"/>
          </a:xfrm>
        </p:spPr>
        <p:txBody>
          <a:bodyPr/>
          <a:lstStyle>
            <a:lvl1pPr>
              <a:defRPr sz="3200" smtClean="0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noProof="0" dirty="0" err="1" smtClean="0"/>
              <a:t>asdf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noProof="0" dirty="0" err="1" smtClean="0"/>
              <a:t>sadf</a:t>
            </a:r>
            <a:endParaRPr lang="en-US" noProof="0" dirty="0" smtClean="0"/>
          </a:p>
        </p:txBody>
      </p:sp>
      <p:sp>
        <p:nvSpPr>
          <p:cNvPr id="8" name="Textplatzhalter 2"/>
          <p:cNvSpPr>
            <a:spLocks noGrp="1"/>
          </p:cNvSpPr>
          <p:nvPr>
            <p:ph type="subTitle" idx="1"/>
          </p:nvPr>
        </p:nvSpPr>
        <p:spPr>
          <a:xfrm>
            <a:off x="358775" y="3943350"/>
            <a:ext cx="8421688" cy="914400"/>
          </a:xfrm>
        </p:spPr>
        <p:txBody>
          <a:bodyPr/>
          <a:lstStyle>
            <a:lvl1pPr marL="0" indent="0">
              <a:buNone/>
              <a:defRPr sz="2400" smtClean="0"/>
            </a:lvl1pPr>
          </a:lstStyle>
          <a:p>
            <a:r>
              <a:rPr lang="en-US" noProof="0" dirty="0" err="1" smtClean="0"/>
              <a:t>Formatvorlage</a:t>
            </a:r>
            <a:r>
              <a:rPr lang="en-US" noProof="0" dirty="0" smtClean="0"/>
              <a:t> des </a:t>
            </a:r>
            <a:r>
              <a:rPr lang="en-US" noProof="0" dirty="0" err="1" smtClean="0"/>
              <a:t>Untertitelmasters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11" name="Rechteck 10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rgbClr val="267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34" y="109123"/>
            <a:ext cx="2287332" cy="73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cvpr/_media/style/css/imag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83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cvpr/_media/style/css/drawin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231"/>
            <a:ext cx="6248400" cy="93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 userDrawn="1"/>
        </p:nvSpPr>
        <p:spPr>
          <a:xfrm>
            <a:off x="1671194" y="57150"/>
            <a:ext cx="191174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50" dirty="0" smtClean="0">
                <a:solidFill>
                  <a:schemeClr val="bg1"/>
                </a:solidFill>
                <a:latin typeface="TUM Neue Helvetica 55 Regular" panose="020B0604020202020204" pitchFamily="34" charset="0"/>
              </a:rPr>
              <a:t>Computer Vision Group </a:t>
            </a:r>
          </a:p>
          <a:p>
            <a:pPr algn="l"/>
            <a:r>
              <a:rPr lang="en-US" sz="1250" dirty="0" smtClean="0">
                <a:solidFill>
                  <a:schemeClr val="bg1"/>
                </a:solidFill>
                <a:latin typeface="TUM Neue Helvetica 55 Regular" panose="020B0604020202020204" pitchFamily="34" charset="0"/>
              </a:rPr>
              <a:t>Prof.</a:t>
            </a:r>
            <a:r>
              <a:rPr lang="en-US" sz="1250" baseline="0" dirty="0" smtClean="0">
                <a:solidFill>
                  <a:schemeClr val="bg1"/>
                </a:solidFill>
                <a:latin typeface="TUM Neue Helvetica 55 Regular" panose="020B0604020202020204" pitchFamily="34" charset="0"/>
              </a:rPr>
              <a:t> Daniel Cremers</a:t>
            </a:r>
            <a:endParaRPr lang="en-US" sz="1250" dirty="0">
              <a:solidFill>
                <a:schemeClr val="bg1"/>
              </a:solidFill>
              <a:latin typeface="TUM Neue Helvetica 55 Regula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248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51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4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65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50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 userDrawn="1"/>
        </p:nvSpPr>
        <p:spPr>
          <a:xfrm>
            <a:off x="-15240" y="3938174"/>
            <a:ext cx="9159240" cy="843376"/>
          </a:xfrm>
          <a:prstGeom prst="rect">
            <a:avLst/>
          </a:prstGeom>
          <a:solidFill>
            <a:srgbClr val="267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6" descr="http://cvpr/_media/style/css/drawin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54911"/>
            <a:ext cx="5532120" cy="82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platzhalt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670560" y="4427855"/>
            <a:ext cx="7620000" cy="346075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Dr. Jürgen Sturm</a:t>
            </a:r>
            <a:endParaRPr lang="en-US" dirty="0"/>
          </a:p>
        </p:txBody>
      </p:sp>
      <p:sp>
        <p:nvSpPr>
          <p:cNvPr id="19" name="Titel 18"/>
          <p:cNvSpPr>
            <a:spLocks noGrp="1"/>
          </p:cNvSpPr>
          <p:nvPr>
            <p:ph type="title" hasCustomPrompt="1"/>
          </p:nvPr>
        </p:nvSpPr>
        <p:spPr>
          <a:xfrm>
            <a:off x="685800" y="4029614"/>
            <a:ext cx="7644384" cy="502920"/>
          </a:xfrm>
        </p:spPr>
        <p:txBody>
          <a:bodyPr/>
          <a:lstStyle>
            <a:lvl1pPr>
              <a:defRPr sz="24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 err="1" smtClean="0"/>
              <a:t>Autonomous</a:t>
            </a:r>
            <a:r>
              <a:rPr lang="de-DE" dirty="0" smtClean="0"/>
              <a:t> Navigation </a:t>
            </a:r>
            <a:r>
              <a:rPr lang="de-DE" dirty="0" err="1" smtClean="0"/>
              <a:t>for</a:t>
            </a:r>
            <a:r>
              <a:rPr lang="de-DE" dirty="0" smtClean="0"/>
              <a:t> Flying </a:t>
            </a:r>
            <a:r>
              <a:rPr lang="de-DE" dirty="0" err="1" smtClean="0"/>
              <a:t>Robots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2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1950" y="167878"/>
            <a:ext cx="7645400" cy="498872"/>
          </a:xfrm>
          <a:prstGeom prst="rect">
            <a:avLst/>
          </a:prstGeom>
        </p:spPr>
        <p:txBody>
          <a:bodyPr/>
          <a:lstStyle/>
          <a:p>
            <a:r>
              <a:rPr lang="en-US" noProof="0" dirty="0" err="1" smtClean="0"/>
              <a:t>Titelmasterformat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3007" y="971550"/>
            <a:ext cx="8471354" cy="3623073"/>
          </a:xfrm>
        </p:spPr>
        <p:txBody>
          <a:bodyPr/>
          <a:lstStyle>
            <a:lvl1pPr marL="27432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1pPr>
            <a:lvl2pPr marL="54864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2pPr>
            <a:lvl3pPr marL="82296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3pPr>
            <a:lvl4pPr marL="109728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4pPr>
            <a:lvl5pPr marL="137160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Textmasterformat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bearbeiten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Zweite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822960" marR="0" lvl="2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Dritte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1097280" marR="0" lvl="3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Vierte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1371600" marR="0" lvl="4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Fünfte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057400" y="4784725"/>
            <a:ext cx="5029200" cy="238920"/>
          </a:xfrm>
        </p:spPr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469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1950" y="167878"/>
            <a:ext cx="7645400" cy="498872"/>
          </a:xfrm>
          <a:prstGeom prst="rect">
            <a:avLst/>
          </a:prstGeom>
        </p:spPr>
        <p:txBody>
          <a:bodyPr/>
          <a:lstStyle/>
          <a:p>
            <a:r>
              <a:rPr lang="en-US" noProof="0" dirty="0" err="1" smtClean="0"/>
              <a:t>Titelmasterformat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3007" y="1123951"/>
            <a:ext cx="8471354" cy="3200399"/>
          </a:xfrm>
        </p:spPr>
        <p:txBody>
          <a:bodyPr/>
          <a:lstStyle>
            <a:lvl1pPr marL="27432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1pPr>
            <a:lvl2pPr marL="54864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2pPr>
            <a:lvl3pPr marL="82296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3pPr>
            <a:lvl4pPr marL="109728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4pPr>
            <a:lvl5pPr marL="137160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Textmasterformat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bearbeiten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Zweite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822960" marR="0" lvl="2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Dritte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1097280" marR="0" lvl="3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Vierte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  <a:p>
            <a:pPr marL="1371600" marR="0" lvl="4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BD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Fünfte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M Neue Helvetica 55 Regular" panose="020B0604020202020204" pitchFamily="34" charset="0"/>
              </a:rPr>
              <a:t>Ebene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M Neue Helvetica 55 Regular" panose="020B0604020202020204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057400" y="4784725"/>
            <a:ext cx="5029200" cy="238920"/>
          </a:xfrm>
        </p:spPr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750596" y="4362450"/>
            <a:ext cx="5678904" cy="304800"/>
          </a:xfrm>
        </p:spPr>
        <p:txBody>
          <a:bodyPr/>
          <a:lstStyle>
            <a:lvl1pPr marL="0" indent="0">
              <a:buNone/>
              <a:defRPr sz="600" baseline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 err="1" smtClean="0"/>
              <a:t>Author</a:t>
            </a:r>
            <a:r>
              <a:rPr lang="de-DE" dirty="0" smtClean="0"/>
              <a:t>,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29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38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63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4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54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3007" y="971550"/>
            <a:ext cx="8471354" cy="36230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53007" y="4788567"/>
            <a:ext cx="2133600" cy="2374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  <a:latin typeface="TUM Neue Helvetica 55 Regular" panose="020B0604020202020204" pitchFamily="34" charset="0"/>
              </a:defRPr>
            </a:lvl1pPr>
          </a:lstStyle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87524" y="4788567"/>
            <a:ext cx="5603876" cy="2374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  <a:latin typeface="TUM Neue Helvetica 55 Regular" panose="020B0604020202020204" pitchFamily="34" charset="0"/>
              </a:defRPr>
            </a:lvl1pPr>
          </a:lstStyle>
          <a:p>
            <a:r>
              <a:rPr lang="en-US" smtClean="0"/>
              <a:t>Autonomous Navigation for Flying Robots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199" y="4788567"/>
            <a:ext cx="2271161" cy="2374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  <a:latin typeface="TUM Neue Helvetica 55 Regular" panose="020B0604020202020204" pitchFamily="34" charset="0"/>
              </a:defRPr>
            </a:lvl1pPr>
          </a:lstStyle>
          <a:p>
            <a:fld id="{C2ED6AAE-0022-4E59-ADC8-B2FAC23E4A4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 bwMode="auto">
          <a:xfrm>
            <a:off x="358777" y="164324"/>
            <a:ext cx="7644384" cy="50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endParaRPr lang="en-US" noProof="0" dirty="0" smtClean="0"/>
          </a:p>
        </p:txBody>
      </p:sp>
      <p:pic>
        <p:nvPicPr>
          <p:cNvPr id="10" name="Picture 9" descr="TUMLogo_oZ_Vollfl_blau_RGB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56575" y="269082"/>
            <a:ext cx="682625" cy="360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571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0065BD"/>
          </a:solidFill>
          <a:latin typeface="TUM Neue Helvetica 55 Regular" panose="020B0604020202020204" pitchFamily="34" charset="0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rgbClr val="0065BD"/>
        </a:buClr>
        <a:buSzPct val="10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UM Neue Helvetica 55 Regular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ct val="20000"/>
        </a:spcBef>
        <a:buClr>
          <a:srgbClr val="0065BD"/>
        </a:buClr>
        <a:buSzPct val="10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UM Neue Helvetica 55 Regular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ct val="20000"/>
        </a:spcBef>
        <a:buClr>
          <a:srgbClr val="0065BD"/>
        </a:buClr>
        <a:buSzPct val="10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UM Neue Helvetica 55 Regular" panose="020B0604020202020204" pitchFamily="34" charset="0"/>
          <a:ea typeface="+mn-ea"/>
          <a:cs typeface="+mn-cs"/>
        </a:defRPr>
      </a:lvl3pPr>
      <a:lvl4pPr marL="1097280" indent="-274320" algn="l" defTabSz="914400" rtl="0" eaLnBrk="1" latinLnBrk="0" hangingPunct="1">
        <a:spcBef>
          <a:spcPct val="20000"/>
        </a:spcBef>
        <a:buClr>
          <a:srgbClr val="0065BD"/>
        </a:buClr>
        <a:buSzPct val="10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UM Neue Helvetica 55 Regular" panose="020B0604020202020204" pitchFamily="34" charset="0"/>
          <a:ea typeface="+mn-ea"/>
          <a:cs typeface="+mn-cs"/>
        </a:defRPr>
      </a:lvl4pPr>
      <a:lvl5pPr marL="1371600" indent="-274320" algn="l" defTabSz="914400" rtl="0" eaLnBrk="1" latinLnBrk="0" hangingPunct="1">
        <a:spcBef>
          <a:spcPct val="20000"/>
        </a:spcBef>
        <a:buClr>
          <a:srgbClr val="0065BD"/>
        </a:buClr>
        <a:buSzPct val="10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UM Neue Helvetica 55 Regular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8.xml"/><Relationship Id="rId7" Type="http://schemas.openxmlformats.org/officeDocument/2006/relationships/image" Target="../media/image1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4.png"/><Relationship Id="rId4" Type="http://schemas.openxmlformats.org/officeDocument/2006/relationships/tags" Target="../tags/tag9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Autonomous Navigation for Flying Robots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Lecture 4.4 :</a:t>
            </a:r>
            <a:br>
              <a:rPr lang="en-US" dirty="0" smtClean="0"/>
            </a:br>
            <a:r>
              <a:rPr lang="en-US" dirty="0" smtClean="0"/>
              <a:t>PID Control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Jürgen </a:t>
            </a:r>
            <a:r>
              <a:rPr lang="en-US" dirty="0" smtClean="0"/>
              <a:t>Sturm</a:t>
            </a:r>
          </a:p>
          <a:p>
            <a:r>
              <a:rPr lang="en-US" dirty="0" err="1"/>
              <a:t>Technische</a:t>
            </a:r>
            <a:r>
              <a:rPr lang="en-US" dirty="0"/>
              <a:t> </a:t>
            </a:r>
            <a:r>
              <a:rPr lang="en-US" dirty="0" err="1"/>
              <a:t>Universität</a:t>
            </a:r>
            <a:r>
              <a:rPr lang="en-US" dirty="0"/>
              <a:t> </a:t>
            </a:r>
            <a:r>
              <a:rPr lang="en-US" dirty="0" err="1"/>
              <a:t>München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Gravity compensation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as an additional term in the control law</a:t>
            </a:r>
          </a:p>
          <a:p>
            <a:endParaRPr lang="en-US" dirty="0"/>
          </a:p>
          <a:p>
            <a:r>
              <a:rPr lang="en-US" dirty="0"/>
              <a:t>Any known (inverse) dynamics can be included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3733" y="1428750"/>
            <a:ext cx="6222020" cy="35506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C:\Users\sturmju\Desktop\svn\lecture-visnav\exercises\matlab\pdcontrol4_fas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63" y="2266950"/>
            <a:ext cx="8341360" cy="25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81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 Control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happens when we have systematic errors? (control/sensor noise with non-zero mean)</a:t>
            </a:r>
          </a:p>
          <a:p>
            <a:r>
              <a:rPr lang="en-US" dirty="0"/>
              <a:t>Example: unbalanced </a:t>
            </a:r>
            <a:r>
              <a:rPr lang="en-US" dirty="0" err="1" smtClean="0"/>
              <a:t>quadrotor</a:t>
            </a:r>
            <a:r>
              <a:rPr lang="en-US" dirty="0" smtClean="0"/>
              <a:t>, </a:t>
            </a:r>
            <a:r>
              <a:rPr lang="en-US" dirty="0"/>
              <a:t>wind, …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2" descr="C:\Users\sturmju\Desktop\svn\lecture-visnav\exercises\matlab\pdcontrol7_wi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8" y="2343150"/>
            <a:ext cx="832612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10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319892"/>
            <a:ext cx="8255540" cy="76200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PID Control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Estimate the system error (bias) by integrating </a:t>
            </a:r>
            <a:r>
              <a:rPr lang="en-US" dirty="0" smtClean="0"/>
              <a:t>error</a:t>
            </a:r>
            <a:endParaRPr lang="en-US" dirty="0"/>
          </a:p>
          <a:p>
            <a:endParaRPr lang="en-US" sz="3600" dirty="0"/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Picture 2" descr="C:\Users\sturmju\Desktop\svn\lecture-visnav\exercises\matlab\pdcontrol8_pi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66950"/>
            <a:ext cx="8001000" cy="24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9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319892"/>
            <a:ext cx="8255540" cy="76200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PID Control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Estimate the system error (bias) by integrating </a:t>
            </a:r>
            <a:r>
              <a:rPr lang="en-US" dirty="0" smtClean="0"/>
              <a:t>error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For steady state systems, this can be reasonable</a:t>
            </a:r>
          </a:p>
          <a:p>
            <a:r>
              <a:rPr lang="en-US" dirty="0"/>
              <a:t>Otherwise, it may create havoc or even disaster (wind-up effect)</a:t>
            </a:r>
          </a:p>
          <a:p>
            <a:endParaRPr lang="en-US" dirty="0"/>
          </a:p>
          <a:p>
            <a:endParaRPr lang="en-US" sz="3600" dirty="0"/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Jürgen Sturm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21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Wind-up effect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Quadrotor</a:t>
            </a:r>
            <a:r>
              <a:rPr lang="en-US" dirty="0" smtClean="0"/>
              <a:t> gets </a:t>
            </a:r>
            <a:r>
              <a:rPr lang="en-US" dirty="0"/>
              <a:t>stuck in a tree </a:t>
            </a:r>
            <a:r>
              <a:rPr lang="en-US" dirty="0">
                <a:sym typeface="Wingdings" pitchFamily="2" charset="2"/>
              </a:rPr>
              <a:t> does not reach steady state</a:t>
            </a:r>
            <a:endParaRPr lang="en-US" dirty="0"/>
          </a:p>
          <a:p>
            <a:r>
              <a:rPr lang="en-US" dirty="0"/>
              <a:t>What is the effect on the I-term?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2" descr="C:\Users\sturmju\Desktop\svn\lecture-visnav\exercises\matlab\picontrol6_windup_block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90750"/>
            <a:ext cx="8392160" cy="256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8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De-coupled Control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far, we considered only single-input, single-output systems (SISO)</a:t>
            </a:r>
          </a:p>
          <a:p>
            <a:r>
              <a:rPr lang="en-US" dirty="0"/>
              <a:t>Real systems have multiple inputs + outputs</a:t>
            </a:r>
          </a:p>
          <a:p>
            <a:r>
              <a:rPr lang="en-US" dirty="0"/>
              <a:t>MIMO (multiple-input, multiple-output)</a:t>
            </a:r>
          </a:p>
          <a:p>
            <a:r>
              <a:rPr lang="en-US" dirty="0"/>
              <a:t>In practice, control is often de-coupled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914401" y="3333750"/>
            <a:ext cx="1752600" cy="533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1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914401" y="4019550"/>
            <a:ext cx="1752600" cy="533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2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3771901" y="3333750"/>
            <a:ext cx="1752600" cy="1219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0" name="Gerade Verbindung mit Pfeil 9"/>
          <p:cNvCxnSpPr>
            <a:stCxn id="7" idx="3"/>
          </p:cNvCxnSpPr>
          <p:nvPr/>
        </p:nvCxnSpPr>
        <p:spPr>
          <a:xfrm>
            <a:off x="2667001" y="3600450"/>
            <a:ext cx="1104900" cy="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>
            <a:stCxn id="8" idx="3"/>
          </p:cNvCxnSpPr>
          <p:nvPr/>
        </p:nvCxnSpPr>
        <p:spPr>
          <a:xfrm>
            <a:off x="2667001" y="4286250"/>
            <a:ext cx="1104900" cy="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winkelte Verbindung 11"/>
          <p:cNvCxnSpPr>
            <a:endCxn id="7" idx="1"/>
          </p:cNvCxnSpPr>
          <p:nvPr/>
        </p:nvCxnSpPr>
        <p:spPr>
          <a:xfrm rot="10800000">
            <a:off x="914401" y="3600450"/>
            <a:ext cx="4610100" cy="12700"/>
          </a:xfrm>
          <a:prstGeom prst="bentConnector5">
            <a:avLst>
              <a:gd name="adj1" fmla="val -4940"/>
              <a:gd name="adj2" fmla="val 3900000"/>
              <a:gd name="adj3" fmla="val 104959"/>
            </a:avLst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winkelte Verbindung 12"/>
          <p:cNvCxnSpPr>
            <a:endCxn id="8" idx="1"/>
          </p:cNvCxnSpPr>
          <p:nvPr/>
        </p:nvCxnSpPr>
        <p:spPr>
          <a:xfrm rot="10800000">
            <a:off x="914401" y="4286250"/>
            <a:ext cx="4610100" cy="12700"/>
          </a:xfrm>
          <a:prstGeom prst="bentConnector5">
            <a:avLst>
              <a:gd name="adj1" fmla="val -4653"/>
              <a:gd name="adj2" fmla="val -3717394"/>
              <a:gd name="adj3" fmla="val 104959"/>
            </a:avLst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771901" y="3600450"/>
            <a:ext cx="1752600" cy="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3771901" y="4298951"/>
            <a:ext cx="1752600" cy="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3886201" y="3646004"/>
            <a:ext cx="1447800" cy="577023"/>
          </a:xfrm>
          <a:prstGeom prst="straightConnector1">
            <a:avLst/>
          </a:prstGeom>
          <a:ln w="28575">
            <a:prstDash val="dash"/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3962401" y="3686315"/>
            <a:ext cx="1371600" cy="526773"/>
          </a:xfrm>
          <a:prstGeom prst="straightConnector1">
            <a:avLst/>
          </a:prstGeom>
          <a:ln w="28575">
            <a:prstDash val="dash"/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3771901" y="3324915"/>
            <a:ext cx="1752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System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678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Choose the Coefficients?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Gains too large: overshooting, oscillations</a:t>
            </a:r>
          </a:p>
          <a:p>
            <a:r>
              <a:rPr lang="en-US" dirty="0"/>
              <a:t>Gains too small: long time to converge</a:t>
            </a:r>
          </a:p>
          <a:p>
            <a:r>
              <a:rPr lang="en-US" dirty="0"/>
              <a:t>Heuristic methods exist</a:t>
            </a:r>
          </a:p>
          <a:p>
            <a:r>
              <a:rPr lang="en-US" dirty="0"/>
              <a:t>In practice, often tuned manually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de-DE" dirty="0"/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2" descr="http://upload.wikimedia.org/wikipedia/commons/c/c0/Change_with_K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24150"/>
            <a:ext cx="2504218" cy="197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55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Cascaded Control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40" name="Gruppieren 39"/>
          <p:cNvGrpSpPr/>
          <p:nvPr/>
        </p:nvGrpSpPr>
        <p:grpSpPr>
          <a:xfrm>
            <a:off x="1143000" y="864543"/>
            <a:ext cx="6575324" cy="3693211"/>
            <a:chOff x="392724" y="1205948"/>
            <a:chExt cx="8370276" cy="4701394"/>
          </a:xfrm>
        </p:grpSpPr>
        <p:sp>
          <p:nvSpPr>
            <p:cNvPr id="7" name="Rechteck 6"/>
            <p:cNvSpPr/>
            <p:nvPr/>
          </p:nvSpPr>
          <p:spPr>
            <a:xfrm>
              <a:off x="392724" y="1205948"/>
              <a:ext cx="8370276" cy="3017313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2087469" y="2098739"/>
              <a:ext cx="2159861" cy="41586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Localization</a:t>
              </a:r>
            </a:p>
          </p:txBody>
        </p:sp>
        <p:cxnSp>
          <p:nvCxnSpPr>
            <p:cNvPr id="9" name="Gerade Verbindung mit Pfeil 8"/>
            <p:cNvCxnSpPr>
              <a:stCxn id="8" idx="3"/>
              <a:endCxn id="19" idx="1"/>
            </p:cNvCxnSpPr>
            <p:nvPr/>
          </p:nvCxnSpPr>
          <p:spPr>
            <a:xfrm>
              <a:off x="4247330" y="2306669"/>
              <a:ext cx="457199" cy="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/>
            <p:cNvSpPr txBox="1"/>
            <p:nvPr/>
          </p:nvSpPr>
          <p:spPr>
            <a:xfrm>
              <a:off x="471816" y="1219200"/>
              <a:ext cx="712658" cy="352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Robot</a:t>
              </a:r>
              <a:endParaRPr lang="de-DE" sz="1200" dirty="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533400" y="3815758"/>
              <a:ext cx="1511567" cy="78601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Sensors</a:t>
              </a:r>
              <a:endParaRPr lang="de-DE" sz="1200" dirty="0"/>
            </a:p>
          </p:txBody>
        </p:sp>
        <p:sp>
          <p:nvSpPr>
            <p:cNvPr id="12" name="Ellipse 11"/>
            <p:cNvSpPr/>
            <p:nvPr/>
          </p:nvSpPr>
          <p:spPr>
            <a:xfrm>
              <a:off x="6946633" y="3810000"/>
              <a:ext cx="1663967" cy="78601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Actuators</a:t>
              </a:r>
              <a:endParaRPr lang="de-DE" sz="1200" dirty="0"/>
            </a:p>
          </p:txBody>
        </p:sp>
        <p:sp>
          <p:nvSpPr>
            <p:cNvPr id="13" name="Ellipse 12"/>
            <p:cNvSpPr/>
            <p:nvPr/>
          </p:nvSpPr>
          <p:spPr>
            <a:xfrm>
              <a:off x="3669140" y="4885523"/>
              <a:ext cx="1965037" cy="102181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/>
                <a:t>Quadrotor</a:t>
              </a:r>
              <a:r>
                <a:rPr lang="en-US" sz="1200" dirty="0" smtClean="0"/>
                <a:t> Physical World</a:t>
              </a:r>
            </a:p>
          </p:txBody>
        </p:sp>
        <p:cxnSp>
          <p:nvCxnSpPr>
            <p:cNvPr id="14" name="Gerade Verbindung mit Pfeil 13"/>
            <p:cNvCxnSpPr>
              <a:stCxn id="12" idx="3"/>
              <a:endCxn id="13" idx="7"/>
            </p:cNvCxnSpPr>
            <p:nvPr/>
          </p:nvCxnSpPr>
          <p:spPr>
            <a:xfrm flipH="1">
              <a:off x="5346404" y="4480906"/>
              <a:ext cx="1843911" cy="55425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>
              <a:stCxn id="13" idx="1"/>
              <a:endCxn id="11" idx="5"/>
            </p:cNvCxnSpPr>
            <p:nvPr/>
          </p:nvCxnSpPr>
          <p:spPr>
            <a:xfrm flipH="1" flipV="1">
              <a:off x="1823603" y="4486664"/>
              <a:ext cx="2133310" cy="54850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5853542" y="5096101"/>
              <a:ext cx="1102575" cy="58769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Kinematics</a:t>
              </a:r>
            </a:p>
            <a:p>
              <a:pPr algn="ctr"/>
              <a:r>
                <a:rPr lang="en-US" sz="1200" dirty="0" smtClean="0"/>
                <a:t>Dynamics</a:t>
              </a:r>
              <a:endParaRPr lang="de-DE" sz="1200" dirty="0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4704529" y="2098740"/>
              <a:ext cx="2153471" cy="41586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Position Control</a:t>
              </a:r>
            </a:p>
          </p:txBody>
        </p:sp>
        <p:sp>
          <p:nvSpPr>
            <p:cNvPr id="20" name="Rechteck 19"/>
            <p:cNvSpPr/>
            <p:nvPr/>
          </p:nvSpPr>
          <p:spPr>
            <a:xfrm>
              <a:off x="4704529" y="1371600"/>
              <a:ext cx="2153471" cy="41586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Trajectory</a:t>
              </a:r>
            </a:p>
          </p:txBody>
        </p:sp>
        <p:cxnSp>
          <p:nvCxnSpPr>
            <p:cNvPr id="21" name="Gerade Verbindung mit Pfeil 20"/>
            <p:cNvCxnSpPr>
              <a:stCxn id="20" idx="2"/>
              <a:endCxn id="19" idx="0"/>
            </p:cNvCxnSpPr>
            <p:nvPr/>
          </p:nvCxnSpPr>
          <p:spPr>
            <a:xfrm>
              <a:off x="5781265" y="1787460"/>
              <a:ext cx="0" cy="311280"/>
            </a:xfrm>
            <a:prstGeom prst="straightConnector1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hteck 21"/>
            <p:cNvSpPr/>
            <p:nvPr/>
          </p:nvSpPr>
          <p:spPr>
            <a:xfrm>
              <a:off x="2087469" y="2708339"/>
              <a:ext cx="2159861" cy="41586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Attitude Estimation</a:t>
              </a:r>
            </a:p>
          </p:txBody>
        </p:sp>
        <p:cxnSp>
          <p:nvCxnSpPr>
            <p:cNvPr id="23" name="Gerade Verbindung mit Pfeil 22"/>
            <p:cNvCxnSpPr>
              <a:stCxn id="22" idx="3"/>
              <a:endCxn id="24" idx="1"/>
            </p:cNvCxnSpPr>
            <p:nvPr/>
          </p:nvCxnSpPr>
          <p:spPr>
            <a:xfrm>
              <a:off x="4247330" y="2916269"/>
              <a:ext cx="457199" cy="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hteck 23"/>
            <p:cNvSpPr/>
            <p:nvPr/>
          </p:nvSpPr>
          <p:spPr>
            <a:xfrm>
              <a:off x="4704529" y="2708340"/>
              <a:ext cx="2153471" cy="41586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Attitude Control</a:t>
              </a:r>
            </a:p>
          </p:txBody>
        </p:sp>
        <p:sp>
          <p:nvSpPr>
            <p:cNvPr id="25" name="Rechteck 24"/>
            <p:cNvSpPr/>
            <p:nvPr/>
          </p:nvSpPr>
          <p:spPr>
            <a:xfrm>
              <a:off x="2087469" y="3352800"/>
              <a:ext cx="2159861" cy="41586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RPM Estimation</a:t>
              </a:r>
            </a:p>
          </p:txBody>
        </p:sp>
        <p:cxnSp>
          <p:nvCxnSpPr>
            <p:cNvPr id="26" name="Gerade Verbindung mit Pfeil 25"/>
            <p:cNvCxnSpPr>
              <a:stCxn id="25" idx="3"/>
              <a:endCxn id="27" idx="1"/>
            </p:cNvCxnSpPr>
            <p:nvPr/>
          </p:nvCxnSpPr>
          <p:spPr>
            <a:xfrm>
              <a:off x="4247330" y="3560730"/>
              <a:ext cx="457199" cy="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hteck 26"/>
            <p:cNvSpPr/>
            <p:nvPr/>
          </p:nvSpPr>
          <p:spPr>
            <a:xfrm>
              <a:off x="4704529" y="3352801"/>
              <a:ext cx="2153471" cy="41586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Motor Speed Control</a:t>
              </a:r>
            </a:p>
          </p:txBody>
        </p:sp>
        <p:cxnSp>
          <p:nvCxnSpPr>
            <p:cNvPr id="28" name="Gerade Verbindung mit Pfeil 27"/>
            <p:cNvCxnSpPr>
              <a:stCxn id="19" idx="2"/>
              <a:endCxn id="24" idx="0"/>
            </p:cNvCxnSpPr>
            <p:nvPr/>
          </p:nvCxnSpPr>
          <p:spPr>
            <a:xfrm>
              <a:off x="5781265" y="2514600"/>
              <a:ext cx="0" cy="193740"/>
            </a:xfrm>
            <a:prstGeom prst="straightConnector1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>
              <a:stCxn id="24" idx="2"/>
              <a:endCxn id="27" idx="0"/>
            </p:cNvCxnSpPr>
            <p:nvPr/>
          </p:nvCxnSpPr>
          <p:spPr>
            <a:xfrm>
              <a:off x="5781265" y="3124200"/>
              <a:ext cx="0" cy="228601"/>
            </a:xfrm>
            <a:prstGeom prst="straightConnector1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winkelte Verbindung 29"/>
            <p:cNvCxnSpPr>
              <a:stCxn id="11" idx="0"/>
              <a:endCxn id="25" idx="1"/>
            </p:cNvCxnSpPr>
            <p:nvPr/>
          </p:nvCxnSpPr>
          <p:spPr>
            <a:xfrm rot="5400000" flipH="1" flipV="1">
              <a:off x="1560812" y="3289102"/>
              <a:ext cx="255028" cy="798285"/>
            </a:xfrm>
            <a:prstGeom prst="bentConnector2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winkelte Verbindung 30"/>
            <p:cNvCxnSpPr>
              <a:stCxn id="11" idx="0"/>
              <a:endCxn id="22" idx="1"/>
            </p:cNvCxnSpPr>
            <p:nvPr/>
          </p:nvCxnSpPr>
          <p:spPr>
            <a:xfrm rot="5400000" flipH="1" flipV="1">
              <a:off x="1238582" y="2966872"/>
              <a:ext cx="899489" cy="798285"/>
            </a:xfrm>
            <a:prstGeom prst="bentConnector2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winkelte Verbindung 31"/>
            <p:cNvCxnSpPr>
              <a:endCxn id="8" idx="1"/>
            </p:cNvCxnSpPr>
            <p:nvPr/>
          </p:nvCxnSpPr>
          <p:spPr>
            <a:xfrm rot="5400000" flipH="1" flipV="1">
              <a:off x="957331" y="2638522"/>
              <a:ext cx="1461991" cy="798286"/>
            </a:xfrm>
            <a:prstGeom prst="bentConnector2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winkelte Verbindung 32"/>
            <p:cNvCxnSpPr>
              <a:stCxn id="27" idx="3"/>
              <a:endCxn id="12" idx="0"/>
            </p:cNvCxnSpPr>
            <p:nvPr/>
          </p:nvCxnSpPr>
          <p:spPr>
            <a:xfrm>
              <a:off x="6858000" y="3560731"/>
              <a:ext cx="920617" cy="249269"/>
            </a:xfrm>
            <a:prstGeom prst="bentConnector2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winkelte Verbindung 33"/>
            <p:cNvCxnSpPr/>
            <p:nvPr/>
          </p:nvCxnSpPr>
          <p:spPr>
            <a:xfrm>
              <a:off x="6858000" y="2916270"/>
              <a:ext cx="920617" cy="893730"/>
            </a:xfrm>
            <a:prstGeom prst="bentConnector2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winkelte Verbindung 34"/>
            <p:cNvCxnSpPr/>
            <p:nvPr/>
          </p:nvCxnSpPr>
          <p:spPr>
            <a:xfrm>
              <a:off x="6858000" y="2306670"/>
              <a:ext cx="920617" cy="1503330"/>
            </a:xfrm>
            <a:prstGeom prst="bentConnector2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/>
            <p:cNvSpPr txBox="1"/>
            <p:nvPr/>
          </p:nvSpPr>
          <p:spPr>
            <a:xfrm>
              <a:off x="7851840" y="3238501"/>
              <a:ext cx="873782" cy="587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10 .000 </a:t>
              </a:r>
              <a:br>
                <a:rPr lang="en-US" sz="1200" dirty="0" smtClean="0"/>
              </a:br>
              <a:r>
                <a:rPr lang="en-US" sz="1200" dirty="0" smtClean="0"/>
                <a:t>RPM</a:t>
              </a:r>
              <a:endParaRPr lang="de-DE" sz="1200" dirty="0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7947749" y="2731604"/>
              <a:ext cx="681966" cy="352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1 KHz</a:t>
              </a:r>
              <a:endParaRPr lang="de-DE" sz="1200" dirty="0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7948766" y="2145268"/>
              <a:ext cx="679927" cy="352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10 Hz</a:t>
              </a:r>
              <a:endParaRPr lang="de-DE" sz="1200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7924279" y="1418127"/>
              <a:ext cx="728901" cy="352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0.1 Hz</a:t>
              </a:r>
              <a:endParaRPr lang="de-D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6472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 of Cascaded Control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Dynamics of inner loops is so fast that it is not visible from outer loops</a:t>
            </a:r>
          </a:p>
          <a:p>
            <a:r>
              <a:rPr lang="en-US" dirty="0"/>
              <a:t>Dynamics of outer loops is so slow that it appears as static to the inner loops</a:t>
            </a:r>
            <a:endParaRPr lang="de-DE" dirty="0"/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22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Ardrone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Cascaded control</a:t>
            </a:r>
          </a:p>
          <a:p>
            <a:r>
              <a:rPr lang="en-US" dirty="0"/>
              <a:t>Inner loop runs on embedded PC and </a:t>
            </a:r>
            <a:r>
              <a:rPr lang="en-US" dirty="0" smtClean="0"/>
              <a:t>controls attitude</a:t>
            </a:r>
            <a:endParaRPr lang="en-US" dirty="0"/>
          </a:p>
          <a:p>
            <a:r>
              <a:rPr lang="en-US" dirty="0"/>
              <a:t>Outer loop runs externally and implements position control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914400" y="2724150"/>
            <a:ext cx="2315029" cy="1371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610429" y="2724150"/>
            <a:ext cx="4495800" cy="1371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4067629" y="3105150"/>
            <a:ext cx="1371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 loop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6132286" y="3101520"/>
            <a:ext cx="1364343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Motors</a:t>
            </a:r>
            <a:endParaRPr lang="de-DE" dirty="0"/>
          </a:p>
        </p:txBody>
      </p:sp>
      <p:cxnSp>
        <p:nvCxnSpPr>
          <p:cNvPr id="11" name="Gerade Verbindung mit Pfeil 10"/>
          <p:cNvCxnSpPr>
            <a:stCxn id="9" idx="3"/>
            <a:endCxn id="10" idx="1"/>
          </p:cNvCxnSpPr>
          <p:nvPr/>
        </p:nvCxnSpPr>
        <p:spPr>
          <a:xfrm flipV="1">
            <a:off x="5439229" y="3368220"/>
            <a:ext cx="693057" cy="363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winkelte Verbindung 11"/>
          <p:cNvCxnSpPr>
            <a:stCxn id="10" idx="3"/>
            <a:endCxn id="9" idx="1"/>
          </p:cNvCxnSpPr>
          <p:nvPr/>
        </p:nvCxnSpPr>
        <p:spPr>
          <a:xfrm flipH="1">
            <a:off x="4067629" y="3368220"/>
            <a:ext cx="3429000" cy="3630"/>
          </a:xfrm>
          <a:prstGeom prst="bentConnector5">
            <a:avLst>
              <a:gd name="adj1" fmla="val -13439"/>
              <a:gd name="adj2" fmla="val 16943388"/>
              <a:gd name="adj3" fmla="val 106667"/>
            </a:avLst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1248229" y="3105150"/>
            <a:ext cx="1371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 loop</a:t>
            </a:r>
            <a:endParaRPr lang="de-DE" dirty="0"/>
          </a:p>
        </p:txBody>
      </p:sp>
      <p:cxnSp>
        <p:nvCxnSpPr>
          <p:cNvPr id="14" name="Gerade Verbindung mit Pfeil 13"/>
          <p:cNvCxnSpPr>
            <a:stCxn id="13" idx="3"/>
            <a:endCxn id="9" idx="1"/>
          </p:cNvCxnSpPr>
          <p:nvPr/>
        </p:nvCxnSpPr>
        <p:spPr>
          <a:xfrm>
            <a:off x="2619829" y="3371850"/>
            <a:ext cx="1447800" cy="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winkelte Verbindung 14"/>
          <p:cNvCxnSpPr>
            <a:stCxn id="10" idx="3"/>
            <a:endCxn id="13" idx="1"/>
          </p:cNvCxnSpPr>
          <p:nvPr/>
        </p:nvCxnSpPr>
        <p:spPr>
          <a:xfrm flipH="1">
            <a:off x="1248229" y="3368220"/>
            <a:ext cx="6248400" cy="3630"/>
          </a:xfrm>
          <a:prstGeom prst="bentConnector5">
            <a:avLst>
              <a:gd name="adj1" fmla="val -12486"/>
              <a:gd name="adj2" fmla="val 29738320"/>
              <a:gd name="adj3" fmla="val 103659"/>
            </a:avLst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3610429" y="2735818"/>
            <a:ext cx="470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Ardrone</a:t>
            </a:r>
            <a:r>
              <a:rPr lang="en-US" dirty="0" smtClean="0"/>
              <a:t> (=seen as the system by the outer loop)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914400" y="2747486"/>
            <a:ext cx="83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Laptop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3628572" y="4124778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wireless, approx. 15Hz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4881173" y="3650218"/>
            <a:ext cx="179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onboard, 1000Hz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472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Body Kinematics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 rigid body</a:t>
            </a:r>
          </a:p>
          <a:p>
            <a:r>
              <a:rPr lang="en-US" dirty="0"/>
              <a:t>Free floating in 1D space, no gravity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10" name="Gerade Verbindung mit Pfeil 9"/>
          <p:cNvCxnSpPr/>
          <p:nvPr/>
        </p:nvCxnSpPr>
        <p:spPr>
          <a:xfrm flipV="1">
            <a:off x="1455356" y="2555318"/>
            <a:ext cx="1966088" cy="983044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upload.wikimedia.org/wikipedia/commons/thumb/e/ec/Soccer_ball.svg/200px-Soccer_ball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56" y="327473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253" y="3731936"/>
            <a:ext cx="178308" cy="1524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46136"/>
            <a:ext cx="17830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9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Equivalent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PD Control is equivalent to adding spring-dampers between the desired values and the current position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Run the demo from http</a:t>
            </a:r>
            <a:r>
              <a:rPr lang="en-US" dirty="0"/>
              <a:t>://wiki.ros.org/tum_ardrone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79" name="Gruppieren 78"/>
          <p:cNvGrpSpPr/>
          <p:nvPr/>
        </p:nvGrpSpPr>
        <p:grpSpPr>
          <a:xfrm rot="16200000">
            <a:off x="287662" y="2371692"/>
            <a:ext cx="2032984" cy="1084309"/>
            <a:chOff x="4786689" y="3262757"/>
            <a:chExt cx="2032984" cy="1084309"/>
          </a:xfrm>
        </p:grpSpPr>
        <p:grpSp>
          <p:nvGrpSpPr>
            <p:cNvPr id="80" name="Gruppieren 79"/>
            <p:cNvGrpSpPr/>
            <p:nvPr/>
          </p:nvGrpSpPr>
          <p:grpSpPr>
            <a:xfrm>
              <a:off x="5061602" y="3503352"/>
              <a:ext cx="1457461" cy="555235"/>
              <a:chOff x="4968992" y="2438400"/>
              <a:chExt cx="3145861" cy="1198448"/>
            </a:xfrm>
          </p:grpSpPr>
          <p:cxnSp>
            <p:nvCxnSpPr>
              <p:cNvPr id="90" name="Gerade Verbindung 89"/>
              <p:cNvCxnSpPr/>
              <p:nvPr/>
            </p:nvCxnSpPr>
            <p:spPr>
              <a:xfrm>
                <a:off x="6006826" y="3366914"/>
                <a:ext cx="46476" cy="26500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90"/>
              <p:cNvCxnSpPr/>
              <p:nvPr/>
            </p:nvCxnSpPr>
            <p:spPr>
              <a:xfrm flipV="1">
                <a:off x="6062498" y="3121650"/>
                <a:ext cx="89202" cy="50039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 Verbindung 91"/>
              <p:cNvCxnSpPr/>
              <p:nvPr/>
            </p:nvCxnSpPr>
            <p:spPr>
              <a:xfrm>
                <a:off x="6137195" y="3126584"/>
                <a:ext cx="92951" cy="510264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 Verbindung 92"/>
              <p:cNvCxnSpPr/>
              <p:nvPr/>
            </p:nvCxnSpPr>
            <p:spPr>
              <a:xfrm flipV="1">
                <a:off x="6239342" y="3126584"/>
                <a:ext cx="89202" cy="50039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 Verbindung 93"/>
              <p:cNvCxnSpPr/>
              <p:nvPr/>
            </p:nvCxnSpPr>
            <p:spPr>
              <a:xfrm>
                <a:off x="6326391" y="3116716"/>
                <a:ext cx="92951" cy="510264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Gerade Verbindung 94"/>
              <p:cNvCxnSpPr/>
              <p:nvPr/>
            </p:nvCxnSpPr>
            <p:spPr>
              <a:xfrm flipV="1">
                <a:off x="6428538" y="3116716"/>
                <a:ext cx="89202" cy="50039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Gerade Verbindung 95"/>
              <p:cNvCxnSpPr/>
              <p:nvPr/>
            </p:nvCxnSpPr>
            <p:spPr>
              <a:xfrm>
                <a:off x="6513444" y="3116716"/>
                <a:ext cx="92951" cy="510264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 Verbindung 96"/>
              <p:cNvCxnSpPr/>
              <p:nvPr/>
            </p:nvCxnSpPr>
            <p:spPr>
              <a:xfrm flipV="1">
                <a:off x="6615591" y="3116716"/>
                <a:ext cx="89202" cy="50039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Gerade Verbindung 97"/>
              <p:cNvCxnSpPr/>
              <p:nvPr/>
            </p:nvCxnSpPr>
            <p:spPr>
              <a:xfrm>
                <a:off x="6690288" y="3121650"/>
                <a:ext cx="92951" cy="510264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Gerade Verbindung 98"/>
              <p:cNvCxnSpPr/>
              <p:nvPr/>
            </p:nvCxnSpPr>
            <p:spPr>
              <a:xfrm flipV="1">
                <a:off x="6792435" y="3121650"/>
                <a:ext cx="89202" cy="50039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Gerade Verbindung 99"/>
              <p:cNvCxnSpPr/>
              <p:nvPr/>
            </p:nvCxnSpPr>
            <p:spPr>
              <a:xfrm>
                <a:off x="6886927" y="3116716"/>
                <a:ext cx="92951" cy="510264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Gerade Verbindung 100"/>
              <p:cNvCxnSpPr/>
              <p:nvPr/>
            </p:nvCxnSpPr>
            <p:spPr>
              <a:xfrm flipV="1">
                <a:off x="6989074" y="3116716"/>
                <a:ext cx="89202" cy="50039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 Verbindung 101"/>
              <p:cNvCxnSpPr/>
              <p:nvPr/>
            </p:nvCxnSpPr>
            <p:spPr>
              <a:xfrm>
                <a:off x="7063771" y="3121650"/>
                <a:ext cx="46475" cy="26006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 Verbindung 102"/>
              <p:cNvCxnSpPr/>
              <p:nvPr/>
            </p:nvCxnSpPr>
            <p:spPr>
              <a:xfrm>
                <a:off x="7110246" y="3381716"/>
                <a:ext cx="433554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 Verbindung 103"/>
              <p:cNvCxnSpPr/>
              <p:nvPr/>
            </p:nvCxnSpPr>
            <p:spPr>
              <a:xfrm flipH="1">
                <a:off x="5543040" y="3381716"/>
                <a:ext cx="463786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 Verbindung 104"/>
              <p:cNvCxnSpPr/>
              <p:nvPr/>
            </p:nvCxnSpPr>
            <p:spPr>
              <a:xfrm flipV="1">
                <a:off x="5543040" y="2667000"/>
                <a:ext cx="0" cy="71471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 Verbindung 105"/>
              <p:cNvCxnSpPr/>
              <p:nvPr/>
            </p:nvCxnSpPr>
            <p:spPr>
              <a:xfrm flipV="1">
                <a:off x="7540805" y="2662066"/>
                <a:ext cx="0" cy="71471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Gerade Verbindung 106"/>
              <p:cNvCxnSpPr/>
              <p:nvPr/>
            </p:nvCxnSpPr>
            <p:spPr>
              <a:xfrm>
                <a:off x="5543040" y="2667000"/>
                <a:ext cx="829826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Rechteck 107"/>
              <p:cNvSpPr/>
              <p:nvPr/>
            </p:nvSpPr>
            <p:spPr>
              <a:xfrm>
                <a:off x="6372866" y="2438400"/>
                <a:ext cx="73738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09" name="Gerade Verbindung 108"/>
              <p:cNvCxnSpPr/>
              <p:nvPr/>
            </p:nvCxnSpPr>
            <p:spPr>
              <a:xfrm flipH="1">
                <a:off x="6107099" y="2438400"/>
                <a:ext cx="1003147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Gerade Verbindung 109"/>
              <p:cNvCxnSpPr/>
              <p:nvPr/>
            </p:nvCxnSpPr>
            <p:spPr>
              <a:xfrm flipH="1">
                <a:off x="6057051" y="2895600"/>
                <a:ext cx="1053195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Gerade Verbindung 110"/>
              <p:cNvCxnSpPr/>
              <p:nvPr/>
            </p:nvCxnSpPr>
            <p:spPr>
              <a:xfrm>
                <a:off x="7110246" y="2662066"/>
                <a:ext cx="430559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Gerade Verbindung 111"/>
              <p:cNvCxnSpPr/>
              <p:nvPr/>
            </p:nvCxnSpPr>
            <p:spPr>
              <a:xfrm flipH="1">
                <a:off x="4968992" y="3019424"/>
                <a:ext cx="574048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Gerade Verbindung 112"/>
              <p:cNvCxnSpPr/>
              <p:nvPr/>
            </p:nvCxnSpPr>
            <p:spPr>
              <a:xfrm flipH="1">
                <a:off x="7540805" y="3010726"/>
                <a:ext cx="574048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Gerade Verbindung 80"/>
            <p:cNvCxnSpPr/>
            <p:nvPr/>
          </p:nvCxnSpPr>
          <p:spPr>
            <a:xfrm rot="5400000">
              <a:off x="4924145" y="3631053"/>
              <a:ext cx="0" cy="274911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/>
          </p:nvCxnSpPr>
          <p:spPr>
            <a:xfrm>
              <a:off x="6519063" y="3262757"/>
              <a:ext cx="0" cy="1084309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/>
          </p:nvCxnSpPr>
          <p:spPr>
            <a:xfrm flipV="1">
              <a:off x="6516968" y="3287592"/>
              <a:ext cx="302705" cy="12756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/>
          </p:nvCxnSpPr>
          <p:spPr>
            <a:xfrm flipV="1">
              <a:off x="6516968" y="3447318"/>
              <a:ext cx="302705" cy="12756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/>
          </p:nvCxnSpPr>
          <p:spPr>
            <a:xfrm flipV="1">
              <a:off x="6516968" y="3599718"/>
              <a:ext cx="302705" cy="12756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/>
          </p:nvCxnSpPr>
          <p:spPr>
            <a:xfrm flipV="1">
              <a:off x="6516968" y="3752118"/>
              <a:ext cx="302705" cy="12756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6"/>
            <p:cNvCxnSpPr/>
            <p:nvPr/>
          </p:nvCxnSpPr>
          <p:spPr>
            <a:xfrm flipV="1">
              <a:off x="6516968" y="3879683"/>
              <a:ext cx="302705" cy="12756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87"/>
            <p:cNvCxnSpPr/>
            <p:nvPr/>
          </p:nvCxnSpPr>
          <p:spPr>
            <a:xfrm flipV="1">
              <a:off x="6516968" y="4032083"/>
              <a:ext cx="302705" cy="12756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/>
            <p:cNvCxnSpPr/>
            <p:nvPr/>
          </p:nvCxnSpPr>
          <p:spPr>
            <a:xfrm flipV="1">
              <a:off x="6516968" y="4133118"/>
              <a:ext cx="302705" cy="12756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uppieren 113"/>
          <p:cNvGrpSpPr/>
          <p:nvPr/>
        </p:nvGrpSpPr>
        <p:grpSpPr>
          <a:xfrm>
            <a:off x="1307512" y="3418271"/>
            <a:ext cx="2421653" cy="1084309"/>
            <a:chOff x="5803728" y="4825970"/>
            <a:chExt cx="2421653" cy="1084309"/>
          </a:xfrm>
        </p:grpSpPr>
        <p:grpSp>
          <p:nvGrpSpPr>
            <p:cNvPr id="115" name="Gruppieren 114"/>
            <p:cNvGrpSpPr/>
            <p:nvPr/>
          </p:nvGrpSpPr>
          <p:grpSpPr>
            <a:xfrm>
              <a:off x="6467310" y="5066565"/>
              <a:ext cx="1457461" cy="555235"/>
              <a:chOff x="4968992" y="2438400"/>
              <a:chExt cx="3145861" cy="1198448"/>
            </a:xfrm>
          </p:grpSpPr>
          <p:cxnSp>
            <p:nvCxnSpPr>
              <p:cNvPr id="125" name="Gerade Verbindung 124"/>
              <p:cNvCxnSpPr/>
              <p:nvPr/>
            </p:nvCxnSpPr>
            <p:spPr>
              <a:xfrm>
                <a:off x="6006826" y="3366914"/>
                <a:ext cx="46476" cy="26500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Gerade Verbindung 125"/>
              <p:cNvCxnSpPr/>
              <p:nvPr/>
            </p:nvCxnSpPr>
            <p:spPr>
              <a:xfrm flipV="1">
                <a:off x="6062498" y="3121650"/>
                <a:ext cx="89202" cy="50039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Gerade Verbindung 126"/>
              <p:cNvCxnSpPr/>
              <p:nvPr/>
            </p:nvCxnSpPr>
            <p:spPr>
              <a:xfrm>
                <a:off x="6137195" y="3126584"/>
                <a:ext cx="92951" cy="510264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Gerade Verbindung 127"/>
              <p:cNvCxnSpPr/>
              <p:nvPr/>
            </p:nvCxnSpPr>
            <p:spPr>
              <a:xfrm flipV="1">
                <a:off x="6239342" y="3126584"/>
                <a:ext cx="89202" cy="50039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Gerade Verbindung 128"/>
              <p:cNvCxnSpPr/>
              <p:nvPr/>
            </p:nvCxnSpPr>
            <p:spPr>
              <a:xfrm>
                <a:off x="6326391" y="3116716"/>
                <a:ext cx="92951" cy="510264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Gerade Verbindung 129"/>
              <p:cNvCxnSpPr/>
              <p:nvPr/>
            </p:nvCxnSpPr>
            <p:spPr>
              <a:xfrm flipV="1">
                <a:off x="6428538" y="3116716"/>
                <a:ext cx="89202" cy="50039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Gerade Verbindung 130"/>
              <p:cNvCxnSpPr/>
              <p:nvPr/>
            </p:nvCxnSpPr>
            <p:spPr>
              <a:xfrm>
                <a:off x="6513444" y="3116716"/>
                <a:ext cx="92951" cy="510264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Gerade Verbindung 131"/>
              <p:cNvCxnSpPr/>
              <p:nvPr/>
            </p:nvCxnSpPr>
            <p:spPr>
              <a:xfrm flipV="1">
                <a:off x="6615591" y="3116716"/>
                <a:ext cx="89202" cy="50039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Gerade Verbindung 132"/>
              <p:cNvCxnSpPr/>
              <p:nvPr/>
            </p:nvCxnSpPr>
            <p:spPr>
              <a:xfrm>
                <a:off x="6690288" y="3121650"/>
                <a:ext cx="92951" cy="510264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Gerade Verbindung 133"/>
              <p:cNvCxnSpPr/>
              <p:nvPr/>
            </p:nvCxnSpPr>
            <p:spPr>
              <a:xfrm flipV="1">
                <a:off x="6792435" y="3121650"/>
                <a:ext cx="89202" cy="50039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Gerade Verbindung 134"/>
              <p:cNvCxnSpPr/>
              <p:nvPr/>
            </p:nvCxnSpPr>
            <p:spPr>
              <a:xfrm>
                <a:off x="6886927" y="3116716"/>
                <a:ext cx="92951" cy="510264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Gerade Verbindung 135"/>
              <p:cNvCxnSpPr/>
              <p:nvPr/>
            </p:nvCxnSpPr>
            <p:spPr>
              <a:xfrm flipV="1">
                <a:off x="6989074" y="3116716"/>
                <a:ext cx="89202" cy="50039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Gerade Verbindung 136"/>
              <p:cNvCxnSpPr/>
              <p:nvPr/>
            </p:nvCxnSpPr>
            <p:spPr>
              <a:xfrm>
                <a:off x="7063771" y="3121650"/>
                <a:ext cx="46475" cy="26006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Gerade Verbindung 137"/>
              <p:cNvCxnSpPr/>
              <p:nvPr/>
            </p:nvCxnSpPr>
            <p:spPr>
              <a:xfrm>
                <a:off x="7110246" y="3381716"/>
                <a:ext cx="433554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Gerade Verbindung 138"/>
              <p:cNvCxnSpPr/>
              <p:nvPr/>
            </p:nvCxnSpPr>
            <p:spPr>
              <a:xfrm flipH="1">
                <a:off x="5543040" y="3381716"/>
                <a:ext cx="463786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Gerade Verbindung 139"/>
              <p:cNvCxnSpPr/>
              <p:nvPr/>
            </p:nvCxnSpPr>
            <p:spPr>
              <a:xfrm flipV="1">
                <a:off x="5543040" y="2667000"/>
                <a:ext cx="0" cy="71471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Gerade Verbindung 140"/>
              <p:cNvCxnSpPr/>
              <p:nvPr/>
            </p:nvCxnSpPr>
            <p:spPr>
              <a:xfrm flipV="1">
                <a:off x="7540805" y="2662066"/>
                <a:ext cx="0" cy="714716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Gerade Verbindung 141"/>
              <p:cNvCxnSpPr/>
              <p:nvPr/>
            </p:nvCxnSpPr>
            <p:spPr>
              <a:xfrm>
                <a:off x="5543040" y="2667000"/>
                <a:ext cx="829826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Rechteck 142"/>
              <p:cNvSpPr/>
              <p:nvPr/>
            </p:nvSpPr>
            <p:spPr>
              <a:xfrm>
                <a:off x="6372866" y="2438400"/>
                <a:ext cx="73738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44" name="Gerade Verbindung 143"/>
              <p:cNvCxnSpPr/>
              <p:nvPr/>
            </p:nvCxnSpPr>
            <p:spPr>
              <a:xfrm flipH="1">
                <a:off x="6107099" y="2438400"/>
                <a:ext cx="1003147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Gerade Verbindung 144"/>
              <p:cNvCxnSpPr/>
              <p:nvPr/>
            </p:nvCxnSpPr>
            <p:spPr>
              <a:xfrm flipH="1">
                <a:off x="6057051" y="2895600"/>
                <a:ext cx="1053195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Gerade Verbindung 145"/>
              <p:cNvCxnSpPr/>
              <p:nvPr/>
            </p:nvCxnSpPr>
            <p:spPr>
              <a:xfrm>
                <a:off x="7110246" y="2662066"/>
                <a:ext cx="430559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Gerade Verbindung 146"/>
              <p:cNvCxnSpPr/>
              <p:nvPr/>
            </p:nvCxnSpPr>
            <p:spPr>
              <a:xfrm flipH="1">
                <a:off x="4968992" y="3019424"/>
                <a:ext cx="574048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Gerade Verbindung 147"/>
              <p:cNvCxnSpPr/>
              <p:nvPr/>
            </p:nvCxnSpPr>
            <p:spPr>
              <a:xfrm flipH="1">
                <a:off x="7540805" y="3010726"/>
                <a:ext cx="574048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6" name="Gerade Verbindung 115"/>
            <p:cNvCxnSpPr/>
            <p:nvPr/>
          </p:nvCxnSpPr>
          <p:spPr>
            <a:xfrm flipH="1" flipV="1">
              <a:off x="5803728" y="5338036"/>
              <a:ext cx="663582" cy="1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116"/>
            <p:cNvCxnSpPr/>
            <p:nvPr/>
          </p:nvCxnSpPr>
          <p:spPr>
            <a:xfrm>
              <a:off x="7924771" y="4825970"/>
              <a:ext cx="0" cy="1084309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117"/>
            <p:cNvCxnSpPr/>
            <p:nvPr/>
          </p:nvCxnSpPr>
          <p:spPr>
            <a:xfrm flipV="1">
              <a:off x="7922676" y="4850805"/>
              <a:ext cx="302705" cy="12756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118"/>
            <p:cNvCxnSpPr/>
            <p:nvPr/>
          </p:nvCxnSpPr>
          <p:spPr>
            <a:xfrm flipV="1">
              <a:off x="7922676" y="5010531"/>
              <a:ext cx="302705" cy="12756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 Verbindung 119"/>
            <p:cNvCxnSpPr/>
            <p:nvPr/>
          </p:nvCxnSpPr>
          <p:spPr>
            <a:xfrm flipV="1">
              <a:off x="7922676" y="5162931"/>
              <a:ext cx="302705" cy="12756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120"/>
            <p:cNvCxnSpPr/>
            <p:nvPr/>
          </p:nvCxnSpPr>
          <p:spPr>
            <a:xfrm flipV="1">
              <a:off x="7922676" y="5315331"/>
              <a:ext cx="302705" cy="12756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 Verbindung 121"/>
            <p:cNvCxnSpPr/>
            <p:nvPr/>
          </p:nvCxnSpPr>
          <p:spPr>
            <a:xfrm flipV="1">
              <a:off x="7922676" y="5442896"/>
              <a:ext cx="302705" cy="12756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 Verbindung 122"/>
            <p:cNvCxnSpPr/>
            <p:nvPr/>
          </p:nvCxnSpPr>
          <p:spPr>
            <a:xfrm flipV="1">
              <a:off x="7922676" y="5595296"/>
              <a:ext cx="302705" cy="12756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 Verbindung 123"/>
            <p:cNvCxnSpPr/>
            <p:nvPr/>
          </p:nvCxnSpPr>
          <p:spPr>
            <a:xfrm flipV="1">
              <a:off x="7922676" y="5696331"/>
              <a:ext cx="302705" cy="12756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91" y="3578590"/>
            <a:ext cx="1526574" cy="73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" name="OpenDay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53.22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1000" y="1875841"/>
            <a:ext cx="4303726" cy="242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1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06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r>
              <a:rPr lang="en-US" dirty="0"/>
              <a:t> </a:t>
            </a:r>
            <a:r>
              <a:rPr lang="en-US" dirty="0" smtClean="0"/>
              <a:t>– proportional term</a:t>
            </a:r>
          </a:p>
          <a:p>
            <a:r>
              <a:rPr lang="en-US" dirty="0" smtClean="0"/>
              <a:t>I – integral term</a:t>
            </a:r>
            <a:endParaRPr lang="en-US" dirty="0"/>
          </a:p>
          <a:p>
            <a:r>
              <a:rPr lang="en-US" dirty="0" smtClean="0"/>
              <a:t>D – derivative term</a:t>
            </a:r>
          </a:p>
          <a:p>
            <a:r>
              <a:rPr lang="en-US" dirty="0" smtClean="0"/>
              <a:t>De-coupled control</a:t>
            </a:r>
          </a:p>
          <a:p>
            <a:r>
              <a:rPr lang="en-US" dirty="0" smtClean="0"/>
              <a:t>Cascaded control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Body Kinematics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System model</a:t>
            </a:r>
          </a:p>
          <a:p>
            <a:r>
              <a:rPr lang="en-US" dirty="0" smtClean="0"/>
              <a:t>Initial state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2" descr="C:\Users\sturmju\Desktop\svn\lecture-visnav\exercises\matlab\pdcontrol1_nocontro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56" y="2266950"/>
            <a:ext cx="827024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2544" y="1486806"/>
            <a:ext cx="1854194" cy="30471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047750"/>
            <a:ext cx="1778512" cy="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5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Body Kinematics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each time instant, we can apply a force </a:t>
            </a:r>
          </a:p>
          <a:p>
            <a:r>
              <a:rPr lang="en-US" dirty="0"/>
              <a:t>Results in acceleration </a:t>
            </a:r>
          </a:p>
          <a:p>
            <a:r>
              <a:rPr lang="en-US" dirty="0"/>
              <a:t>Desired </a:t>
            </a:r>
            <a:r>
              <a:rPr lang="en-US" dirty="0" smtClean="0"/>
              <a:t>position</a:t>
            </a:r>
          </a:p>
          <a:p>
            <a:endParaRPr lang="en-US" dirty="0"/>
          </a:p>
          <a:p>
            <a:r>
              <a:rPr lang="en-US" dirty="0" smtClean="0"/>
              <a:t>What will happen if we apply P-control?</a:t>
            </a:r>
            <a:endParaRPr lang="en-US" dirty="0"/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4</a:t>
            </a:fld>
            <a:endParaRPr lang="en-US" dirty="0"/>
          </a:p>
        </p:txBody>
      </p:sp>
      <p:pic>
        <p:nvPicPr>
          <p:cNvPr id="16" name="Grafik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0882" y="1457778"/>
            <a:ext cx="1396918" cy="33056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35" y="1914327"/>
            <a:ext cx="1040894" cy="27889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17" y="3585791"/>
            <a:ext cx="2564898" cy="33070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8155" y="1047750"/>
            <a:ext cx="989985" cy="27871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803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 Control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 law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04950"/>
            <a:ext cx="2564898" cy="330708"/>
          </a:xfrm>
          <a:prstGeom prst="rect">
            <a:avLst/>
          </a:prstGeom>
        </p:spPr>
      </p:pic>
      <p:pic>
        <p:nvPicPr>
          <p:cNvPr id="8" name="Picture 2" descr="C:\Users\sturmju\Desktop\svn\lecture-visnav\exercises\matlab\pdcontrol3_pcontro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070100"/>
            <a:ext cx="8252354" cy="249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59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 Control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Proportional-derivative control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38" y="1428750"/>
            <a:ext cx="5181610" cy="330708"/>
          </a:xfrm>
          <a:prstGeom prst="rect">
            <a:avLst/>
          </a:prstGeom>
        </p:spPr>
      </p:pic>
      <p:pic>
        <p:nvPicPr>
          <p:cNvPr id="9" name="Picture 2" descr="C:\Users\sturmju\Desktop\svn\lecture-visnav\exercises\matlab\pdcontrol4_fas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63" y="2291375"/>
            <a:ext cx="8341360" cy="25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50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 Control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Proportional-derivative control</a:t>
            </a:r>
          </a:p>
          <a:p>
            <a:endParaRPr lang="en-US" dirty="0"/>
          </a:p>
          <a:p>
            <a:r>
              <a:rPr lang="en-US" dirty="0" smtClean="0"/>
              <a:t>What if we set lower gains for       ?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38" y="1428750"/>
            <a:ext cx="5181610" cy="330708"/>
          </a:xfrm>
          <a:prstGeom prst="rect">
            <a:avLst/>
          </a:prstGeom>
        </p:spPr>
      </p:pic>
      <p:pic>
        <p:nvPicPr>
          <p:cNvPr id="10" name="Picture 2" descr="C:\Users\sturmju\Desktop\svn\lecture-visnav\exercises\matlab\pdcontrol5_overshoo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91" y="2266950"/>
            <a:ext cx="8297303" cy="250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88" y="1924050"/>
            <a:ext cx="431292" cy="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2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 Control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Proportional-derivative control</a:t>
            </a:r>
          </a:p>
          <a:p>
            <a:endParaRPr lang="en-US" dirty="0"/>
          </a:p>
          <a:p>
            <a:r>
              <a:rPr lang="en-US" dirty="0" smtClean="0"/>
              <a:t>What if we set higher gains for      ?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38" y="1428750"/>
            <a:ext cx="5181610" cy="330708"/>
          </a:xfrm>
          <a:prstGeom prst="rect">
            <a:avLst/>
          </a:prstGeom>
        </p:spPr>
      </p:pic>
      <p:pic>
        <p:nvPicPr>
          <p:cNvPr id="9" name="Picture 2" descr="C:\Users\sturmju\Desktop\svn\lecture-visnav\exercises\matlab\pdcontrol6_sl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7" y="2266950"/>
            <a:ext cx="8304953" cy="250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08" y="1917700"/>
            <a:ext cx="431292" cy="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6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 Control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happens when we add gravity</a:t>
            </a:r>
            <a:r>
              <a:rPr lang="de-DE" dirty="0"/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Jürgen Sturm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Autonomous Navigation for Flying Robots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6AAE-0022-4E59-ADC8-B2FAC23E4A4D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379" y="1457778"/>
            <a:ext cx="2616560" cy="35507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C:\Users\sturmju\Desktop\svn\lecture-visnav\exercises\matlab\pdcontrol6_gravit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8382000" cy="25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7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CACHECONTENT#5C6D61746862667B787D203D205C626567696E7B706D61747269787D78205C5C2079205C656E647B706D61747269787D205C696E205C6D61746862627B527D5E32" val="iVBORw0KGgoAAAANSUhEUgAAAnMAAADvCAIAAAAW6cVIAAAgAElEQVR4Ae2dv8IWt7HG4ZzTpEvoktLhChzSpUwoUxkuIXAFQJnSfFcAvgTsMpVxm85xmYrkEoi7lJwflhmENNKr3Xf/SLvPV4BerVaaebSrRzMaaW+/e/fulv6EwLkR+Prrr589e/bvf//7l7/8JYmnT5+Oi8fr168fPnz4448/HkCXcXtBkp8cgf85uf5SXwg8f/4cKoJWgQJCevv27eiYoEXQhVnCgwcPRldH8guB4RC4LZt1uD6TwAsigHl6c3NjFf7xj3/E5rOfgyaYK8CpJvwXX3yBUW4/lRACQmBtBMSsayOs+vtF4JC0GuBOyPUYM4Z+nyRJJgQ+RUDe4E/x0K/TIHBgWqUP0e7JkyfWmd99992f/vQn+6mEEBACqyIgm3VVeFV5pwg8evToq6++MuGOatIlan7++edQ7K9+9StTXAkhIATWQEDMugaqqrNrBHK++cc//tG1xFcIRwTTN998YxWIXA0KJYTAegiIWdfDVjX3iEBCq2xNISr42Gbc7373ux9++ME6A3I98EzC1FRCCOyIgNZZdwRfTW+NAHE9sROY5r///vtj0yo64gH+7LPPDGtYVmuuhoYSQmANBGSzroGq6uwRAXaesG81luzbb789Ccf85z//gVzDPteAgLbixE+C0kJgWQRksy6Lp2rrFIFwMlEs3KtXr05Cq2iNXY7lGqvP4iuO8ThHaSEgBJZC4H//+te/LlWX6hECfSLwr3/96/e//30s25dffvmXv/wlzjl8+je/+c2vf/3rv/3tb6Ypq62/+MUv/vCHP1iOEkJACCyCgLzBi8CoSvpFIHeEHnWPTUsfJAFc3HIel3gLPiojBBZBQMy6CIyqpF8Efvvb34YzgYOIZwgGrndGEipM4Tdv3oBS/S5dFQJCoB0BrbO2Y6WS4yHAbs6YVlFARyWAANOLuC/v378f/1RaCAiBKxEQs14JoG7vF4GXL1/GhyQgKMurWGz9SryJZHk0E5MPfRJnE+zVyFkQUATTWXr6bHoSnvPnP/851prlVbg2zjltmmim//73v3//+98NgX/+85+KZjI0lBACVyKgddYrAdTtPSKQRy1peTXvp2QFmgKcmyGbPgdKOUJgKgLyBk9FTOUHQIATIeJTEZBYy6t5txEVnGQmJ2kkV/VTCAiBRgTErI1AqdgwCHCEYXIqAt9TkymW9x82KwvPcb4WXGM0lBYCsxGQN3g2dLqxRwRYXr13714sGaf6cVJEnKN0jEC+CYfTqRTQFEOktBCYioCYdSpiKt81Alo7nNo9TDvu3r0b36U16RgNpYXADATkDZ4Bmm7pFIGnT58mu1flB77YVblPmCVq4qgv3qgCQkAIlBCQzVpCRvmDISA/8DUdlvuEX7x4oSP7r4FU954ZATHrmXv/ULrnfmCdiNvewfm8hHvfvn17+I/XtkOkkkKgHQF5g9uxUsl+Ecj9wPgzz/ORuOs7BpuVL7Ym9Zztc0CJ+vopBGYjIJt1NnS6sRcEXHtLp8xP7R6O17hz505yl+z+BBD9FAItCMhmbUFJZbpGIDetCFzCOdy10P0Jh+M32d6KjI8fP+5PUkkkBHpHQDZr7z0k+eoIfP3118nJQWwawfyq36WrJQTy5WqmKRy+USqvfCEgBHIEZLPmmChnJARyg/XZs2cjKdCZrLnZenNzo6M2OuslidM7ArJZe+8hyVdBgMAlxv24gAzWGI156dxsJbgJ38C82nSXEDghAmLWE3b6QVR2I260C/P63n39+nX+LXR9Bud6YFXDeRAQs56nr4+mKWfbJh821xHBS/VxfnDE559/Tgz2UvWrHiFwbAS0znrs/j2sdozyCa2iar5GeFj9V1bsq6++Slr44Ycf5BBOMNFPIVBCQDZrCRnld41AblTJYF22w4TwsniqtlMhIJv1VN19EGVZCMSESpRhc0iSo5/XIJA7APjawcuXL6+pU/cKgZMgIJv1JB19KDU5tjD5trlCgtfoYJmta6CqOs+AgGzWM/TyoXRkhTWhVdTTHtY1+jhHFbNVq61rQK06D4aAbNaDdejx1ckNVnR+9+7d8TXfQ8N8b6vWs/foB7U5GAKyWQfrsJOL6xqsva2wstGW4wCZAXAS7+2f/uAnfpLZeJgRanIIBs7YUAO3kyaH/I0fgBxbma0bd4GaGxEB2awj9tp5ZXYN1n4+IwpxciZUvmUl7jDOM6JA6bun1IAPNt9QZDVgMsJ2W36TnLmBtR4SMlsTQPRTCCQIiFkTQPSzXwSw2O7du5fIx3dYCRVOMnf5iUlqC5NwD4LxRwLiZ2E4OYXR/TpbfPhRuJ3zGfiyG2YiRyBRiUVEb3ncICyezxVc+XeBXY0KgR4RYIFKf0JgCATyw/d5oxjidxce7oQIw+sNlb569SoXKS4TSiaS89NqSC5ZbbFvlrTlr5rgS7dBsPhf9F21UVUuBIZG4H3oh/6EQP8IwEzxyB7SbLbZXXIEg02DPBfZzkqG8pBWkB+TNORgpFJhrhRci7KhjP3rlszvvT7H5g3WNAkT/vr6VYMQOBgCimCKxwql+0Ugd0giq3lfd5Qb1sFbiwCYqhe/YxobndwSvitOxFOgLngXj3e+BMtGF47I//HHHxM1jY+T/MV/ut6CxL+9eKOqUAiMi4DWWcftu3NJDt/k1ILRlvPQlrhYRBU2JemLTeff54EdmTSEeQNpYoCTSrgFxs11p9iWH/bJ45gQADsjkVY/hYAQAAHZrHoMBkCA0J6cWrDz9qVVjvoLZ1ZwEGALrQJ0LvDDhw8DrWIX5rTKLZjCue6hzwhu2qzziJnK29JhhzkmyhECICBm1WMwAAKu49F1UW6mDNtjgi8XymGnaXu7yVJr8CRze35Ob6gzP3DK2mJR1tJrJ1y03X5ZWxLVLwT6R0DM2n8fnV1COMxlF77PuiM02Jqh9WBxtkuCBzsvDD3n5mwoVjJMMdk5QSKvaqUcjPI8hIppQSdbnlbSWtUKgXkIiFnn4aa7tkPApS7XhNpMJugkbC3F0CwxYkkY17VbCcVyNYXk8BKXmlgp35XE7Z2VBFC1QmAUBBTBNEpPnVdOqCtno8aIoZVQY0EUZoXeCC+a1EQewcTtF+thOTN4nkNbMNwMRp8kp1vYPamDkopjcuFS5pkRkM165t4fQHdG85xWoaLGiKE1NESkYLC6Nly9RXefTNhyU7mRU5BgL+5lPoEzGaKdaihXKm+/xHwiWSQO9+rrN+0YquRJEBCznqSjR1XTdTbaGucuWplIM5jVjieMJW9UB2JjPrELp5q0rsoGiBVTQgicHAF5g0/+APSuvruNcl9XcPBOY2jOCN6BGvNorN135bY/BEST3b17Ny8/kAq58MoRAosjIJt1cUhV4WIIlNyMO7qC0S14p13r7aLmuTcY/+q+ZuhFmeMCRCO7W31ktsYoKS0ExKx6BvpFwA1/vbgqubY+nJcLQc7Y80P4Ur5mvLs6U+Fyfddi1qkwqvyxEfi/Y6sn7YZGwP1MqXsY0JZqzt5FmvuBEXs4ZnUFZmMrjuLZyGzZfWpLCGyAgGzWDUBWE3MQKLmC3ZF9TgOb33MMZiWQitjsHDx3GpQXU44QOAMCYtYz9PKQOrquYFYlxzWMco3GWmS1x8id3OTaWXklhMDZEBCznq3Hh9HXtfB2dwXPhg9n6QEWWYP67lIrG4qmnpsxG0zdKAQ6R0DM2nkHnVQ894AIsHDH9CEwcicKrvHXvzolsWW29t93knAbBMSs2+CsVqYh4I7RLO+xyDetom5KH4lZ2SbkHsakpdZuHjcJsjMCYtadO0DNuwi4Y3TJVHJr6C0zZ9ZBF1kDsK5bPtext16QPELgIgIsanCAKNvqmMczieSwGv5I8JPM58+f41G7WMn707T1JwS6QoANo+6DiyHblZztwrgacdZEew29leQYLLePyO9NVMkjBBoR4OltnL7jP3vy5Anvdalm7Wd1xwdl7olAyfRxT//ZU9Dmtl2NGt/h5kY2LVg6BgtNS5c2lU+NCYEpCBBgSAxHfKw3ow1eJf4IPOTwTi6xaduqJPPmpz/mxxi4lv8xUaJc5QuBvRBwPY1MEveS5/p2XY14Xa+vecca3JkB49GOIqlpITADgTiqgwf4xYsX7ruJhYqd+pE7P6QYmnJXjbzBMzpCt6yLAE/qh4f24/+M4+u2umbtuUbMhddscIu6+Ubsx+6JUu6otIVAakMITEfAaJWXtGW9icfbnVMm9yqCKRoSlOwAAXffJ3K5T3MH8l4WwdVonjrEVjRFT1wWaoESJRVc1/cC7akKIbA0ArxNYSMfM93Gw8AJZeIjV7kXinrij1+JWZfuK9V3HQJuVDBVjrvI6mo0Tx3e/3v37sUv8HVgX3V3aQeUmPUqWHXzhggEWg3u3EmHu3H2Ki9jIim12WEpYtYEHP3cGYHSuDxuXIyrUcngq6BPoEQ4xenOnTuVYlteygcXWnf13VIqtSUEWhBg/0wISuJLTZNoNVSeh8fzetrHJcWsLV2gMtshkH/BlLbdEXw7ma5rKWca5sgz3uTwpTbuLRmL14k5527X8ma0spn7nEp1jxDYBAF7oXinZjyxvMK5TxgHFas/iC9m3aQP1UgbAqVDDWdYeG0NzizFy4NLNrxC9SrcZdEZ6tBW2BIQ/Ff1Rje7WlLEnR5tJpUaEgIXEeDFDAYrhub9+/fxA2HCXrwrKfDs2bMkh59h9UfMmiOjnN0QKI3IpRF8e0FZXyGE4e7du7yN/HvRR+1+EnyGCc7euaCsG/e/PQ6hRRZ93aZzM90tpkwhsBcC+VADTZa+XFkS0vUehVdezFoCTfk7IBDv1I6bd72OcYFt0k+fPsVkDIudoUUo5NGjR5XWLaY/LjOVWTFYw+vKKs4MN3Lc9LJpd2ShCTHrsjirtsURiI99sMrdt9Wuuol8aAo1i1lduJS5DwLuiDxvVXJxBXAfmeEYV155G/EYxzRsd01lVnM6dWWwBnVcXUozJENACSGwLwLui+lm1uV0n39WbcWsddx0dVME3IlkyeW4qWS3bhm9Je1W3kbXFcztk4J7oeewcsPJDF0ZrAGHfM4e8t0F5gQ6/RQCeyHgPrduZl1C913mNAkxax03Xd0OgdJY7M4KtxPrQ0v5wky4UnobUScwYi6/O4H40M4n/+MHDiFLtIIv+pNrffwoLYGX4OpDaklxGQG+62Jfegnfe1npX1rhj1kjiwvhYzKsd7aEB17WoVyCRZzkxcQ3Vpo9l6u5BYnmV6Fbncifw6KcfRAojcUl6tpSStw7JdvUdrAl8lg+ekE/sYO0kVlplDgp2uWdr/ick3Y3/lnyKMT6biySmrseAbgtzAuvr+piDeHNCv/y2MTt8uKws4XJJdR7sZ6pBXgxodLwZtEQPqEZrbjDwvt6pp+zqDuEwCoI5JvDwquSn3a9SvOXKnXfW15I9z5bEOW9pUCyqZzJsntXnMlc2ObUDAHxpd7SLjLMh3qTU/K0I+B+99Dt6G0yeRc4KL9d/s1K5uqHJ/82EuTXlCMEtkcAd5BrzMExM+aSi8uPnyqeTVM/Vqn7ASk2xgW3UlyA/TlxfBaMS4UlIVlbtSBkWPni3p5SPdvklzpOY8s2+K/UCv5YnlhsMl7A8G/4ac3xeNvkzzLjBHEGyRvNTJRb8MFQLNSJkZqUiWtI0sFhS7s9DAjIxopP7rNhVv1+a+xm3K6GhEAdgeQtsp/1uza7GjurGR3cjx4zBvHaB8kTcza2QSnAGOFaolRrNZTKbKZyY0Noap0VJ1yIGutUsT4RMGcMHY37tCJkYvXWCzN9zJ+iCm3Xa6tItewle1Xzx17MuizUqm0mAsl7aE9qV07FeLET2uO9IodBAY4kwU8yg+SkcyAg12T4CDVwO5UwWMRXUZzyeSUd5qCF9VecAJMOpZVIVyJgDznLN5WqeJ7tYWh05PIiWOXcG959Xo34zbI6e3hBYmmDYIaJmLXybOjSdgjEpGUvDwl7UrcTpdoSM4CY/2JRQ5qXrc4ojDL5CxnXw5BRr6Eq4A4X4zE0VgT7Zgdp1OTKCNjzj01ZacrCJnjaK8WSS4lrJ6Zk0okVS82u4yepc6Wf7mNvfhox60qwq9ppCLiPKcM0+dMq2qQ07w+CMcTAgoEmeef52c6IlGTo4a5wO/9SFXPzHUeK2cihS0yolu5tVjRbQd0YI9BImTzP4UkgEd9+MR27r3gvkvL5QLHLK8MMwJ5zS8TzADFr0nH6uQ8C9rraYxoS7Vy1j9xq9d07hrak18LPuk0j5AZFwJz/Oe3FGhmzMuOM81vSMX3mI0Bi1/KwmaXYUvkiZcxwtycfWOKadVKEIaPEngiUtj/a+7mncGq7ikDp9OD2mM9q9brYFwLBy4JM7lZOk9WuWnm7dDERH4qSe0QIDGYyF3NbOE3lYrVLFWBHQBznT7UYBsk2ATHrUmirnqsQKI3CHZ7nd5WeB725NHrO+OzlQRGSWtMQMCdWstUt1AK5sjPNll2Zl8/4Btw0gT6UZqfN48ePP/x6/z8cn38kR8waQ6T0PgiUTjIrjdf7SKlWywjYGJcUKTmKk2L6KQQSBMznTD4kmlwNPwkbtnx2kG8wjaOJ2FamdX664olZrWuU2A2BksFaGq93E1QNFxAo9VSpZwvVKFsI/IxAfAJDaakIhxZBQwZZ6QMYVuD6BDxqXm5qI/rdpVUuiVmvR1s1XItAafwtjdfXtqf7l0ag1FOlnl26fdV3NATw95rLqvIUxV9HXptZiSeIOR5Sr7igdSL/0Z7IEfUpvTnuF5pGVPDwMpeYNR6JDg9CrCCrcXjCebD5C8f4xbZOXLKeJoIPP2cpRqx+7+hXeajC8wOGFV3wGwdOpRje2jUOPgxOYHuYoXziqupnjopZK12mSxshUHpzSuP1RmKpmWYEYt9dfJO77S8ucKQ04QKE2xA1mgSOXqMjrwYDeikQ4Zqa+7+3kVmJdTJrldlMnfBmaJ3QKnMd+vcif4tZZ0CtWxZGQMy6MKCbV2eOu6TlUs8mxUb/yY4LBnezaZZV51SzExe6OgLx/JsuWJZZE1qFxfMwYFdmMasLizI3RaA0/pbG602FU2MNCJT89vNcoA0N9lKElTaONVhVzfjYhF7U3kSO0kOVNB5vzKtzcHLjxZ/QKs4YG53oiHijbf12MWsdH13dAoHSwBTPRreQQ23MRaDiHMOTGY99c1vo7j7sVFZAS48u4hJHiucQeuAxZo5IYupMkVsqwHaHyNICGVwVkEOblAxlLpZslzGmVeq/uLCa1CxmTQDRz60R4AkuNXnIEbmk7Oj5Nroliiw42CU17/WTuQKH/ri+X6iUS3DqOWOO9uoRa9fI2HLmJWJaZWLExtmWsYgHIxwiAQ2LWechr7sWQ8CcLYvVqIr2QAADyyVR+vdINMMym3uWHhGq7G5sGX/36Jwh27TH6SJfWslFvFwxrTJJgiYbPQc/xa59B9aU137WIZ+5IwldWhpZ5CU5ElCd61Ia/o40c2KZLadVCJVnGOewaHXZR7Q0MiStxIHTTO+Sq1N/xrTKbImDIBpplYaCGyMMXLJZpyKv8gsjYPPNpN7SSJ0U089OEGBAcR2kjeNjJ1pUxHjw4EFyhu0kg6ZSsy7VEajzZfzUXTkdh6Tv378f5oKT4pWC/OEsT1YE+Clmrfeprq6OQMmmqb9Oq4ulBiYiUOqv0sxpYvU7F89pdcbIu7MOozVvI0OdL/HWmmbXrDtAq0QCh8eVOulxq7YxEdusP3uDWTy4ffXfRVEQfXYjnGnSqJ6KjYVAyaaRzTpWP5b6q9S/A2mX0CoDPdZJ+waMgTTtStQWZsV5a44E+zzODC2MVnmM6dyLXJY3Yftcw6kpsllziJSzKQIlm6ZkA20qnBprRqDUXzY+NtfUV0F2rNrYjWSMvI2Ron2pMZo0UKaNDBWbNd7smy+BNypttEpDMzoXUXnI2YIVmpM3uBF2FVsXgdLIW7KB1pVGtc9FoNRfNj7OrXjP+whgsRETOYJBo0ilDbokrFmGhgJX5Y3iyLy5uQn5kOIMQ5N7jVZJMxaVzunMWy892OHxkM2aI6acTREoeQtLNtCmwqmxZgRKhkWpf5sr3rNgbAaJVrfsCTsKmEbdAwthRCLITKT4c3KWeTER02ooXOLLi1WFAvYW/MysTApiszoU4pWwGUGlXrvRKi0VZqwkQp15Aft+KgpQT/ijnjAR5kZyStUqf2gESk9CyQYaWtkDC1+aCZX6t38o+EJZLDxRLbJWt+m1ePU0pk9rHWuVfOsdVlhd9rXybiKnVbfYpMyP5vW76l/LRIBNP9U6/IvuajMkDZ37Nyj3oAiUGJSB7KAaH1OtN2/elMagERWOvZHoNW+UG1HxizJjHVlHVwqbLcRQXynmXorZIRkHIAj6wgQgAZm5ldQzqac08sSVT00DTmj3Vr15rsY4lpqBgC/WExdIntpQLZlxGaVPgkDp+SaU4CQIHEPNCrOOOF2OTSUe0RFVWOm5ihmh0sRsZo3rpxJrggeMS8lwAa3O65q4lRKvzci3ecDldVZC4/DfxtFxeXsclggEjfZ44h8PtTGMXrMVKRdJOaMgYC6dROCSdzEppp+dIHCk/sLZGH9jleGy/SCeTrpjRDFCvFh88gNeTDLDqYFxftAO45Wjr+ZpWhp25tVmd9l84rLNGqYMH93HVkeWYE5h84tSgvnFx7Y/1GA8X7prl3y6LZkffZB3jP/pspYe2QXbuNESmkMIHyty8jSv9mG6MvY3znM2HvhhiK29ipo2zl/0BmNWUWcLxdgDxsjcuU/rss0alGHWAFJ1ng+fsqtP7vCxJLssmJXMi5Y2lNdIMFGKg9PWaGLtOpnisWHA9i+v3dy8+glVmHej7uoNgfqL35u0dXnidz9m2fpduuoiwEAUn6oBiTAJ41+IICTcu0qZ0BA0THBZqUAn+a3MymsDudb3+gAWxFk5LAkGTSx6MIpB7wSUw4jRv4OuYugcphekyFgIJJPR/gfxzuGFQVv2mNS1wEhlBxTmb+OaY722Da5O+NYN66C4besyQZwlA5QHNFmsBSYWcesV7nWV/hvdG8wsJ/bb7IXk7Hb7nxbMVu1sN9Z9Xb2hEY9yMlh37B3MUziC8FgWhnBusaQ6Cq2+B63iKHcv2e7VCuIM6Mm9+V2M+0kZ/TwhAm6UeHi0MGdPCMjQKpfGhLHC/uPoirEk3+bhiefrlRZtnbX0VFg+gFM4WAJQqeUzranU3/mlycyKPi3zuDgoKZ4DBtTAsXNcJN42CIhZt8F5m1ZsTEwSnQebxOBgHsXCx5eUDghMZVbI0qCLD0gg3509x5Q87sxmgjfYHjis8otxXPjEw4IroUDxCWFUAnCV8dRaUeLkCBwpIuYkXRlbe4OqHAeCYEUNqkW3YrMmaNzB4mASzRrEjtk34Y5u9coFm8Os1BJChfPq4hyeS2IB+JBsnMm7xwRWg2aMidJC4NgIDLTOGo/1sfF07A7aUrvYhekSJ4up5hOmOwYNcZ3JrFAjBFmfovI65cBByTp7c8vnuPO2FBvceQedTbyYWc26OhsIq+rL+G9hNyXiZNeTkQtxxRwutKpIa1TeuusmbxuAmH0kJmleLM6BjHXQUgyI0kLgSAgQzu2apwPNn2JR2Q7O344dBJ7YzfDQwYZNzFC4IzjeIU4CdxJzC8sNcjXDjERlM+eOHVRpej6zUilmOz5xjjasNGCXKDlSzLTJrYQQEAKnQSCeGcTpXQBAAKw6eGVEo62OGMRppyO4xMnuTdYT8XFSDxxMcM9YG4tneoMNNbSNQ8UsP0ngNx8Ll0R+/RQCQmA2ArtT1GzJe7gxNqN7kGcRGbDCjTggTvdgg3hFFvttrOnFtcwKyoByMYiOMDCChBfpElUiBITAWAjYmln/Yncoqq1K9o/eJAkhDosRw+ueEyc+4XHjhK/yBhuOsCaO8njx3y5ZApOfzTaJP92uKnFOBHTQ0jn7vVut4wcSSmvZu7+qLsfeRoFVWvcJ4+nEKjOfMGQ8SqjwMszKswVrMgGpuH24RLgTxY79rKz6mqlyIdAzAgfwW8Y2K+posFr1eQs+4XCqcPAJ58QJ+9p0B9OWhcUhzLMFvMEBeqYVFVoNZcJq/KpdpcrHQiAeyBLJ9RmcBBD93AABM6FoKwSvbtDomZs4qk94GWYlJBpnb8vzAQErlKkFKJURAodBwGyO/jWylT9E1VFx2/RXvJjq7jSBMiyUh+lObtduI+ekVhZgVlaeTe2Wtom3Zp7SUlJlDo/AQGPu4ftCCoJAvHMUJ1weViOUFkeA3Zi2no3pxQabvAl8wubfwnvc//bWa5kVlx3+k8QPfPHsEtzlChXOnx7lxAgcYNEuVucM6WQcGFTl2E5IPnw5qEb9iw2bGnFituYrQSx4x5tw6KO8TFdqXsusaJi8TujPhOIiuRLN1Pl8EBcE3Xl72D9m350j3NWbIGGEQEDADq3l51F3vHTY1zFxumuLsWkL6ZiZ26Eu70Wy7/vMSMSTu6AeD2KoB4PD5iAlzSlAsRntbnALBzGWxB4onzFiA6yubKKEJ9/zurJm3b4xAqWu5G3aWJJrmkucJWMJf43ijffaCQ90d+UWW7FuH4XiOQ1E61Zu1dI6C7RumR4y59usnD4VthnZ6wTitraMtZdctWKWYN6Rc7NdVeLkCCS+kJOjMbT6Y62mM3bFQ3zYEzI0/qMIHx/Ej0nq+ntjm6fng5lmMisMmqxA8CwmcUl4I2MD3+1dAr1gaPfSvpnB83DR7N5XyHrrOOTly6pDpKvbIDDcexR7GrEQ+o+X2aYf126FOQ3kGlop+XvZzBrHEk/6JMza8n9S/wzDOVYs1MUgXqqnZXA3H3KpEuUfGIFPHsfoh7xwY3V64kSNevJWt4s+FYTjSJHK+Fap4aiX1vMGB8RiR2bJJxw7FUh3CPVkm5WPmSdbjnB8Vxy/WLcxCvH7ZmiFhf0AABWNSURBVGlChanWfipxKgSGM2hO1TvtylaYtb2SfkrGJkE4Hqgf2Y4tSezpLPmEY78x3lN3o86+KE1j1vxECIbFiwcWwprxBNBV2P2QkFtSmSdBQOusY3V0pb/w8o2lC9KyHhSbBO6R8cMpNYTAPC3mFi35hCkTm3MYe7157Ccwq3sixEVaDX0JCnFMl9vBOAHcJWu3sDIPg0ApvOVgNtBh+qukyPH6y9b8gsos6WmAKvX+svnxoUuYpO7hB0kcD/TR1SbDVmblkeLBSqalrIQ1Ho7MFCOO6XK7gcrjQzvdMso8HgIlb3DysB1P8YNpVOqvUv/2rz6jVuyZ5Nhzzf7pNevoes/aVSs/qcfNbOUuPJrunIboV1v0pZWupj6tzMojlXwkjmcOh0k7WHDwRXKliUl1treukt0iUHJmHM8G6rYLFhGs1F8ln8Qija5dCWN3HCfMgisj4dqNdl5/qaNLYk8tH+qJY4BhTbzxbv1sSLEe6Wrqc5lZmSzAdjxSsWLMFGbslqGeeCYSV2hp/Ma2KdYylTgwAqWRd95U98BAda5aqb/Mdulc/pJ4RMfY2E0ZRkL8kK4JVarhYPnW0aU3N+hbv9qCCT5hC9DBM+/6hKkHG89m5/QOjs8eeqfGrMjHU+WG/rqnTzWCFc8B3VvYmt1hrJcrqjKvR6A08iY+kusbUg2rIlAyTWzUW7X1VStnTLchnoYYvlGqNNCvKkkPldsngGJMcsGs3xOrLC9ZyYm98SXSwWmPSNYc4wbkuvua689fPsemtoGMN4Q0ExPLyTVHdDThD5psNF4hy3aIifVyC2MrN67s5jIrp08ESnPb0kjdpxaSykyZBIpS/ybFOv9J6Cmmqg1KKMuqHqPf2WwAHIrW0fWwGAx9CwGDI+btq2S0Z/tTcAXTLlasC3iI40GeIFsgV1pv5KY1nr2fmRUhKjzqNkx5/iDXRulx8ybHNrnVWqb1iuWQuGjvxoWVHgKBks1qL/AQWkjI0kyo1L/DIQa5MtbFgxhjFMMa031G/OHUuSgwZh/a8RrSs+Hf8NNuZPxPzt2zSyTi5wHQIL9gj4XnAeLgJ5OV+BY3DZcbPZHg9tJcDS633kFgbFxa2a13wukVSOBqdTETqms8/yLeHHax2lIBrP7G5lRsFARKcW28QqOoIDlBIF6MjN9fQiuOhA8jdaxdSPOsHuwgOb6Hkau5eA7vfsuzYf7neQLsckhTbZ11nhq6SwhMQqA0q5PNOgnG3QtjwbgylCwMt3D/mVhp8apeEJhnFY8lH5zEeMXt2UMEzZVImt/7ynrqtze2gmnrTmjqldtVTG1Lb5YQs24GtRryEaiMvAcYoXydj5gbe/9i/Uozp7jMWGkGejyl7liPuxInJI80C4S4MVkUhGhxI+8eUDMVYfzemHrBczv13sbyODnaV/fC7poZ8vD40SmNIi1Y7DbG+ILVqSohMAMBJvvuXbikFLDmItNhZqkTYVzW2DoU+HqR4EtMVVvbu77CvAaIAT9zYyxLfrty9kJANuteyKvdjwiUzBo5hD9i1HeqYpMdlVbpEKZ9mKRMHbBfZ5hTLV2Kj73dsGupUGW2QUDMug3OaqWGQIlZSw7GWl26tgcCpTnQSnyzh4rFNpk64Ktk5YJ4HFjwDCoXsdCFDwj8vOvmw0/9LwR2QKA0GJWCYnYQUU1WESj1VGnOVK1s1IucMccfa6uwLFEzBDoBC39MO5gjliYfdW05jSH+nl29sK72g4CYtZ++OK8kpfGXUem8oAyleamnSj07lHKThcWKZWVUi6OTgTvQDfIGH6gzh1WlNP6WxuthFT2s4CW/falnDwuEFBMCPyEgZtWDsD8CpWPSGre77a/A6SUozYHErKd/NE4KgJj1pB3fldql8bc0XnclvIQBgVJPlXpWoAmBYyOg/azH7t9htDvhbshh+qZBUFYW3QgdvMQH3nXTAIyKnBQB2awn7fje1C59kapkDPUm/8nlcWmVkG/R6skfjNOqL2Y9bdf3pXjJbShm7aufPGk4vc/LvlXqU7ewMoXAkRAQsx6pNwfWpTQKi1n779RSH5UC0/rXSBIKgSsRELNeCaBuXwaB0ih85QeklhFOtVQRKPVRabZUrUwXhcAREBCzHqEXD6CD1lnH7cSSzVrq03E1leRCoBEBMWsjUCq2LgKlb9qURu11pVHtUxAobTuWzToFRZU9FAJi1kN159DKuCaOG3Tap5oE8vDha6YI7CDijwQ/X79+3ae0C0pVmv2UZksLNq2qhECfCIhZ++yXM0pVWmothZ72gxHfUONr2MjPN5aNZkjw8/79+5zSfv0n3KmBL2nTCn+c+d6V7q4wfNfazVemEDgDAjqR/wy9PIaOrs2K6ATIQCfd6oBVCn0G8b744ouHDx/iBYVW+SZ2YFk+e0IOWsy24aBVajDz/fHjxzSHQdwDJjaTSIQp9WZSTD+FwCERkM16yG4dUqmSzVpaxutBSaPVwJ18B5svnDAP4F++1mkSQoowrv2cmuCrn0ar4d5vvvlmaiUrlS/1Tqk3VxJD1QqBrhAQs3bVHacWpmSYljZ17A4WbupgrWKf5YY1Fmr83VkYCN6dJzNWb3JjXHNyaeOfslk3BlzNDYGAmHWIbjqLkK4LsWQV7Q5KMEOxVmE+9xi/O3fuxELO+4Q1/J0YrNTZj0WYsz7iQfyzXd8xYkoLgUERELMO2nHHFLtEGB0GMRFPFMy1V69eubRKDyVfLZ03RXCpy52C7PJMuDZrqR93kVCNCoHtERCzbo+5WiwiUAoo7c0hDNPf3NygBiugJSc2V3NbkyjiovKFCy6zEm9cKL5pdmlPUT/EvykcakwIfEBAzPoBCf3fAQIlZp1n7a2nUPDr4vOsOHiXsrNzZu2Ht0r9UurH9XpENQuBrhAQs3bVHWcXBreqG5uTs8uOSGF3htBcDNaSHxjx8BLnQk5dfXTpuR/eKvVLJyZ1jr9yhMA2CIhZt8FZrbQi4NKGu5jXWuPS5YIfmFrZsVqpO98YQ6xTpbx7yaUuFyL39rUzXS99Pyb12uqrfiFQQkDMWkJG+fsgUKIN13rbRUROVqJdDoWoGKxIm88GSqpVtHCZtROLENs9X0hGlxlqVhDQJSEwIgJi1hF77cgyl8Zl1zzaHgjbk1o/+cF1BeM9nipwzqz9WIS5bEG7Ug9O1V3lhcC4CIhZx+27Y0qeHLBgSpbGcSuwTcIok1OWKi0GuzYugCu4EkUcl7S0a6b3w1ul8KVOTGqDUQkhsD0CYtbtMVeLFxBwzcFOmDWIgSu4ogN7UXI36SIGK432w6xuj/RjUlc6SJeEwNoIiFnXRlj1T0bAJQ+4yrXhJtd+3Q2BMus0mRustFknY1col7r6sQjzhWS0cPvO1U6ZQuDACOhbNwfu3FFVK43OMM1Uh+riELx58wZyrYuRRwVjyU3db4PkObOWkFlczYsVls6I6EfCiyqogBBYDwHZrOthq5pnIkDMretUzJlmZgNX3AZB1mnV/Xhq3cZ1xXEN9H54y+0L9iL3Y1K7qCpTCGyDgJh1G5zVyjQEXApxR/Np9a5fOjdYadNdOa7L4irrwlKvZ6Wrrpr9iLeS1qpWCDQiIGZtBErFNkWgREUlJ+SmwpUb4xPlOSPWd76WKsvroWTdXC5VtXg+O1ndRdZSry0ugCoUAp0jIGbtvINOKh4U4h5z6JpK/WBke3JikWa4grk9Z9Z+LMJSL9R3IsWYKC0Ejo2AmPXY/Tuwdq4BlPNNVxrmlDNv6XHERdZ+iL+rR0LCnBMBMes5+30ArV1TDyckHtc+pXddwfP4xp1AzKtqDaxc8WZsK1pDNtUpBHpAQMzaQy9IBgeBkkPY9bg692+e5QrmWt4XRXOpq5NFVjvfMdGiH+JPBNNPIbA9AmLW7TFXi60IuLTksk5rjWuWy13BtDZv6THXsR/eymVDzXkbdtfsDdUtBPZEQMy6J/pqu46A62B0CaxezzZXc8qZR4edL7K6prnrut8GdrUiBDpEQMzaYadIpJ8R4NgBN0K45JDcETiXDt2ZwUUhc4bmlnkkfbGtqQVQMz8SmUpc78LUylVeCBwGATHrYbrymIq4xpB7MO+++rt0eO/evRlSuUZhJ4usrmzzNuzOQEa3CIFREBCzjtJTJ5XTZVZorLcIYZdZ59Fh/nW2TgxWHkHXFS+D9aQvp9QuIyBmLWOjKx0gwDm97hnCrvG0o7z5h9ldsS9K6B4y1Qmzlo5emheldREKFRAC4yIgZh23784iuWu29uYQzlcf59Gha/vOq2rx58PF3O2dxZtWhUJgLATErGP11xmldZ2NuEwxoTqBw3VNf/bZZzPEc5l1nld5Ruv1W8SsdXx0VQgYAmJWg0KJThHgo3JukK275reLDu7x9Hfu3JkhTLeLrLipc7scj3cnrD8Dat0iBNZDQMy6HraqeTEEnj17ltflmlB5sb1yZtisPS+yuvMYuYL3errUbucIiFk77yCJ9x4BDKM8IAhL0d1Fuj1k7qZbN7Mum+sK7naRFQUfPXpU10hXhcA5ERCznrPfx9O6Z7OVAOYc0Nx3mpeJc1isvbm5iXNCugd368uXL3PBZLDmmChHCAQExKx6EsZAgK0duRXYz96bXLa3b99OQtYlqm4NVlRz5zqTVFZhIXBUBMSsR+3ZA+qVcw92oWtOba98HsDshjWVBEMLdyGzB2bF5Z7HVencpVJXKl8IgICYVY/BMAi4RpLrQd1epTx6OWejklQELj1+/Ni92gOzfvnll7ls+SwnL6McIXBaBG6/e/futMpL8eEQIGQmDwn+9ttvObt/d12QIQlBanm5sAgrxwu31LCq4qz+5tuHiCbrJHZsVd1VuRCYjYBs1tnQ6cYdEHjy5EneqmvL5sXWznnx4kXSxNOnT5Oc5CdO4ECr+TItJXswWPN5DIK5Vmyimn4KgTMjIGY9c++PpztRuK7ftQcTCtmwnmNM8VQ/f/48zrE0AhP0G5zAMKjLVT0way4YBmsPHgJDUgkh0CECYtYOO0Ui1RDIx3pKu5m1Wta5BuVArrEBij0Ng2KbspgKm/JlWbgWDsZUDQuxWOFcchdld2dWxM73DnUC9TodqFqFwDIIaJ11GRxVy5YIsAMnj6R98+aNu690S8FCW6xNQqiuHzUWBuLEgRxk5t8klhh6do8jjmtYO51LpRXWtTFX/cdAQMx6jH48lxacxX/37t1EZ6JVsbGSzH1/Ig/GKGFN7G0Nxh9HHvKHQ5tdOpyHHMRzo4Qog4G7o/y0nm8l6iRYbEdY1LQQaEFAzNqCksp0h4BrtkJgRlfdSVwWCALOd91wCMa+3z3FiZ34qJkT9PN9oTKcuiIE9kdA66z794EkmIGA62t1M2dUvvEtrtj70qq79JsHP28MlJoTAqMgIGYdpack5ycIYJvmO3AIrtl9bfITKRt+IHBiGnJTHv/cUNOSRXIbmlVhhQQvCbHqOjQCYtZDd++hlSPINo7CRVfWMoeLXHUN1n136LLCmoRTga0M1kO/TFJuYQS0zrowoKpuSwTcFcotV1vxmhKlDA+FuKQZVh3Gd7KzBeuQareEMWkrDwnGPVDamJvcq59CQAi8R4Dj0/QnBMZFAEpL3mSChDdQB/7O95ti2E1q2jUEv//++0mVLFs4FwnHAMou24pqEwLHRkA2azIs6+dgCGDe3b9/PxF6g72teehskIHxIhGm8jO3DnffbJPb0HCtvnBe6URdEgI5AlpnzTFRzkgI4IDN433yAJxlVQobVd06289ZpJJkORPr0F12dRtaI5ODjhPXNC4B0eoaUKvOYyMgm/XY/XsK7dyTFlY90wA6Tz5rY0A3msvby2wSlhLu+Ru4prHOS7coXwgIARcB2awuLMocCQEcmPnq4KpmK3zjAoSFh4PXvZRk5scbsTw8IwAqqfaan3lAMoFLotVrINW9p0VANutpu/5oiucLn+zAufgdt3ko3L59272x8eCk/ODA3c/jzZermSXoxCW3l5UpBC4iIGa9CJEKjIGA68xcaQeOy6yNRM5CbPKp891plQ7OY6nkBx7juZeUXSIgb3CX3SKhpiMAN+THRORO1+kVO3fAhZZL2BHbb1jWbbGPof9kr04PtIrkSSyV/MDWv0oIgRkIyGadAZpu6ReB3Ce8xqYRjk0Iq5KT4qSwVqHVOPiWn/seCkFH5ja0/MD9Pt+SbBAExKyDdJTEbEPA9Qk3xuu2tfC+FJG90A8cyb94TQmhunivkbGVbPQeW/mVEvlcRH7glaBWtedBQN7g8/T1KTTFJ0wYUaLq4j5hqDRsPMWJyqJpPdIHqxT2iiNvcSDDXi3e40SRxX/C98n3AOB7pF28IVUoBM6FwLGPmJJ250QgPzsCwlgcinirDy3C6BjHoRUip+BOCmDUxgMKnLqGJPNUQ8JYNtJ4p+dVpbuEgBCIEZA3OBlb9PMICJi3NlZmcZ8wlbNIiUGchP/EjVoaTmXHaj/n2ucQISGKtHi2TSklhIAQcBGQN9iFRZljIwA95GckLe4TBiMcp7iCsVaTiF+DD5uVOFusQ5isH1pFPNCIY6nIATHRqnWcEkLgGgRks16Dnu7tGoH8G3Nrfw0NloWucAXfuXMHTu2WqPJwqjUiqLt+OCScEFgTATHrmuiq7r0R4DT55Iz7xmOS9hZ8xfbzbTa7f2BnRW1VtRDYAwEx6x6oq80NEch3layx4LqhQlc1lS+vYlvXY5uvak83C4FTIqB11lN2+5mUZvmQ2JxY4/x7rvHVY6eT5VWQySOEj42AtBMCGyAgZt0AZDWxJwJ5NBMRsPt+VWYvOFheTQK7oNVuF4P3QkntCoHrERCzXo+haugdARzCHEMYSwnBdBWpG8u2UpoP7MSnVdAKmDR+824lkVStEDgqAlpnPWrPSq8UgfzbbeeJZso/Ence3dPnQL+FwPoIyGZdH2O10AcCDx48iE9NQigWHXc/EH8DbAhQSpaWOQcKNDZoWk0IgXMiIJv1nP1+Xq05rffm5ibWn7XGA5+UmwcDr72pN8ZWaSFwTgRks56z38+rNcurUEusP8cnHXjbCR8MiM9aEq3GXa+0EFgJATHrSsCq2n4RgFxxh5p8EA/OUmw7yzlMAls8PtNYtHqYnpUinSMgZu28gyTeKgjgE47JFfrBtjsYubKzKP5CnGh1lSdJlQoBDwGts3qoKO8cCCQHC3Ma0WH2d0Kr8dZVphE9fA72HI+VtBQCt8SseghOjUCyFecY5CpaPfUzLeU7QEDe4A46QSLshwCbT9jZae3jFo69xJY/UAJDPLZW2Wgka3Wg7pOox0Dg/46hhrQQArMRgFxxAnM+Ufj6Gwuus6vq4UbkJ9oZXbC/+db6Oc9x7KEjJMOZEfh/K7yPbBewPjkAAAAASUVORK5CYII="/>
  <p:tag name="POWERPOINTLATEX_PIXELSPEREMHEIGHT#5C6D61746862667B787D203D205C626567696E7B706D61747269787D78205C5C2079205C656E647B706D61747269787D205C696E205C6D61746862627B527D5E32" val="100"/>
  <p:tag name="POWERPOINTLATEX_BASELINEOFFSET#5C6D61746862667B787D203D205C626567696E7B706D61747269787D78205C5C2079205C656E647B706D61747269787D205C696E205C6D61746862627B527D5E32" val="95"/>
  <p:tag name="POWERPOINTLATEX_REFCOUNTER#5C6D61746862667B787D203D205C626567696E7B706D61747269787D78205C5C2079205C656E647B706D61747269787D205C696E205C6D61746862627B527D5E32" val="3"/>
  <p:tag name="DEFAULTDISPLAYSOURCE" val="\documentclass{article}\pagestyle{empty}&#10;\usepackage{amsmath,amssymb}&#10;\begin{document}&#10;\large&#10;&#10;\begin{align*}&#10;&#10;\end{align*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u}_t = K(\mathbf{x}_\mathrm{des}-  \mathbf{x}_{t-1})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1"/>
  <p:tag name="PICTUREFILESIZE" val="575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u}_t = K_P(\mathbf{x}_\mathrm{des}-  \mathbf{x}_{t-1}) + K_D( \mathbf{\dot x}_\mathrm{des} - \mathbf{\dot x}_{t-1})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04"/>
  <p:tag name="PICTUREFILESIZE" val="101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u}_t = K_P(\mathbf{x}_\mathrm{des}-  \mathbf{x}_{t-1}) + K_D( \mathbf{\dot x}_\mathrm{des} - \mathbf{\dot x}_{t-1})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04"/>
  <p:tag name="PICTUREFILESIZE" val="101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K_D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7"/>
  <p:tag name="PICTUREFILESIZE" val="187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u}_t = K_P(\mathbf{x}_\mathrm{des}-  \mathbf{x}_{t-1}) + K_D( \mathbf{\dot x}_\mathrm{des} - \mathbf{\dot x}_{t-1})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04"/>
  <p:tag name="PICTUREFILESIZE" val="101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K_D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7"/>
  <p:tag name="PICTUREFILESIZE" val="18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\ddot x}_t = ( \mathbf{F}_t + \mathbf{F}_\mathrm{grav})/m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3"/>
  <p:tag name="PICTUREFILESIZE" val="66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u}_t = K_P(\mathbf{x}_\mathrm{des}-  \mathbf{x}_{t-1}) + K_D( \mathbf{\dot x}_\mathrm{des} - \mathbf{\dot x}_{t-1}) - \mathbf{F}_\mathrm{grav}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45"/>
  <p:tag name="PICTUREFILESIZE" val="1231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u}_t = K_P(\mathbf{x}_\mathrm{des}-  \mathbf{x}_{t-1}) + K_D( \mathbf{\dot x}_\mathrm{des} - \mathbf{\dot x}_{t-1})&#10;+ K_I \int_0^t \mathbf{x}_\mathrm{des}-  \mathbf{x}_{t'-1} \mathrm{d}t'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25"/>
  <p:tag name="PICTUREFILESIZE" val="2167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u}_t = K_P(\mathbf{x}_\mathrm{des}-  \mathbf{x}_{t-1}) + K_D( \mathbf{\dot x}_\mathrm{des} - \mathbf{\dot x}_{t-1})&#10;+ K_I \int_0^t \mathbf{x}_\mathrm{des}-  \mathbf{x}_{t'-1} \mathrm{d}t'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25"/>
  <p:tag name="PICTUREFILESIZE" val="216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x}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7"/>
  <p:tag name="PICTUREFILESIZE" val="80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\dot x}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7"/>
  <p:tag name="PICTUREFILESIZE" val="10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x}_0 = 0,  \mathbf{\dot x}_0 = 0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73"/>
  <p:tag name="PICTUREFILESIZE" val="368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x}_t = \mathbf{x}_{t-1} + \mathbf{\dot x}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70"/>
  <p:tag name="PICTUREFILESIZE" val="30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\ddot x}_t = \mathbf{F}_t/m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5"/>
  <p:tag name="PICTUREFILESIZE" val="37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x}_\mathrm{des} = 1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41"/>
  <p:tag name="PICTUREFILESIZE" val="25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u}_t = K(\mathbf{x}_\mathrm{des}-  \mathbf{x}_{t-1})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1"/>
  <p:tag name="PICTUREFILESIZE" val="575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begin{document}&#10;\large&#10;&#10;\begin{align*}&#10;\mathbf{F}_t \propto \mathbf{u}_t&#10;\end{align*}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9"/>
  <p:tag name="PICTUREFILESIZE" val="2456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000" dirty="0" err="1" smtClean="0">
            <a:solidFill>
              <a:schemeClr val="tx1"/>
            </a:solidFill>
            <a:latin typeface="TUM Neue Helvetica 55 Regular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612</Words>
  <Application>Microsoft Office PowerPoint</Application>
  <PresentationFormat>Bildschirmpräsentation (16:9)</PresentationFormat>
  <Paragraphs>178</Paragraphs>
  <Slides>21</Slides>
  <Notes>8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Larissa</vt:lpstr>
      <vt:lpstr>Autonomous Navigation for Flying Robots  Lecture 4.4 : PID Control</vt:lpstr>
      <vt:lpstr>Rigid Body Kinematics</vt:lpstr>
      <vt:lpstr>Rigid Body Kinematics</vt:lpstr>
      <vt:lpstr>Rigid Body Kinematics</vt:lpstr>
      <vt:lpstr>P Control</vt:lpstr>
      <vt:lpstr>PD Control</vt:lpstr>
      <vt:lpstr>PD Control</vt:lpstr>
      <vt:lpstr>PD Control</vt:lpstr>
      <vt:lpstr>PD Control</vt:lpstr>
      <vt:lpstr>Gravity compensation</vt:lpstr>
      <vt:lpstr>PD Control</vt:lpstr>
      <vt:lpstr>PID Control</vt:lpstr>
      <vt:lpstr>PID Control</vt:lpstr>
      <vt:lpstr>Example: Wind-up effect</vt:lpstr>
      <vt:lpstr>De-coupled Control</vt:lpstr>
      <vt:lpstr>How to Choose the Coefficients?</vt:lpstr>
      <vt:lpstr>Cascaded Control</vt:lpstr>
      <vt:lpstr>Assumptions of Cascaded Control</vt:lpstr>
      <vt:lpstr>Example: Ardrone</vt:lpstr>
      <vt:lpstr>Mechanical Equivalent</vt:lpstr>
      <vt:lpstr>Lessons Learned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Juergen Sturm</dc:creator>
  <cp:lastModifiedBy>Juergen Sturm</cp:lastModifiedBy>
  <cp:revision>256</cp:revision>
  <dcterms:created xsi:type="dcterms:W3CDTF">2014-02-04T09:22:08Z</dcterms:created>
  <dcterms:modified xsi:type="dcterms:W3CDTF">2014-04-10T13:38:00Z</dcterms:modified>
</cp:coreProperties>
</file>