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39" r:id="rId2"/>
    <p:sldId id="391" r:id="rId3"/>
    <p:sldId id="393" r:id="rId4"/>
    <p:sldId id="392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7" r:id="rId24"/>
    <p:sldId id="386" r:id="rId25"/>
    <p:sldId id="388" r:id="rId26"/>
    <p:sldId id="389" r:id="rId27"/>
    <p:sldId id="390" r:id="rId28"/>
    <p:sldId id="343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7BD"/>
    <a:srgbClr val="0065BD"/>
    <a:srgbClr val="FFFFFF"/>
    <a:srgbClr val="007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6" autoAdjust="0"/>
    <p:restoredTop sz="94676" autoAdjust="0"/>
  </p:normalViewPr>
  <p:slideViewPr>
    <p:cSldViewPr>
      <p:cViewPr>
        <p:scale>
          <a:sx n="100" d="100"/>
          <a:sy n="100" d="100"/>
        </p:scale>
        <p:origin x="-22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63A6-6D0D-4FFD-A3DB-F1C29172A4F5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2D0F8-17EF-41AE-84BD-877E5488D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3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358775" y="1504950"/>
            <a:ext cx="8421688" cy="2057400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asdf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sadf</a:t>
            </a:r>
            <a:endParaRPr lang="en-US" noProof="0" dirty="0" smtClean="0"/>
          </a:p>
        </p:txBody>
      </p:sp>
      <p:sp>
        <p:nvSpPr>
          <p:cNvPr id="8" name="Textplatzhalter 2"/>
          <p:cNvSpPr>
            <a:spLocks noGrp="1"/>
          </p:cNvSpPr>
          <p:nvPr>
            <p:ph type="subTitle" idx="1"/>
          </p:nvPr>
        </p:nvSpPr>
        <p:spPr>
          <a:xfrm>
            <a:off x="358775" y="3943350"/>
            <a:ext cx="8421688" cy="914400"/>
          </a:xfrm>
        </p:spPr>
        <p:txBody>
          <a:bodyPr/>
          <a:lstStyle>
            <a:lvl1pPr marL="0" indent="0">
              <a:buNone/>
              <a:defRPr sz="2400" smtClean="0"/>
            </a:lvl1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267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4" y="109123"/>
            <a:ext cx="2287332" cy="73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vpr/_media/style/css/imag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83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vpr/_media/style/css/drawi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31"/>
            <a:ext cx="6248400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671194" y="57150"/>
            <a:ext cx="1911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5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Computer Vision Group </a:t>
            </a:r>
          </a:p>
          <a:p>
            <a:pPr algn="l"/>
            <a:r>
              <a:rPr lang="en-US" sz="125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Prof.</a:t>
            </a:r>
            <a:r>
              <a:rPr lang="en-US" sz="1250" baseline="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 Daniel Cremers</a:t>
            </a:r>
            <a:endParaRPr lang="en-US" sz="1250" dirty="0">
              <a:solidFill>
                <a:schemeClr val="bg1"/>
              </a:solidFill>
              <a:latin typeface="TUM Neue Helvetica 55 Regula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4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-15240" y="3938174"/>
            <a:ext cx="9159240" cy="843376"/>
          </a:xfrm>
          <a:prstGeom prst="rect">
            <a:avLst/>
          </a:prstGeom>
          <a:solidFill>
            <a:srgbClr val="267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6" descr="http://cvpr/_media/style/css/draw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54911"/>
            <a:ext cx="5532120" cy="8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" y="4427855"/>
            <a:ext cx="7620000" cy="346075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Dr. Jürgen Sturm</a:t>
            </a:r>
            <a:endParaRPr lang="en-US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685800" y="4029614"/>
            <a:ext cx="7644384" cy="502920"/>
          </a:xfr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Autonomous</a:t>
            </a:r>
            <a:r>
              <a:rPr lang="de-DE" dirty="0" smtClean="0"/>
              <a:t> Navigation </a:t>
            </a:r>
            <a:r>
              <a:rPr lang="de-DE" dirty="0" err="1" smtClean="0"/>
              <a:t>for</a:t>
            </a:r>
            <a:r>
              <a:rPr lang="de-DE" dirty="0" smtClean="0"/>
              <a:t> Flying </a:t>
            </a:r>
            <a:r>
              <a:rPr lang="de-DE" dirty="0" err="1" smtClean="0"/>
              <a:t>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167878"/>
            <a:ext cx="7645400" cy="49887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007" y="971550"/>
            <a:ext cx="8471354" cy="3623073"/>
          </a:xfr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2pPr>
            <a:lvl3pPr marL="82296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3pPr>
            <a:lvl4pPr marL="109728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13716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Textmasterformat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bearbeiten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Zweite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82296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Dritte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09728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Vierte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37160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Fünfte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7400" y="4784725"/>
            <a:ext cx="5029200" cy="238920"/>
          </a:xfrm>
        </p:spPr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167878"/>
            <a:ext cx="7645400" cy="49887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007" y="1123951"/>
            <a:ext cx="8471354" cy="3200399"/>
          </a:xfr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2pPr>
            <a:lvl3pPr marL="82296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3pPr>
            <a:lvl4pPr marL="109728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13716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Textmasterformat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bearbeiten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Zweite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82296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Dritte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09728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Vierte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37160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Fünfte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7400" y="4784725"/>
            <a:ext cx="5029200" cy="238920"/>
          </a:xfrm>
        </p:spPr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50596" y="4362450"/>
            <a:ext cx="5678904" cy="304800"/>
          </a:xfrm>
        </p:spPr>
        <p:txBody>
          <a:bodyPr/>
          <a:lstStyle>
            <a:lvl1pPr marL="0" indent="0">
              <a:buNone/>
              <a:defRPr sz="600" baseline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de-DE" dirty="0" err="1" smtClean="0"/>
              <a:t>Author</a:t>
            </a:r>
            <a:r>
              <a:rPr lang="de-DE" dirty="0" smtClean="0"/>
              <a:t>,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6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3007" y="971550"/>
            <a:ext cx="8471354" cy="3623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3007" y="4788567"/>
            <a:ext cx="2133600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7524" y="4788567"/>
            <a:ext cx="5603876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r>
              <a:rPr lang="en-US" smtClean="0"/>
              <a:t>Autonomous Navigation for Flying Robots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199" y="4788567"/>
            <a:ext cx="2271161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fld id="{C2ED6AAE-0022-4E59-ADC8-B2FAC23E4A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358777" y="164324"/>
            <a:ext cx="7644384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endParaRPr lang="en-US" noProof="0" dirty="0" smtClean="0"/>
          </a:p>
        </p:txBody>
      </p:sp>
      <p:pic>
        <p:nvPicPr>
          <p:cNvPr id="10" name="Picture 9" descr="TUMLogo_oZ_Vollfl_blau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6575" y="269082"/>
            <a:ext cx="682625" cy="36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7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65BD"/>
          </a:solidFill>
          <a:latin typeface="TUM Neue Helvetica 55 Regular" panose="020B060402020202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1pPr>
      <a:lvl2pPr marL="54864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2pPr>
      <a:lvl3pPr marL="82296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3pPr>
      <a:lvl4pPr marL="109728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4pPr>
      <a:lvl5pPr marL="137160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8.xml"/><Relationship Id="rId7" Type="http://schemas.openxmlformats.org/officeDocument/2006/relationships/image" Target="../media/image3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9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2.xml"/><Relationship Id="rId7" Type="http://schemas.openxmlformats.org/officeDocument/2006/relationships/image" Target="../media/image3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3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3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52.xml"/><Relationship Id="rId7" Type="http://schemas.openxmlformats.org/officeDocument/2006/relationships/image" Target="../media/image4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5.xml"/><Relationship Id="rId7" Type="http://schemas.openxmlformats.org/officeDocument/2006/relationships/image" Target="../media/image4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4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4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67.xml"/><Relationship Id="rId7" Type="http://schemas.openxmlformats.org/officeDocument/2006/relationships/image" Target="../media/image5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6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12.png"/><Relationship Id="rId3" Type="http://schemas.openxmlformats.org/officeDocument/2006/relationships/tags" Target="../tags/tag7.xml"/><Relationship Id="rId21" Type="http://schemas.openxmlformats.org/officeDocument/2006/relationships/image" Target="../media/image15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8.png"/><Relationship Id="rId5" Type="http://schemas.openxmlformats.org/officeDocument/2006/relationships/tags" Target="../tags/tag9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tags" Target="../tags/tag14.xml"/><Relationship Id="rId19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tags" Target="../tags/tag19.xml"/><Relationship Id="rId21" Type="http://schemas.openxmlformats.org/officeDocument/2006/relationships/image" Target="../media/image24.png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23.png"/><Relationship Id="rId2" Type="http://schemas.openxmlformats.org/officeDocument/2006/relationships/tags" Target="../tags/tag18.xml"/><Relationship Id="rId16" Type="http://schemas.openxmlformats.org/officeDocument/2006/relationships/image" Target="../media/image22.png"/><Relationship Id="rId20" Type="http://schemas.openxmlformats.org/officeDocument/2006/relationships/image" Target="../media/image1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21.png"/><Relationship Id="rId10" Type="http://schemas.openxmlformats.org/officeDocument/2006/relationships/tags" Target="../tags/tag26.xml"/><Relationship Id="rId19" Type="http://schemas.openxmlformats.org/officeDocument/2006/relationships/image" Target="../media/image13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Autonomous Navigation for Flying Robots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Lecture 3.1: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3D Geometry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Jürgen </a:t>
            </a:r>
            <a:r>
              <a:rPr lang="en-US" dirty="0" smtClean="0"/>
              <a:t>Sturm</a:t>
            </a:r>
          </a:p>
          <a:p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err="1"/>
              <a:t>München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Angles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of 3 consecutive rotations (e.g., around X-Y-Z axes)</a:t>
            </a:r>
          </a:p>
          <a:p>
            <a:r>
              <a:rPr lang="en-US" dirty="0"/>
              <a:t>Roll-pitch-yaw convention is very common in aerial navigation (DIN 9300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762000" y="447675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http://en.wikipedia.org/wiki/File:Rollpitchyawplain.png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43150"/>
            <a:ext cx="3217473" cy="210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Roll-Pitch-Yaw Convention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Roll    , Pitch   , Yaw</a:t>
            </a:r>
          </a:p>
          <a:p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3x3 </a:t>
            </a:r>
            <a:r>
              <a:rPr lang="de-DE" dirty="0" err="1" smtClean="0"/>
              <a:t>rotation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>: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47750"/>
            <a:ext cx="228600" cy="304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050925"/>
            <a:ext cx="152400" cy="228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1012825"/>
            <a:ext cx="178308" cy="304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71" y="2241151"/>
            <a:ext cx="8865767" cy="23120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2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Roll-Pitch-Yaw Convention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Roll    , Pitch   , Yaw</a:t>
            </a:r>
          </a:p>
          <a:p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3x3 </a:t>
            </a:r>
            <a:r>
              <a:rPr lang="de-DE" dirty="0" err="1" smtClean="0"/>
              <a:t>rotation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>: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4" y="1988054"/>
            <a:ext cx="3988316" cy="241249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47750"/>
            <a:ext cx="228600" cy="304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050925"/>
            <a:ext cx="152400" cy="2286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1012825"/>
            <a:ext cx="17830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Angles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Advantage:</a:t>
            </a:r>
          </a:p>
          <a:p>
            <a:pPr lvl="1"/>
            <a:r>
              <a:rPr lang="en-US" dirty="0"/>
              <a:t>Minimal representation (3 parameters)</a:t>
            </a:r>
          </a:p>
          <a:p>
            <a:pPr lvl="1"/>
            <a:r>
              <a:rPr lang="en-US" dirty="0"/>
              <a:t>Easy interpretation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Many “alternative” Euler representations exist (XYZ, ZXZ, ZYX, …)</a:t>
            </a:r>
          </a:p>
          <a:p>
            <a:pPr lvl="1"/>
            <a:r>
              <a:rPr lang="en-US" dirty="0"/>
              <a:t>Difficult to concatenate</a:t>
            </a:r>
          </a:p>
          <a:p>
            <a:pPr lvl="1"/>
            <a:r>
              <a:rPr lang="en-US" dirty="0"/>
              <a:t>Singularities (gimbal lock)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Gimbal Lock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axes align, one degree-of-freedom (DOF) is </a:t>
            </a:r>
            <a:r>
              <a:rPr lang="en-US" dirty="0" smtClean="0"/>
              <a:t>lost: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2" name="Picture 4" descr="File:Rotating gimbal-xy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04800" y="4536818"/>
            <a:ext cx="25908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http://commons.wikimedia.org/wiki/File:Rotating_gimbal-xyz.gif</a:t>
            </a:r>
          </a:p>
        </p:txBody>
      </p:sp>
    </p:spTree>
    <p:extLst>
      <p:ext uri="{BB962C8B-B14F-4D97-AF65-F5344CB8AC3E}">
        <p14:creationId xmlns:p14="http://schemas.microsoft.com/office/powerpoint/2010/main" val="2372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Axis/Angle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rotation by</a:t>
            </a:r>
          </a:p>
          <a:p>
            <a:pPr lvl="1"/>
            <a:r>
              <a:rPr lang="en-US" dirty="0"/>
              <a:t>rotation axis      and</a:t>
            </a:r>
          </a:p>
          <a:p>
            <a:pPr lvl="1"/>
            <a:r>
              <a:rPr lang="en-US" dirty="0"/>
              <a:t>rotation angle</a:t>
            </a:r>
          </a:p>
          <a:p>
            <a:r>
              <a:rPr lang="en-US" dirty="0"/>
              <a:t>4 parameters</a:t>
            </a:r>
          </a:p>
          <a:p>
            <a:r>
              <a:rPr lang="en-US" dirty="0"/>
              <a:t>3 parameters                </a:t>
            </a:r>
          </a:p>
          <a:p>
            <a:pPr lvl="1"/>
            <a:r>
              <a:rPr lang="en-US" dirty="0"/>
              <a:t>length is rotation angle</a:t>
            </a:r>
          </a:p>
          <a:p>
            <a:pPr lvl="1"/>
            <a:r>
              <a:rPr lang="en-US" dirty="0"/>
              <a:t>also called the angular velocity</a:t>
            </a:r>
          </a:p>
          <a:p>
            <a:pPr lvl="1"/>
            <a:r>
              <a:rPr lang="en-US" dirty="0"/>
              <a:t>minimal but not unique (why?)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6428961" y="1137898"/>
            <a:ext cx="1881808" cy="190500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gen 8"/>
          <p:cNvSpPr/>
          <p:nvPr/>
        </p:nvSpPr>
        <p:spPr>
          <a:xfrm>
            <a:off x="6726538" y="1419043"/>
            <a:ext cx="940904" cy="1613154"/>
          </a:xfrm>
          <a:prstGeom prst="arc">
            <a:avLst>
              <a:gd name="adj1" fmla="val 12740079"/>
              <a:gd name="adj2" fmla="val 364309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680455" y="1952310"/>
            <a:ext cx="139446" cy="139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469843"/>
            <a:ext cx="202692" cy="2286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42" y="1933260"/>
            <a:ext cx="152400" cy="2286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23" y="1326786"/>
            <a:ext cx="202692" cy="2286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34" y="2225620"/>
            <a:ext cx="152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Rodriguez’ formula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Inverse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see: </a:t>
            </a:r>
            <a:r>
              <a:rPr lang="en-US" sz="1800" dirty="0"/>
              <a:t>An Invitation to 3D </a:t>
            </a:r>
            <a:r>
              <a:rPr lang="en-US" sz="1800" dirty="0" smtClean="0"/>
              <a:t>Vision (Ma</a:t>
            </a:r>
            <a:r>
              <a:rPr lang="en-US" sz="1800" dirty="0"/>
              <a:t>, </a:t>
            </a:r>
            <a:r>
              <a:rPr lang="en-US" sz="1800" dirty="0" err="1" smtClean="0"/>
              <a:t>Soatto</a:t>
            </a:r>
            <a:r>
              <a:rPr lang="en-US" sz="1800" dirty="0"/>
              <a:t>, </a:t>
            </a:r>
            <a:r>
              <a:rPr lang="en-US" sz="1800" dirty="0" err="1" smtClean="0"/>
              <a:t>Kosecka</a:t>
            </a:r>
            <a:r>
              <a:rPr lang="en-US" sz="1800" dirty="0"/>
              <a:t>, </a:t>
            </a:r>
            <a:r>
              <a:rPr lang="en-US" sz="1800" dirty="0" err="1" smtClean="0"/>
              <a:t>Sastry</a:t>
            </a:r>
            <a:r>
              <a:rPr lang="en-US" sz="1800" dirty="0"/>
              <a:t>)</a:t>
            </a:r>
            <a:r>
              <a:rPr lang="en-US" sz="1800" dirty="0" smtClean="0"/>
              <a:t>, </a:t>
            </a:r>
            <a:r>
              <a:rPr lang="en-US" sz="1800" dirty="0"/>
              <a:t>Chapter </a:t>
            </a:r>
            <a:r>
              <a:rPr lang="en-US" sz="1800" dirty="0" smtClean="0"/>
              <a:t>2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657350"/>
            <a:ext cx="5181620" cy="3550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541" y="2647950"/>
            <a:ext cx="6654824" cy="11170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2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Axis/Angle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twist coordinates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Minimal representation</a:t>
            </a:r>
          </a:p>
          <a:p>
            <a:pPr lvl="1"/>
            <a:r>
              <a:rPr lang="en-US" dirty="0" smtClean="0"/>
              <a:t>Simple derivations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Difficult to concatenate</a:t>
            </a:r>
          </a:p>
          <a:p>
            <a:pPr lvl="1"/>
            <a:r>
              <a:rPr lang="en-US" dirty="0" smtClean="0"/>
              <a:t>Slow conversion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Quaternion</a:t>
            </a:r>
          </a:p>
          <a:p>
            <a:r>
              <a:rPr lang="en-US" dirty="0" smtClean="0"/>
              <a:t>Real and vector part</a:t>
            </a:r>
          </a:p>
          <a:p>
            <a:endParaRPr lang="en-US" dirty="0" smtClean="0"/>
          </a:p>
          <a:p>
            <a:r>
              <a:rPr lang="en-US" dirty="0" smtClean="0"/>
              <a:t>Unit </a:t>
            </a:r>
            <a:r>
              <a:rPr lang="en-US" dirty="0"/>
              <a:t>quaternions have</a:t>
            </a:r>
            <a:r>
              <a:rPr lang="de-DE" dirty="0"/>
              <a:t>                 </a:t>
            </a:r>
          </a:p>
          <a:p>
            <a:r>
              <a:rPr lang="en-US" dirty="0"/>
              <a:t>Opposite sign quaternions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represent the </a:t>
            </a:r>
            <a:r>
              <a:rPr lang="en-US" dirty="0"/>
              <a:t>same </a:t>
            </a:r>
            <a:r>
              <a:rPr lang="en-US" dirty="0" smtClean="0"/>
              <a:t>rotation</a:t>
            </a:r>
          </a:p>
          <a:p>
            <a:r>
              <a:rPr lang="en-US" dirty="0" smtClean="0"/>
              <a:t>Otherwise </a:t>
            </a:r>
            <a:r>
              <a:rPr lang="en-US" dirty="0"/>
              <a:t>unique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18</a:t>
            </a:fld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951" y="996950"/>
            <a:ext cx="3173996" cy="3809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305050"/>
            <a:ext cx="990602" cy="33070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42911"/>
            <a:ext cx="3067906" cy="284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6600492" y="3911084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UM Neue Helvetica 55 Regular" panose="020B0604020202020204" pitchFamily="34" charset="0"/>
              </a:rPr>
              <a:t>Richard </a:t>
            </a:r>
            <a:r>
              <a:rPr lang="en-US" sz="600" dirty="0" err="1">
                <a:latin typeface="TUM Neue Helvetica 55 Regular" panose="020B0604020202020204" pitchFamily="34" charset="0"/>
              </a:rPr>
              <a:t>Szeliski</a:t>
            </a:r>
            <a:r>
              <a:rPr lang="en-US" sz="600" dirty="0">
                <a:latin typeface="TUM Neue Helvetica 55 Regular" panose="020B0604020202020204" pitchFamily="34" charset="0"/>
              </a:rPr>
              <a:t>, Computer Vision: Algorithms and </a:t>
            </a:r>
            <a:r>
              <a:rPr lang="en-US" sz="600" dirty="0" smtClean="0">
                <a:latin typeface="TUM Neue Helvetica 55 Regular" panose="020B0604020202020204" pitchFamily="34" charset="0"/>
              </a:rPr>
              <a:t>Applications</a:t>
            </a:r>
          </a:p>
          <a:p>
            <a:r>
              <a:rPr lang="en-US" sz="600" dirty="0" smtClean="0">
                <a:latin typeface="TUM Neue Helvetica 55 Regular" panose="020B0604020202020204" pitchFamily="34" charset="0"/>
              </a:rPr>
              <a:t>http</a:t>
            </a:r>
            <a:r>
              <a:rPr lang="en-US" sz="600" dirty="0">
                <a:latin typeface="TUM Neue Helvetica 55 Regular" panose="020B0604020202020204" pitchFamily="34" charset="0"/>
              </a:rPr>
              <a:t>://szeliski.org/Book/</a:t>
            </a:r>
            <a:endParaRPr lang="en-US" sz="600" dirty="0" smtClean="0">
              <a:latin typeface="TUM Neue Helvetica 55 Regular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424" y="1847850"/>
            <a:ext cx="3226840" cy="3551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71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Quaternions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multiplication, inversion and rotations are very efficient</a:t>
            </a:r>
            <a:endParaRPr lang="en-US" dirty="0"/>
          </a:p>
          <a:p>
            <a:r>
              <a:rPr lang="en-US" dirty="0"/>
              <a:t>Concatenation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Inverse (=flip signs of real or imaginary part)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Rotate 3D vector             using a quaternion: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933" y="2273300"/>
            <a:ext cx="7086134" cy="3306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981" y="3117850"/>
            <a:ext cx="4750038" cy="3550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445" y="4044950"/>
            <a:ext cx="2133711" cy="3307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549650"/>
            <a:ext cx="888494" cy="3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in 3D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smtClean="0"/>
              <a:t>point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600" dirty="0"/>
          </a:p>
          <a:p>
            <a:r>
              <a:rPr lang="en-US" dirty="0"/>
              <a:t>Augmented </a:t>
            </a:r>
            <a:r>
              <a:rPr lang="en-US" dirty="0" smtClean="0"/>
              <a:t>vector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Homogeneous coordinates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1" y="592772"/>
            <a:ext cx="1981204" cy="11170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1" y="1786636"/>
            <a:ext cx="2007112" cy="149809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1" y="3324785"/>
            <a:ext cx="2007112" cy="14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Quaternions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Rotate 3D vector             using a quaternion:</a:t>
            </a:r>
          </a:p>
          <a:p>
            <a:endParaRPr lang="en-US" dirty="0"/>
          </a:p>
          <a:p>
            <a:r>
              <a:rPr lang="de-DE" dirty="0" smtClean="0"/>
              <a:t>Relation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dirty="0" smtClean="0"/>
              <a:t>/angle </a:t>
            </a:r>
            <a:r>
              <a:rPr lang="de-DE" dirty="0" err="1" smtClean="0"/>
              <a:t>representation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20</a:t>
            </a:fld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145" y="1466850"/>
            <a:ext cx="2133711" cy="3307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888494" cy="3550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2346" y="2311400"/>
            <a:ext cx="3479308" cy="6598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05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Orientations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BD"/>
                </a:solidFill>
              </a:rPr>
              <a:t>Note: </a:t>
            </a:r>
            <a:r>
              <a:rPr lang="en-US" dirty="0" smtClean="0"/>
              <a:t>In </a:t>
            </a:r>
            <a:r>
              <a:rPr lang="en-US" dirty="0"/>
              <a:t>general, it is very hard to “read” 3D orientations/rotations, no matter in what representation</a:t>
            </a:r>
          </a:p>
          <a:p>
            <a:r>
              <a:rPr lang="en-US" b="1" dirty="0">
                <a:solidFill>
                  <a:srgbClr val="2677BD"/>
                </a:solidFill>
              </a:rPr>
              <a:t>Observation:  </a:t>
            </a:r>
            <a:r>
              <a:rPr lang="en-US" dirty="0"/>
              <a:t>They are usually easy to visualize and can then be intuitively interpreted</a:t>
            </a:r>
          </a:p>
          <a:p>
            <a:r>
              <a:rPr lang="en-US" b="1" dirty="0">
                <a:solidFill>
                  <a:srgbClr val="2677BD"/>
                </a:solidFill>
              </a:rPr>
              <a:t>Advice: </a:t>
            </a:r>
            <a:r>
              <a:rPr lang="en-US" dirty="0"/>
              <a:t>Use 3D visualization tools for debugging (RVIZ, </a:t>
            </a:r>
            <a:r>
              <a:rPr lang="en-US" dirty="0" err="1"/>
              <a:t>libqglviewer</a:t>
            </a:r>
            <a:r>
              <a:rPr lang="en-US" dirty="0"/>
              <a:t>, …)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to 2D Perspective Projections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1306512"/>
            <a:ext cx="3857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819400" y="4324350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UM Neue Helvetica 55 Regular" panose="020B0604020202020204" pitchFamily="34" charset="0"/>
              </a:rPr>
              <a:t>Richard </a:t>
            </a:r>
            <a:r>
              <a:rPr lang="en-US" sz="600" dirty="0" err="1">
                <a:latin typeface="TUM Neue Helvetica 55 Regular" panose="020B0604020202020204" pitchFamily="34" charset="0"/>
              </a:rPr>
              <a:t>Szeliski</a:t>
            </a:r>
            <a:r>
              <a:rPr lang="en-US" sz="600" dirty="0">
                <a:latin typeface="TUM Neue Helvetica 55 Regular" panose="020B0604020202020204" pitchFamily="34" charset="0"/>
              </a:rPr>
              <a:t>, Computer Vision: Algorithms and Applications</a:t>
            </a:r>
          </a:p>
          <a:p>
            <a:r>
              <a:rPr lang="en-US" sz="600" dirty="0">
                <a:latin typeface="TUM Neue Helvetica 55 Regular" panose="020B0604020202020204" pitchFamily="34" charset="0"/>
              </a:rPr>
              <a:t>http://szeliski.org/Book/</a:t>
            </a:r>
          </a:p>
        </p:txBody>
      </p:sp>
    </p:spTree>
    <p:extLst>
      <p:ext uri="{BB962C8B-B14F-4D97-AF65-F5344CB8AC3E}">
        <p14:creationId xmlns:p14="http://schemas.microsoft.com/office/powerpoint/2010/main" val="3812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to 2D Perspective Projections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1306512"/>
            <a:ext cx="3857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286000" y="1047750"/>
            <a:ext cx="4648200" cy="350520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362325" y="2317750"/>
            <a:ext cx="0" cy="182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819400" y="1804988"/>
            <a:ext cx="3629025" cy="1427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6430329" y="1782129"/>
            <a:ext cx="45720" cy="457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3335655" y="2995930"/>
            <a:ext cx="45720" cy="457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6475" y="2576154"/>
            <a:ext cx="891033" cy="3056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809750"/>
            <a:ext cx="893576" cy="3571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819400" y="4324350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UM Neue Helvetica 55 Regular" panose="020B0604020202020204" pitchFamily="34" charset="0"/>
              </a:rPr>
              <a:t>Richard </a:t>
            </a:r>
            <a:r>
              <a:rPr lang="en-US" sz="600" dirty="0" err="1">
                <a:latin typeface="TUM Neue Helvetica 55 Regular" panose="020B0604020202020204" pitchFamily="34" charset="0"/>
              </a:rPr>
              <a:t>Szeliski</a:t>
            </a:r>
            <a:r>
              <a:rPr lang="en-US" sz="600" dirty="0">
                <a:latin typeface="TUM Neue Helvetica 55 Regular" panose="020B0604020202020204" pitchFamily="34" charset="0"/>
              </a:rPr>
              <a:t>, Computer Vision: Algorithms and Applications</a:t>
            </a:r>
          </a:p>
          <a:p>
            <a:r>
              <a:rPr lang="en-US" sz="600" dirty="0">
                <a:latin typeface="TUM Neue Helvetica 55 Regular" panose="020B0604020202020204" pitchFamily="34" charset="0"/>
              </a:rPr>
              <a:t>http://szeliski.org/Book/</a:t>
            </a:r>
          </a:p>
        </p:txBody>
      </p:sp>
    </p:spTree>
    <p:extLst>
      <p:ext uri="{BB962C8B-B14F-4D97-AF65-F5344CB8AC3E}">
        <p14:creationId xmlns:p14="http://schemas.microsoft.com/office/powerpoint/2010/main" val="3887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to 2D Perspective Projections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Pin-hole </a:t>
            </a:r>
            <a:r>
              <a:rPr lang="en-US" dirty="0"/>
              <a:t>camera model</a:t>
            </a:r>
          </a:p>
          <a:p>
            <a:endParaRPr lang="en-US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dirty="0" smtClean="0"/>
              <a:t>Note:     </a:t>
            </a:r>
            <a:r>
              <a:rPr lang="en-US" dirty="0"/>
              <a:t>is </a:t>
            </a:r>
            <a:r>
              <a:rPr lang="en-US" dirty="0" smtClean="0"/>
              <a:t>homogeneous, needs </a:t>
            </a:r>
            <a:r>
              <a:rPr lang="en-US" dirty="0"/>
              <a:t>to </a:t>
            </a:r>
            <a:r>
              <a:rPr lang="en-US" dirty="0" smtClean="0"/>
              <a:t>be normalized</a:t>
            </a:r>
            <a:endParaRPr lang="de-DE" dirty="0"/>
          </a:p>
          <a:p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04950"/>
            <a:ext cx="2717298" cy="111709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809875"/>
            <a:ext cx="178308" cy="2286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33750"/>
            <a:ext cx="3784100" cy="11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2D point is given in meters on image plane</a:t>
            </a:r>
          </a:p>
          <a:p>
            <a:r>
              <a:rPr lang="en-US" dirty="0"/>
              <a:t>But: w</a:t>
            </a:r>
            <a:r>
              <a:rPr lang="en-US" dirty="0" smtClean="0"/>
              <a:t>e </a:t>
            </a:r>
            <a:r>
              <a:rPr lang="en-US" dirty="0"/>
              <a:t>want 2D point be measured in pixels (as the sensor does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43150"/>
            <a:ext cx="3434061" cy="233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164705" y="4435733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UM Neue Helvetica 55 Regular" panose="020B0604020202020204" pitchFamily="34" charset="0"/>
              </a:rPr>
              <a:t>Richard </a:t>
            </a:r>
            <a:r>
              <a:rPr lang="en-US" sz="600" dirty="0" err="1">
                <a:latin typeface="TUM Neue Helvetica 55 Regular" panose="020B0604020202020204" pitchFamily="34" charset="0"/>
              </a:rPr>
              <a:t>Szeliski</a:t>
            </a:r>
            <a:r>
              <a:rPr lang="en-US" sz="600" dirty="0">
                <a:latin typeface="TUM Neue Helvetica 55 Regular" panose="020B0604020202020204" pitchFamily="34" charset="0"/>
              </a:rPr>
              <a:t>, Computer Vision: Algorithms and Applications</a:t>
            </a:r>
          </a:p>
          <a:p>
            <a:r>
              <a:rPr lang="en-US" sz="600" dirty="0">
                <a:latin typeface="TUM Neue Helvetica 55 Regular" panose="020B0604020202020204" pitchFamily="34" charset="0"/>
              </a:rPr>
              <a:t>http://szeliski.org/Book/</a:t>
            </a:r>
          </a:p>
        </p:txBody>
      </p:sp>
    </p:spTree>
    <p:extLst>
      <p:ext uri="{BB962C8B-B14F-4D97-AF65-F5344CB8AC3E}">
        <p14:creationId xmlns:p14="http://schemas.microsoft.com/office/powerpoint/2010/main" val="31666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</a:t>
            </a:r>
            <a:r>
              <a:rPr lang="en-US" dirty="0" err="1"/>
              <a:t>Intrinsics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apply some scaling/offset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Focal length </a:t>
            </a:r>
          </a:p>
          <a:p>
            <a:r>
              <a:rPr lang="en-US" dirty="0"/>
              <a:t>Camera center</a:t>
            </a:r>
          </a:p>
          <a:p>
            <a:r>
              <a:rPr lang="en-US" dirty="0" smtClean="0"/>
              <a:t>Skew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98344"/>
            <a:ext cx="4597918" cy="15499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38500"/>
            <a:ext cx="685802" cy="3307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1" y="3743325"/>
            <a:ext cx="635510" cy="2545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4181475"/>
            <a:ext cx="126492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Extrinsics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      is given in world coordinates</a:t>
            </a:r>
            <a:endParaRPr lang="en-US" sz="1200" dirty="0"/>
          </a:p>
          <a:p>
            <a:r>
              <a:rPr lang="en-US" dirty="0"/>
              <a:t>Transform from world to camera (also called the camera </a:t>
            </a:r>
            <a:r>
              <a:rPr lang="en-US" dirty="0" err="1"/>
              <a:t>extrinsics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Projection of 3D world points to 2D pixel coordinates: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38225"/>
            <a:ext cx="355092" cy="304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52650"/>
            <a:ext cx="2209804" cy="76200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50" y="3486150"/>
            <a:ext cx="3784100" cy="11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points, lines, planes</a:t>
            </a:r>
          </a:p>
          <a:p>
            <a:r>
              <a:rPr lang="en-US" dirty="0" smtClean="0"/>
              <a:t>3D </a:t>
            </a:r>
            <a:r>
              <a:rPr lang="en-US" dirty="0"/>
              <a:t>transformations</a:t>
            </a:r>
          </a:p>
          <a:p>
            <a:r>
              <a:rPr lang="en-US" dirty="0"/>
              <a:t>Different representations for 3D orientations</a:t>
            </a:r>
          </a:p>
          <a:p>
            <a:pPr lvl="1"/>
            <a:r>
              <a:rPr lang="en-US" dirty="0"/>
              <a:t>Choice depends on application</a:t>
            </a:r>
          </a:p>
          <a:p>
            <a:pPr lvl="1"/>
            <a:r>
              <a:rPr lang="en-US" dirty="0"/>
              <a:t>Which representations do you remember?</a:t>
            </a:r>
          </a:p>
          <a:p>
            <a:r>
              <a:rPr lang="en-US" dirty="0"/>
              <a:t>3D to 2D perspective projections</a:t>
            </a:r>
          </a:p>
          <a:p>
            <a:r>
              <a:rPr lang="en-US" dirty="0" smtClean="0"/>
              <a:t>You </a:t>
            </a:r>
            <a:r>
              <a:rPr lang="en-US" b="1" dirty="0">
                <a:solidFill>
                  <a:srgbClr val="2677BD"/>
                </a:solidFill>
              </a:rPr>
              <a:t>really</a:t>
            </a:r>
            <a:r>
              <a:rPr lang="en-US" dirty="0">
                <a:solidFill>
                  <a:srgbClr val="2677BD"/>
                </a:solidFill>
              </a:rPr>
              <a:t> </a:t>
            </a:r>
            <a:r>
              <a:rPr lang="en-US" dirty="0"/>
              <a:t>have to know 2D/3D transformations by heart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 more info, read </a:t>
            </a:r>
            <a:r>
              <a:rPr lang="en-US" dirty="0" err="1"/>
              <a:t>Szeliski</a:t>
            </a:r>
            <a:r>
              <a:rPr lang="en-US" dirty="0"/>
              <a:t>, Chapter </a:t>
            </a:r>
            <a:r>
              <a:rPr lang="en-US" dirty="0" smtClean="0"/>
              <a:t>2, available online)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Primitives in 3D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smtClean="0"/>
              <a:t>line                               through </a:t>
            </a:r>
            <a:r>
              <a:rPr lang="en-US" dirty="0"/>
              <a:t>points</a:t>
            </a:r>
          </a:p>
          <a:p>
            <a:r>
              <a:rPr lang="en-US" dirty="0" smtClean="0"/>
              <a:t>Infinite </a:t>
            </a:r>
            <a:r>
              <a:rPr lang="en-US" dirty="0"/>
              <a:t>line:</a:t>
            </a:r>
          </a:p>
          <a:p>
            <a:r>
              <a:rPr lang="en-US" dirty="0" smtClean="0"/>
              <a:t>Line </a:t>
            </a:r>
            <a:r>
              <a:rPr lang="en-US" dirty="0"/>
              <a:t>segment joining        :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19429"/>
            <a:ext cx="2388112" cy="3307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089533"/>
            <a:ext cx="507494" cy="228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485900"/>
            <a:ext cx="762002" cy="2545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66" y="1940228"/>
            <a:ext cx="1269494" cy="27889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75" y="1990521"/>
            <a:ext cx="507494" cy="228600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1829014" y="4020745"/>
            <a:ext cx="756963" cy="3494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1188083" y="4020745"/>
            <a:ext cx="640931" cy="4193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1829014" y="3181498"/>
            <a:ext cx="0" cy="8392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1829014" y="2611313"/>
            <a:ext cx="690670" cy="1698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 flipV="1">
            <a:off x="2358871" y="2900231"/>
            <a:ext cx="69895" cy="69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1" y="4093070"/>
            <a:ext cx="178308" cy="1524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23" y="4081181"/>
            <a:ext cx="178308" cy="2286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99" y="3273611"/>
            <a:ext cx="152400" cy="152400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 flipV="1">
            <a:off x="2008919" y="3760617"/>
            <a:ext cx="69895" cy="69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fik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24" y="2892611"/>
            <a:ext cx="178308" cy="2286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45" y="3795564"/>
            <a:ext cx="202692" cy="22860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17" y="3349811"/>
            <a:ext cx="178308" cy="2286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2" y="4264520"/>
            <a:ext cx="126492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Primitives in 3D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plane</a:t>
            </a:r>
          </a:p>
          <a:p>
            <a:r>
              <a:rPr lang="en-US" dirty="0"/>
              <a:t>3D plane equation</a:t>
            </a:r>
          </a:p>
          <a:p>
            <a:r>
              <a:rPr lang="en-US" dirty="0" smtClean="0"/>
              <a:t>Normalized plane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unit normal </a:t>
            </a:r>
            <a:r>
              <a:rPr lang="en-US" dirty="0" smtClean="0"/>
              <a:t>vector</a:t>
            </a:r>
            <a:r>
              <a:rPr lang="en-US" dirty="0"/>
              <a:t> </a:t>
            </a:r>
            <a:r>
              <a:rPr lang="en-US" dirty="0" smtClean="0"/>
              <a:t>             and </a:t>
            </a:r>
            <a:r>
              <a:rPr lang="en-US" dirty="0"/>
              <a:t>distance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0" y="971550"/>
            <a:ext cx="2057404" cy="3550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0" y="1479550"/>
            <a:ext cx="3784100" cy="304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0" y="1848565"/>
            <a:ext cx="3657608" cy="381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4" y="2251142"/>
            <a:ext cx="1016510" cy="3307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63842"/>
            <a:ext cx="152400" cy="228600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>
            <a:off x="1997303" y="4344205"/>
            <a:ext cx="756963" cy="3494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1356372" y="4344205"/>
            <a:ext cx="640931" cy="4193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1997303" y="2645537"/>
            <a:ext cx="0" cy="16986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1997303" y="3092637"/>
            <a:ext cx="579389" cy="1251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 flipV="1">
            <a:off x="2410732" y="3330732"/>
            <a:ext cx="69895" cy="69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2178374" y="3400627"/>
            <a:ext cx="262936" cy="55333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Daten 26"/>
          <p:cNvSpPr/>
          <p:nvPr/>
        </p:nvSpPr>
        <p:spPr>
          <a:xfrm rot="1781845">
            <a:off x="1397572" y="3047459"/>
            <a:ext cx="2139387" cy="979661"/>
          </a:xfrm>
          <a:prstGeom prst="flowChartInputOut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1997303" y="3400627"/>
            <a:ext cx="0" cy="384421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fik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16530"/>
            <a:ext cx="178308" cy="15240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12" y="4404641"/>
            <a:ext cx="178308" cy="228600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37" y="2645537"/>
            <a:ext cx="152400" cy="15240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76" y="4073012"/>
            <a:ext cx="152400" cy="228600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91" y="3592837"/>
            <a:ext cx="278892" cy="152400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35" y="3251379"/>
            <a:ext cx="20269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Transformations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Euclidean transform (translation + rotation), (also called the Special Euclidean group SE(3))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Scaled rotation, affine transform, projective transform…</a:t>
            </a:r>
          </a:p>
          <a:p>
            <a:endParaRPr lang="en-US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652" y="1047750"/>
            <a:ext cx="2107192" cy="11427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652" y="3111502"/>
            <a:ext cx="2107192" cy="7618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Euclidean </a:t>
            </a:r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    </a:t>
            </a:r>
            <a:r>
              <a:rPr lang="en-US" dirty="0" smtClean="0"/>
              <a:t>       has </a:t>
            </a:r>
            <a:r>
              <a:rPr lang="en-US" dirty="0"/>
              <a:t>3 degrees of freedom</a:t>
            </a:r>
          </a:p>
          <a:p>
            <a:r>
              <a:rPr lang="en-US" dirty="0"/>
              <a:t>Rotation      </a:t>
            </a:r>
            <a:r>
              <a:rPr lang="en-US" dirty="0" smtClean="0"/>
              <a:t>           has </a:t>
            </a:r>
            <a:r>
              <a:rPr lang="en-US" dirty="0"/>
              <a:t>3 degrees of freedom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576" y="990600"/>
            <a:ext cx="834849" cy="3035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493" y="1428750"/>
            <a:ext cx="1240132" cy="3035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19350"/>
            <a:ext cx="4674118" cy="14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Rotations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rotation </a:t>
            </a:r>
            <a:r>
              <a:rPr lang="en-US" dirty="0"/>
              <a:t>matrix </a:t>
            </a:r>
            <a:r>
              <a:rPr lang="en-US" dirty="0" smtClean="0"/>
              <a:t>is a 3x3 orthogonal matrix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Also </a:t>
            </a:r>
            <a:r>
              <a:rPr lang="en-US" dirty="0"/>
              <a:t>called the special orientation group SO(3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Column vectors correspond to coordinate axes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286" y="1504950"/>
            <a:ext cx="2693428" cy="11173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8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Rotations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operations do we typically do </a:t>
            </a:r>
            <a:r>
              <a:rPr lang="en-US" dirty="0" smtClean="0"/>
              <a:t>with </a:t>
            </a:r>
            <a:r>
              <a:rPr lang="en-US" dirty="0"/>
              <a:t>rotation matrices?</a:t>
            </a:r>
            <a:endParaRPr lang="de-DE" dirty="0"/>
          </a:p>
          <a:p>
            <a:pPr lvl="1"/>
            <a:r>
              <a:rPr lang="en-US" dirty="0" smtClean="0"/>
              <a:t>Invert, concatenate</a:t>
            </a:r>
          </a:p>
          <a:p>
            <a:pPr lvl="1"/>
            <a:r>
              <a:rPr lang="en-US" dirty="0" smtClean="0"/>
              <a:t>Estimate/optimize</a:t>
            </a:r>
          </a:p>
          <a:p>
            <a:r>
              <a:rPr lang="en-US" dirty="0" smtClean="0"/>
              <a:t>How easy are these operations on matrices?</a:t>
            </a:r>
            <a:endParaRPr lang="de-D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105150"/>
            <a:ext cx="2693428" cy="11173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00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Rotations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Advantage: </a:t>
            </a:r>
            <a:br>
              <a:rPr lang="en-US" dirty="0"/>
            </a:br>
            <a:r>
              <a:rPr lang="en-US" dirty="0" smtClean="0"/>
              <a:t>Can </a:t>
            </a:r>
            <a:r>
              <a:rPr lang="en-US" dirty="0"/>
              <a:t>be easily concatenated and inverted (how?)</a:t>
            </a:r>
          </a:p>
          <a:p>
            <a:r>
              <a:rPr lang="en-US" dirty="0"/>
              <a:t>Disadvantage: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Over-parameterized (</a:t>
            </a:r>
            <a:r>
              <a:rPr lang="en-US" dirty="0"/>
              <a:t>9 parameters instead of 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105150"/>
            <a:ext cx="2693428" cy="11173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C6D61746862667B787D203D205C626567696E7B706D61747269787D78205C5C2079205C656E647B706D61747269787D205C696E205C6D61746862627B527D5E32" val="iVBORw0KGgoAAAANSUhEUgAAAnMAAADvCAIAAAAW6cVIAAAgAElEQVR4Ae2dv8IWt7HG4ZzTpEvoktLhChzSpUwoUxkuIXAFQJnSfFcAvgTsMpVxm85xmYrkEoi7lJwflhmENNKr3Xf/SLvPV4BerVaaebSrRzMaaW+/e/fulv6EwLkR+Prrr589e/bvf//7l7/8JYmnT5+Oi8fr168fPnz4448/HkCXcXtBkp8cgf85uf5SXwg8f/4cKoJWgQJCevv27eiYoEXQhVnCgwcPRldH8guB4RC4LZt1uD6TwAsigHl6c3NjFf7xj3/E5rOfgyaYK8CpJvwXX3yBUW4/lRACQmBtBMSsayOs+vtF4JC0GuBOyPUYM4Z+nyRJJgQ+RUDe4E/x0K/TIHBgWqUP0e7JkyfWmd99992f/vQn+6mEEBACqyIgm3VVeFV5pwg8evToq6++MuGOatIlan7++edQ7K9+9StTXAkhIATWQEDMugaqqrNrBHK++cc//tG1xFcIRwTTN998YxWIXA0KJYTAegiIWdfDVjX3iEBCq2xNISr42Gbc7373ux9++ME6A3I98EzC1FRCCOyIgNZZdwRfTW+NAHE9sROY5r///vtj0yo64gH+7LPPDGtYVmuuhoYSQmANBGSzroGq6uwRAXaesG81luzbb789Ccf85z//gVzDPteAgLbixE+C0kJgWQRksy6Lp2rrFIFwMlEs3KtXr05Cq2iNXY7lGqvP4iuO8ThHaSEgBJZC4H//+te/LlWX6hECfSLwr3/96/e//30s25dffvmXv/wlzjl8+je/+c2vf/3rv/3tb6Ypq62/+MUv/vCHP1iOEkJACCyCgLzBi8CoSvpFIHeEHnWPTUsfJAFc3HIel3gLPiojBBZBQMy6CIyqpF8Efvvb34YzgYOIZwgGrndGEipM4Tdv3oBS/S5dFQJCoB0BrbO2Y6WS4yHAbs6YVlFARyWAANOLuC/v378f/1RaCAiBKxEQs14JoG7vF4GXL1/GhyQgKMurWGz9SryJZHk0E5MPfRJnE+zVyFkQUATTWXr6bHoSnvPnP/851prlVbg2zjltmmim//73v3//+98NgX/+85+KZjI0lBACVyKgddYrAdTtPSKQRy1peTXvp2QFmgKcmyGbPgdKOUJgKgLyBk9FTOUHQIATIeJTEZBYy6t5txEVnGQmJ2kkV/VTCAiBRgTErI1AqdgwCHCEYXIqAt9TkymW9x82KwvPcb4WXGM0lBYCsxGQN3g2dLqxRwRYXr13714sGaf6cVJEnKN0jEC+CYfTqRTQFEOktBCYioCYdSpiKt81Alo7nNo9TDvu3r0b36U16RgNpYXADATkDZ4Bmm7pFIGnT58mu1flB77YVblPmCVq4qgv3qgCQkAIlBCQzVpCRvmDISA/8DUdlvuEX7x4oSP7r4FU954ZATHrmXv/ULrnfmCdiNvewfm8hHvfvn17+I/XtkOkkkKgHQF5g9uxUsl+Ecj9wPgzz/ORuOs7BpuVL7Ym9Zztc0CJ+vopBGYjIJt1NnS6sRcEXHtLp8xP7R6O17hz505yl+z+BBD9FAItCMhmbUFJZbpGIDetCFzCOdy10P0Jh+M32d6KjI8fP+5PUkkkBHpHQDZr7z0k+eoIfP3118nJQWwawfyq36WrJQTy5WqmKRy+USqvfCEgBHIEZLPmmChnJARyg/XZs2cjKdCZrLnZenNzo6M2OuslidM7ArJZe+8hyVdBgMAlxv24gAzWGI156dxsJbgJ38C82nSXEDghAmLWE3b6QVR2I260C/P63n39+nX+LXR9Bud6YFXDeRAQs56nr4+mKWfbJh821xHBS/VxfnDE559/Tgz2UvWrHiFwbAS0znrs/j2sdozyCa2iar5GeFj9V1bsq6++Slr44Ycf5BBOMNFPIVBCQDZrCRnld41AblTJYF22w4TwsniqtlMhIJv1VN19EGVZCMSESpRhc0iSo5/XIJA7APjawcuXL6+pU/cKgZMgIJv1JB19KDU5tjD5trlCgtfoYJmta6CqOs+AgGzWM/TyoXRkhTWhVdTTHtY1+jhHFbNVq61rQK06D4aAbNaDdejx1ckNVnR+9+7d8TXfQ8N8b6vWs/foB7U5GAKyWQfrsJOL6xqsva2wstGW4wCZAXAS7+2f/uAnfpLZeJgRanIIBs7YUAO3kyaH/I0fgBxbma0bd4GaGxEB2awj9tp5ZXYN1n4+IwpxciZUvmUl7jDOM6JA6bun1IAPNt9QZDVgMsJ2W36TnLmBtR4SMlsTQPRTCCQIiFkTQPSzXwSw2O7du5fIx3dYCRVOMnf5iUlqC5NwD4LxRwLiZ2E4OYXR/TpbfPhRuJ3zGfiyG2YiRyBRiUVEb3ncICyezxVc+XeBXY0KgR4RYIFKf0JgCATyw/d5oxjidxce7oQIw+sNlb569SoXKS4TSiaS89NqSC5ZbbFvlrTlr5rgS7dBsPhf9F21UVUuBIZG4H3oh/6EQP8IwEzxyB7SbLbZXXIEg02DPBfZzkqG8pBWkB+TNORgpFJhrhRci7KhjP3rlszvvT7H5g3WNAkT/vr6VYMQOBgCimCKxwql+0Ugd0giq3lfd5Qb1sFbiwCYqhe/YxobndwSvitOxFOgLngXj3e+BMtGF47I//HHHxM1jY+T/MV/ut6CxL+9eKOqUAiMi4DWWcftu3NJDt/k1ILRlvPQlrhYRBU2JemLTeff54EdmTSEeQNpYoCTSrgFxs11p9iWH/bJ45gQADsjkVY/hYAQAAHZrHoMBkCA0J6cWrDz9qVVjvoLZ1ZwEGALrQJ0LvDDhw8DrWIX5rTKLZjCue6hzwhu2qzziJnK29JhhzkmyhECICBm1WMwAAKu49F1UW6mDNtjgi8XymGnaXu7yVJr8CRze35Ob6gzP3DK2mJR1tJrJ1y03X5ZWxLVLwT6R0DM2n8fnV1COMxlF77PuiM02Jqh9WBxtkuCBzsvDD3n5mwoVjJMMdk5QSKvaqUcjPI8hIppQSdbnlbSWtUKgXkIiFnn4aa7tkPApS7XhNpMJugkbC3F0CwxYkkY17VbCcVyNYXk8BKXmlgp35XE7Z2VBFC1QmAUBBTBNEpPnVdOqCtno8aIoZVQY0EUZoXeCC+a1EQewcTtF+thOTN4nkNbMNwMRp8kp1vYPamDkopjcuFS5pkRkM165t4fQHdG85xWoaLGiKE1NESkYLC6Nly9RXefTNhyU7mRU5BgL+5lPoEzGaKdaihXKm+/xHwiWSQO9+rrN+0YquRJEBCznqSjR1XTdTbaGucuWplIM5jVjieMJW9UB2JjPrELp5q0rsoGiBVTQgicHAF5g0/+APSuvruNcl9XcPBOY2jOCN6BGvNorN135bY/BEST3b17Ny8/kAq58MoRAosjIJt1cUhV4WIIlNyMO7qC0S14p13r7aLmuTcY/+q+ZuhFmeMCRCO7W31ktsYoKS0ExKx6BvpFwA1/vbgqubY+nJcLQc7Y80P4Ur5mvLs6U+Fyfddi1qkwqvyxEfi/Y6sn7YZGwP1MqXsY0JZqzt5FmvuBEXs4ZnUFZmMrjuLZyGzZfWpLCGyAgGzWDUBWE3MQKLmC3ZF9TgOb33MMZiWQitjsHDx3GpQXU44QOAMCYtYz9PKQOrquYFYlxzWMco3GWmS1x8id3OTaWXklhMDZEBCznq3Hh9HXtfB2dwXPhg9n6QEWWYP67lIrG4qmnpsxG0zdKAQ6R0DM2nkHnVQ894AIsHDH9CEwcicKrvHXvzolsWW29t93knAbBMSs2+CsVqYh4I7RLO+xyDetom5KH4lZ2SbkHsakpdZuHjcJsjMCYtadO0DNuwi4Y3TJVHJr6C0zZ9ZBF1kDsK5bPtext16QPELgIgIsanCAKNvqmMczieSwGv5I8JPM58+f41G7WMn707T1JwS6QoANo+6DiyHblZztwrgacdZEew29leQYLLePyO9NVMkjBBoR4OltnL7jP3vy5Anvdalm7Wd1xwdl7olAyfRxT//ZU9Dmtl2NGt/h5kY2LVg6BgtNS5c2lU+NCYEpCBBgSAxHfKw3ow1eJf4IPOTwTi6xaduqJPPmpz/mxxi4lv8xUaJc5QuBvRBwPY1MEveS5/p2XY14Xa+vecca3JkB49GOIqlpITADgTiqgwf4xYsX7ruJhYqd+pE7P6QYmnJXjbzBMzpCt6yLAE/qh4f24/+M4+u2umbtuUbMhddscIu6+Ubsx+6JUu6otIVAakMITEfAaJWXtGW9icfbnVMm9yqCKRoSlOwAAXffJ3K5T3MH8l4WwdVonjrEVjRFT1wWaoESJRVc1/cC7akKIbA0ArxNYSMfM93Gw8AJZeIjV7kXinrij1+JWZfuK9V3HQJuVDBVjrvI6mo0Tx3e/3v37sUv8HVgX3V3aQeUmPUqWHXzhggEWg3u3EmHu3H2Ki9jIim12WEpYtYEHP3cGYHSuDxuXIyrUcngq6BPoEQ4xenOnTuVYlteygcXWnf13VIqtSUEWhBg/0wISuJLTZNoNVSeh8fzetrHJcWsLV2gMtshkH/BlLbdEXw7ma5rKWca5sgz3uTwpTbuLRmL14k5527X8ma0spn7nEp1jxDYBAF7oXinZjyxvMK5TxgHFas/iC9m3aQP1UgbAqVDDWdYeG0NzizFy4NLNrxC9SrcZdEZ6tBW2BIQ/Ff1Rje7WlLEnR5tJpUaEgIXEeDFDAYrhub9+/fxA2HCXrwrKfDs2bMkh59h9UfMmiOjnN0QKI3IpRF8e0FZXyGE4e7du7yN/HvRR+1+EnyGCc7euaCsG/e/PQ6hRRZ93aZzM90tpkwhsBcC+VADTZa+XFkS0vUehVdezFoCTfk7IBDv1I6bd72OcYFt0k+fPsVkDIudoUUo5NGjR5XWLaY/LjOVWTFYw+vKKs4MN3Lc9LJpd2ShCTHrsjirtsURiI99sMrdt9Wuuol8aAo1i1lduJS5DwLuiDxvVXJxBXAfmeEYV155G/EYxzRsd01lVnM6dWWwBnVcXUozJENACSGwLwLui+lm1uV0n39WbcWsddx0dVME3IlkyeW4qWS3bhm9Je1W3kbXFcztk4J7oeewcsPJDF0ZrAGHfM4e8t0F5gQ6/RQCeyHgPrduZl1C913mNAkxax03Xd0OgdJY7M4KtxPrQ0v5wky4UnobUScwYi6/O4H40M4n/+MHDiFLtIIv+pNrffwoLYGX4OpDaklxGQG+62Jfegnfe1npX1rhj1kjiwvhYzKsd7aEB17WoVyCRZzkxcQ3Vpo9l6u5BYnmV6Fbncifw6KcfRAojcUl6tpSStw7JdvUdrAl8lg+ekE/sYO0kVlplDgp2uWdr/ick3Y3/lnyKMT6biySmrseAbgtzAuvr+piDeHNCv/y2MTt8uKws4XJJdR7sZ6pBXgxodLwZtEQPqEZrbjDwvt6pp+zqDuEwCoI5JvDwquSn3a9SvOXKnXfW15I9z5bEOW9pUCyqZzJsntXnMlc2ObUDAHxpd7SLjLMh3qTU/K0I+B+99Dt6G0yeRc4KL9d/s1K5uqHJ/82EuTXlCMEtkcAd5BrzMExM+aSi8uPnyqeTVM/Vqn7ASk2xgW3UlyA/TlxfBaMS4UlIVlbtSBkWPni3p5SPdvklzpOY8s2+K/UCv5YnlhsMl7A8G/4ac3xeNvkzzLjBHEGyRvNTJRb8MFQLNSJkZqUiWtI0sFhS7s9DAjIxopP7rNhVv1+a+xm3K6GhEAdgeQtsp/1uza7GjurGR3cjx4zBvHaB8kTcza2QSnAGOFaolRrNZTKbKZyY0Noap0VJ1yIGutUsT4RMGcMHY37tCJkYvXWCzN9zJ+iCm3Xa6tItewle1Xzx17MuizUqm0mAsl7aE9qV07FeLET2uO9IodBAY4kwU8yg+SkcyAg12T4CDVwO5UwWMRXUZzyeSUd5qCF9VecAJMOpZVIVyJgDznLN5WqeJ7tYWh05PIiWOXcG959Xo34zbI6e3hBYmmDYIaJmLXybOjSdgjEpGUvDwl7UrcTpdoSM4CY/2JRQ5qXrc4ojDL5CxnXw5BRr6Eq4A4X4zE0VgT7Zgdp1OTKCNjzj01ZacrCJnjaK8WSS4lrJ6Zk0okVS82u4yepc6Wf7mNvfhox60qwq9ppCLiPKcM0+dMq2qQ07w+CMcTAgoEmeef52c6IlGTo4a5wO/9SFXPzHUeK2cihS0yolu5tVjRbQd0YI9BImTzP4UkgEd9+MR27r3gvkvL5QLHLK8MMwJ5zS8TzADFr0nH6uQ8C9rraYxoS7Vy1j9xq9d07hrak18LPuk0j5AZFwJz/Oe3FGhmzMuOM81vSMX3mI0Bi1/KwmaXYUvkiZcxwtycfWOKadVKEIaPEngiUtj/a+7mncGq7ikDp9OD2mM9q9brYFwLBy4JM7lZOk9WuWnm7dDERH4qSe0QIDGYyF3NbOE3lYrVLFWBHQBznT7UYBsk2ATHrUmirnqsQKI3CHZ7nd5WeB725NHrO+OzlQRGSWtMQMCdWstUt1AK5sjPNll2Zl8/4Btw0gT6UZqfN48ePP/x6/z8cn38kR8waQ6T0PgiUTjIrjdf7SKlWywjYGJcUKTmKk2L6KQQSBMznTD4kmlwNPwkbtnx2kG8wjaOJ2FamdX664olZrWuU2A2BksFaGq93E1QNFxAo9VSpZwvVKFsI/IxAfAJDaakIhxZBQwZZ6QMYVuD6BDxqXm5qI/rdpVUuiVmvR1s1XItAafwtjdfXtqf7l0ag1FOlnl26fdV3NATw95rLqvIUxV9HXptZiSeIOR5Sr7igdSL/0Z7IEfUpvTnuF5pGVPDwMpeYNR6JDg9CrCCrcXjCebD5C8f4xbZOXLKeJoIPP2cpRqx+7+hXeajC8wOGFV3wGwdOpRje2jUOPgxOYHuYoXziqupnjopZK12mSxshUHpzSuP1RmKpmWYEYt9dfJO77S8ucKQ04QKE2xA1mgSOXqMjrwYDeikQ4Zqa+7+3kVmJdTJrldlMnfBmaJ3QKnMd+vcif4tZZ0CtWxZGQMy6MKCbV2eOu6TlUs8mxUb/yY4LBnezaZZV51SzExe6OgLx/JsuWJZZE1qFxfMwYFdmMasLizI3RaA0/pbG602FU2MNCJT89vNcoA0N9lKElTaONVhVzfjYhF7U3kSO0kOVNB5vzKtzcHLjxZ/QKs4YG53oiHijbf12MWsdH13dAoHSwBTPRreQQ23MRaDiHMOTGY99c1vo7j7sVFZAS48u4hJHiucQeuAxZo5IYupMkVsqwHaHyNICGVwVkEOblAxlLpZslzGmVeq/uLCa1CxmTQDRz60R4AkuNXnIEbmk7Oj5Nroliiw42CU17/WTuQKH/ri+X6iUS3DqOWOO9uoRa9fI2HLmJWJaZWLExtmWsYgHIxwiAQ2LWechr7sWQ8CcLYvVqIr2QAADyyVR+vdINMMym3uWHhGq7G5sGX/36Jwh27TH6SJfWslFvFwxrTJJgiYbPQc/xa59B9aU137WIZ+5IwldWhpZ5CU5ElCd61Ia/o40c2KZLadVCJVnGOewaHXZR7Q0MiStxIHTTO+Sq1N/xrTKbImDIBpplYaCGyMMXLJZpyKv8gsjYPPNpN7SSJ0U089OEGBAcR2kjeNjJ1pUxHjw4EFyhu0kg6ZSsy7VEajzZfzUXTkdh6Tv378f5oKT4pWC/OEsT1YE+Clmrfeprq6OQMmmqb9Oq4ulBiYiUOqv0sxpYvU7F89pdcbIu7MOozVvI0OdL/HWmmbXrDtAq0QCh8eVOulxq7YxEdusP3uDWTy4ffXfRVEQfXYjnGnSqJ6KjYVAyaaRzTpWP5b6q9S/A2mX0CoDPdZJ+waMgTTtStQWZsV5a44E+zzODC2MVnmM6dyLXJY3Yftcw6kpsllziJSzKQIlm6ZkA20qnBprRqDUXzY+NtfUV0F2rNrYjWSMvI2Ron2pMZo0UKaNDBWbNd7smy+BNypttEpDMzoXUXnI2YIVmpM3uBF2FVsXgdLIW7KB1pVGtc9FoNRfNj7OrXjP+whgsRETOYJBo0ilDbokrFmGhgJX5Y3iyLy5uQn5kOIMQ5N7jVZJMxaVzunMWy892OHxkM2aI6acTREoeQtLNtCmwqmxZgRKhkWpf5sr3rNgbAaJVrfsCTsKmEbdAwthRCLITKT4c3KWeTER02ooXOLLi1WFAvYW/MysTApiszoU4pWwGUGlXrvRKi0VZqwkQp15Aft+KgpQT/ijnjAR5kZyStUqf2gESk9CyQYaWtkDC1+aCZX6t38o+EJZLDxRLbJWt+m1ePU0pk9rHWuVfOsdVlhd9rXybiKnVbfYpMyP5vW76l/LRIBNP9U6/IvuajMkDZ37Nyj3oAiUGJSB7KAaH1OtN2/elMagERWOvZHoNW+UG1HxizJjHVlHVwqbLcRQXynmXorZIRkHIAj6wgQgAZm5ldQzqac08sSVT00DTmj3Vr15rsY4lpqBgC/WExdIntpQLZlxGaVPgkDp+SaU4CQIHEPNCrOOOF2OTSUe0RFVWOm5ihmh0sRsZo3rpxJrggeMS8lwAa3O65q4lRKvzci3ecDldVZC4/DfxtFxeXsclggEjfZ44h8PtTGMXrMVKRdJOaMgYC6dROCSdzEppp+dIHCk/sLZGH9jleGy/SCeTrpjRDFCvFh88gNeTDLDqYFxftAO45Wjr+ZpWhp25tVmd9l84rLNGqYMH93HVkeWYE5h84tSgvnFx7Y/1GA8X7prl3y6LZkffZB3jP/pspYe2QXbuNESmkMIHyty8jSv9mG6MvY3znM2HvhhiK29ipo2zl/0BmNWUWcLxdgDxsjcuU/rss0alGHWAFJ1ng+fsqtP7vCxJLssmJXMi5Y2lNdIMFGKg9PWaGLtOpnisWHA9i+v3dy8+glVmHej7uoNgfqL35u0dXnidz9m2fpduuoiwEAUn6oBiTAJ41+IICTcu0qZ0BA0THBZqUAn+a3MymsDudb3+gAWxFk5LAkGTSx6MIpB7wSUw4jRv4OuYugcphekyFgIJJPR/gfxzuGFQVv2mNS1wEhlBxTmb+OaY722Da5O+NYN66C4besyQZwlA5QHNFmsBSYWcesV7nWV/hvdG8wsJ/bb7IXk7Hb7nxbMVu1sN9Z9Xb2hEY9yMlh37B3MUziC8FgWhnBusaQ6Cq2+B63iKHcv2e7VCuIM6Mm9+V2M+0kZ/TwhAm6UeHi0MGdPCMjQKpfGhLHC/uPoirEk3+bhiefrlRZtnbX0VFg+gFM4WAJQqeUzranU3/mlycyKPi3zuDgoKZ4DBtTAsXNcJN42CIhZt8F5m1ZsTEwSnQebxOBgHsXCx5eUDghMZVbI0qCLD0gg3509x5Q87sxmgjfYHjis8otxXPjEw4IroUDxCWFUAnCV8dRaUeLkCBwpIuYkXRlbe4OqHAeCYEUNqkW3YrMmaNzB4mASzRrEjtk34Y5u9coFm8Os1BJChfPq4hyeS2IB+JBsnMm7xwRWg2aMidJC4NgIDLTOGo/1sfF07A7aUrvYhekSJ4up5hOmOwYNcZ3JrFAjBFmfovI65cBByTp7c8vnuPO2FBvceQedTbyYWc26OhsIq+rL+G9hNyXiZNeTkQtxxRwutKpIa1TeuusmbxuAmH0kJmleLM6BjHXQUgyI0kLgSAgQzu2apwPNn2JR2Q7O344dBJ7YzfDQwYZNzFC4IzjeIU4CdxJzC8sNcjXDjERlM+eOHVRpej6zUilmOz5xjjasNGCXKDlSzLTJrYQQEAKnQSCeGcTpXQBAAKw6eGVEo62OGMRppyO4xMnuTdYT8XFSDxxMcM9YG4tneoMNNbSNQ8UsP0ngNx8Ll0R+/RQCQmA2ArtT1GzJe7gxNqN7kGcRGbDCjTggTvdgg3hFFvttrOnFtcwKyoByMYiOMDCChBfpElUiBITAWAjYmln/Yncoqq1K9o/eJAkhDosRw+ueEyc+4XHjhK/yBhuOsCaO8njx3y5ZApOfzTaJP92uKnFOBHTQ0jn7vVut4wcSSmvZu7+qLsfeRoFVWvcJ4+nEKjOfMGQ8SqjwMszKswVrMgGpuH24RLgTxY79rKz6mqlyIdAzAgfwW8Y2K+posFr1eQs+4XCqcPAJ58QJ+9p0B9OWhcUhzLMFvMEBeqYVFVoNZcJq/KpdpcrHQiAeyBLJ9RmcBBD93AABM6FoKwSvbtDomZs4qk94GWYlJBpnb8vzAQErlKkFKJURAodBwGyO/jWylT9E1VFx2/RXvJjq7jSBMiyUh+lObtduI+ekVhZgVlaeTe2Wtom3Zp7SUlJlDo/AQGPu4ftCCoJAvHMUJ1weViOUFkeA3Zi2no3pxQabvAl8wubfwnvc//bWa5kVlx3+k8QPfPHsEtzlChXOnx7lxAgcYNEuVucM6WQcGFTl2E5IPnw5qEb9iw2bGnFituYrQSx4x5tw6KO8TFdqXsusaJi8TujPhOIiuRLN1Pl8EBcE3Xl72D9m350j3NWbIGGEQEDADq3l51F3vHTY1zFxumuLsWkL6ZiZ26Eu70Wy7/vMSMSTu6AeD2KoB4PD5iAlzSlAsRntbnALBzGWxB4onzFiA6yubKKEJ9/zurJm3b4xAqWu5G3aWJJrmkucJWMJf43ijffaCQ90d+UWW7FuH4XiOQ1E61Zu1dI6C7RumR4y59usnD4VthnZ6wTitraMtZdctWKWYN6Rc7NdVeLkCCS+kJOjMbT6Y62mM3bFQ3zYEzI0/qMIHx/Ej0nq+ntjm6fng5lmMisMmqxA8CwmcUl4I2MD3+1dAr1gaPfSvpnB83DR7N5XyHrrOOTly6pDpKvbIDDcexR7GrEQ+o+X2aYf126FOQ3kGlop+XvZzBrHEk/6JMza8n9S/wzDOVYs1MUgXqqnZXA3H3KpEuUfGIFPHsfoh7xwY3V64kSNevJWt4s+FYTjSJHK+Fap4aiX1vMGB8RiR2bJJxw7FUh3CPVkm5WPmSdbjnB8Vxy/WLcxCvH7ZmiFhf0AABWNSURBVGlChanWfipxKgSGM2hO1TvtylaYtb2SfkrGJkE4Hqgf2Y4tSezpLPmEY78x3lN3o86+KE1j1vxECIbFiwcWwprxBNBV2P2QkFtSmSdBQOusY3V0pb/w8o2lC9KyHhSbBO6R8cMpNYTAPC3mFi35hCkTm3MYe7157Ccwq3sixEVaDX0JCnFMl9vBOAHcJWu3sDIPg0ApvOVgNtBh+qukyPH6y9b8gsos6WmAKvX+svnxoUuYpO7hB0kcD/TR1SbDVmblkeLBSqalrIQ1Ho7MFCOO6XK7gcrjQzvdMso8HgIlb3DysB1P8YNpVOqvUv/2rz6jVuyZ5Nhzzf7pNevoes/aVSs/qcfNbOUuPJrunIboV1v0pZWupj6tzMojlXwkjmcOh0k7WHDwRXKliUl1treukt0iUHJmHM8G6rYLFhGs1F8ln8Qija5dCWN3HCfMgisj4dqNdl5/qaNLYk8tH+qJY4BhTbzxbv1sSLEe6Wrqc5lZmSzAdjxSsWLMFGbslqGeeCYSV2hp/Ma2KdYylTgwAqWRd95U98BAda5aqb/Mdulc/pJ4RMfY2E0ZRkL8kK4JVarhYPnW0aU3N+hbv9qCCT5hC9DBM+/6hKkHG89m5/QOjs8eeqfGrMjHU+WG/rqnTzWCFc8B3VvYmt1hrJcrqjKvR6A08iY+kusbUg2rIlAyTWzUW7X1VStnTLchnoYYvlGqNNCvKkkPldsngGJMcsGs3xOrLC9ZyYm98SXSwWmPSNYc4wbkuvua689fPsemtoGMN4Q0ExPLyTVHdDThD5psNF4hy3aIifVyC2MrN67s5jIrp08ESnPb0kjdpxaSykyZBIpS/ybFOv9J6Cmmqg1KKMuqHqPf2WwAHIrW0fWwGAx9CwGDI+btq2S0Z/tTcAXTLlasC3iI40GeIFsgV1pv5KY1nr2fmRUhKjzqNkx5/iDXRulx8ybHNrnVWqb1iuWQuGjvxoWVHgKBks1qL/AQWkjI0kyo1L/DIQa5MtbFgxhjFMMa031G/OHUuSgwZh/a8RrSs+Hf8NNuZPxPzt2zSyTi5wHQIL9gj4XnAeLgJ5OV+BY3DZcbPZHg9tJcDS633kFgbFxa2a13wukVSOBqdTETqms8/yLeHHax2lIBrP7G5lRsFARKcW28QqOoIDlBIF6MjN9fQiuOhA8jdaxdSPOsHuwgOb6Hkau5eA7vfsuzYf7neQLsckhTbZ11nhq6SwhMQqA0q5PNOgnG3QtjwbgylCwMt3D/mVhp8apeEJhnFY8lH5zEeMXt2UMEzZVImt/7ynrqtze2gmnrTmjqldtVTG1Lb5YQs24GtRryEaiMvAcYoXydj5gbe/9i/Uozp7jMWGkGejyl7liPuxInJI80C4S4MVkUhGhxI+8eUDMVYfzemHrBczv13sbyODnaV/fC7poZ8vD40SmNIi1Y7DbG+ILVqSohMAMBJvvuXbikFLDmItNhZqkTYVzW2DoU+HqR4EtMVVvbu77CvAaIAT9zYyxLfrty9kJANuteyKvdjwiUzBo5hD9i1HeqYpMdlVbpEKZ9mKRMHbBfZ5hTLV2Kj73dsGupUGW2QUDMug3OaqWGQIlZSw7GWl26tgcCpTnQSnyzh4rFNpk64Ktk5YJ4HFjwDCoXsdCFDwj8vOvmw0/9LwR2QKA0GJWCYnYQUU1WESj1VGnOVK1s1IucMccfa6uwLFEzBDoBC39MO5gjliYfdW05jSH+nl29sK72g4CYtZ++OK8kpfGXUem8oAyleamnSj07lHKThcWKZWVUi6OTgTvQDfIGH6gzh1WlNP6WxuthFT2s4CW/falnDwuEFBMCPyEgZtWDsD8CpWPSGre77a/A6SUozYHErKd/NE4KgJj1pB3fldql8bc0XnclvIQBgVJPlXpWoAmBYyOg/azH7t9htDvhbshh+qZBUFYW3QgdvMQH3nXTAIyKnBQB2awn7fje1C59kapkDPUm/8nlcWmVkG/R6skfjNOqL2Y9bdf3pXjJbShm7aufPGk4vc/LvlXqU7ewMoXAkRAQsx6pNwfWpTQKi1n779RSH5UC0/rXSBIKgSsRELNeCaBuXwaB0ih85QeklhFOtVQRKPVRabZUrUwXhcAREBCzHqEXD6CD1lnH7cSSzVrq03E1leRCoBEBMWsjUCq2LgKlb9qURu11pVHtUxAobTuWzToFRZU9FAJi1kN159DKuCaOG3Tap5oE8vDha6YI7CDijwQ/X79+3ae0C0pVmv2UZksLNq2qhECfCIhZ++yXM0pVWmothZ72gxHfUONr2MjPN5aNZkjw8/79+5zSfv0n3KmBL2nTCn+c+d6V7q4wfNfazVemEDgDAjqR/wy9PIaOrs2K6ATIQCfd6oBVCn0G8b744ouHDx/iBYVW+SZ2YFk+e0IOWsy24aBVajDz/fHjxzSHQdwDJjaTSIQp9WZSTD+FwCERkM16yG4dUqmSzVpaxutBSaPVwJ18B5svnDAP4F++1mkSQoowrv2cmuCrn0ar4d5vvvlmaiUrlS/1Tqk3VxJD1QqBrhAQs3bVHacWpmSYljZ17A4WbupgrWKf5YY1Fmr83VkYCN6dJzNWb3JjXHNyaeOfslk3BlzNDYGAmHWIbjqLkK4LsWQV7Q5KMEOxVmE+9xi/O3fuxELO+4Q1/J0YrNTZj0WYsz7iQfyzXd8xYkoLgUERELMO2nHHFLtEGB0GMRFPFMy1V69eubRKDyVfLZ03RXCpy52C7PJMuDZrqR93kVCNCoHtERCzbo+5WiwiUAoo7c0hDNPf3NygBiugJSc2V3NbkyjiovKFCy6zEm9cKL5pdmlPUT/EvykcakwIfEBAzPoBCf3fAQIlZp1n7a2nUPDr4vOsOHiXsrNzZu2Ht0r9UurH9XpENQuBrhAQs3bVHWcXBreqG5uTs8uOSGF3htBcDNaSHxjx8BLnQk5dfXTpuR/eKvVLJyZ1jr9yhMA2CIhZt8FZrbQi4NKGu5jXWuPS5YIfmFrZsVqpO98YQ6xTpbx7yaUuFyL39rUzXS99Pyb12uqrfiFQQkDMWkJG+fsgUKIN13rbRUROVqJdDoWoGKxIm88GSqpVtHCZtROLENs9X0hGlxlqVhDQJSEwIgJi1hF77cgyl8Zl1zzaHgjbk1o/+cF1BeM9nipwzqz9WIS5bEG7Ug9O1V3lhcC4CIhZx+27Y0qeHLBgSpbGcSuwTcIok1OWKi0GuzYugCu4EkUcl7S0a6b3w1ul8KVOTGqDUQkhsD0CYtbtMVeLFxBwzcFOmDWIgSu4ogN7UXI36SIGK432w6xuj/RjUlc6SJeEwNoIiFnXRlj1T0bAJQ+4yrXhJtd+3Q2BMus0mRustFknY1col7r6sQjzhWS0cPvO1U6ZQuDACOhbNwfu3FFVK43OMM1Uh+riELx58wZyrYuRRwVjyU3db4PkObOWkFlczYsVls6I6EfCiyqogBBYDwHZrOthq5pnIkDMretUzJlmZgNX3AZB1mnV/Xhq3cZ1xXEN9H54y+0L9iL3Y1K7qCpTCGyDgJh1G5zVyjQEXApxR/Np9a5fOjdYadNdOa7L4irrwlKvZ6Wrrpr9iLeS1qpWCDQiIGZtBErFNkWgREUlJ+SmwpUb4xPlOSPWd76WKsvroWTdXC5VtXg+O1ndRdZSry0ugCoUAp0jIGbtvINOKh4U4h5z6JpK/WBke3JikWa4grk9Z9Z+LMJSL9R3IsWYKC0Ejo2AmPXY/Tuwdq4BlPNNVxrmlDNv6XHERdZ+iL+rR0LCnBMBMes5+30ArV1TDyckHtc+pXddwfP4xp1AzKtqDaxc8WZsK1pDNtUpBHpAQMzaQy9IBgeBkkPY9bg692+e5QrmWt4XRXOpq5NFVjvfMdGiH+JPBNNPIbA9AmLW7TFXi60IuLTksk5rjWuWy13BtDZv6THXsR/eymVDzXkbdtfsDdUtBPZEQMy6J/pqu46A62B0CaxezzZXc8qZR4edL7K6prnrut8GdrUiBDpEQMzaYadIpJ8R4NgBN0K45JDcETiXDt2ZwUUhc4bmlnkkfbGtqQVQMz8SmUpc78LUylVeCBwGATHrYbrymIq4xpB7MO+++rt0eO/evRlSuUZhJ4usrmzzNuzOQEa3CIFREBCzjtJTJ5XTZVZorLcIYZdZ59Fh/nW2TgxWHkHXFS+D9aQvp9QuIyBmLWOjKx0gwDm97hnCrvG0o7z5h9ldsS9K6B4y1Qmzlo5emheldREKFRAC4yIgZh23784iuWu29uYQzlcf59Gha/vOq2rx58PF3O2dxZtWhUJgLATErGP11xmldZ2NuEwxoTqBw3VNf/bZZzPEc5l1nld5Ruv1W8SsdXx0VQgYAmJWg0KJThHgo3JukK275reLDu7x9Hfu3JkhTLeLrLipc7scj3cnrD8Dat0iBNZDQMy6HraqeTEEnj17ltflmlB5sb1yZtisPS+yuvMYuYL3errUbucIiFk77yCJ9x4BDKM8IAhL0d1Fuj1k7qZbN7Mum+sK7naRFQUfPXpU10hXhcA5ERCznrPfx9O6Z7OVAOYc0Nx3mpeJc1isvbm5iXNCugd368uXL3PBZLDmmChHCAQExKx6EsZAgK0duRXYz96bXLa3b99OQtYlqm4NVlRz5zqTVFZhIXBUBMSsR+3ZA+qVcw92oWtOba98HsDshjWVBEMLdyGzB2bF5Z7HVencpVJXKl8IgICYVY/BMAi4RpLrQd1epTx6OWejklQELj1+/Ni92gOzfvnll7ls+SwnL6McIXBaBG6/e/futMpL8eEQIGQmDwn+9ttvObt/d12QIQlBanm5sAgrxwu31LCq4qz+5tuHiCbrJHZsVd1VuRCYjYBs1tnQ6cYdEHjy5EneqmvL5sXWznnx4kXSxNOnT5Oc5CdO4ECr+TItJXswWPN5DIK5Vmyimn4KgTMjIGY9c++PpztRuK7ftQcTCtmwnmNM8VQ/f/48zrE0AhP0G5zAMKjLVT0way4YBmsPHgJDUgkh0CECYtYOO0Ui1RDIx3pKu5m1Wta5BuVArrEBij0Ng2KbspgKm/JlWbgWDsZUDQuxWOFcchdld2dWxM73DnUC9TodqFqFwDIIaJ11GRxVy5YIsAMnj6R98+aNu690S8FCW6xNQqiuHzUWBuLEgRxk5t8klhh6do8jjmtYO51LpRXWtTFX/cdAQMx6jH48lxacxX/37t1EZ6JVsbGSzH1/Ig/GKGFN7G0Nxh9HHvKHQ5tdOpyHHMRzo4Qog4G7o/y0nm8l6iRYbEdY1LQQaEFAzNqCksp0h4BrtkJgRlfdSVwWCALOd91wCMa+3z3FiZ34qJkT9PN9oTKcuiIE9kdA66z794EkmIGA62t1M2dUvvEtrtj70qq79JsHP28MlJoTAqMgIGYdpack5ycIYJvmO3AIrtl9bfITKRt+IHBiGnJTHv/cUNOSRXIbmlVhhQQvCbHqOjQCYtZDd++hlSPINo7CRVfWMoeLXHUN1n136LLCmoRTga0M1kO/TFJuYQS0zrowoKpuSwTcFcotV1vxmhKlDA+FuKQZVh3Gd7KzBeuQareEMWkrDwnGPVDamJvcq59CQAi8R4Dj0/QnBMZFAEpL3mSChDdQB/7O95ti2E1q2jUEv//++0mVLFs4FwnHAMou24pqEwLHRkA2azIs6+dgCGDe3b9/PxF6g72teehskIHxIhGm8jO3DnffbJPb0HCtvnBe6URdEgI5AlpnzTFRzkgI4IDN433yAJxlVQobVd06289ZpJJkORPr0F12dRtaI5ODjhPXNC4B0eoaUKvOYyMgm/XY/XsK7dyTFlY90wA6Tz5rY0A3msvby2wSlhLu+Ru4prHOS7coXwgIARcB2awuLMocCQEcmPnq4KpmK3zjAoSFh4PXvZRk5scbsTw8IwAqqfaan3lAMoFLotVrINW9p0VANutpu/5oiucLn+zAufgdt3ko3L59272x8eCk/ODA3c/jzZermSXoxCW3l5UpBC4iIGa9CJEKjIGA68xcaQeOy6yNRM5CbPKp891plQ7OY6nkBx7juZeUXSIgb3CX3SKhpiMAN+THRORO1+kVO3fAhZZL2BHbb1jWbbGPof9kr04PtIrkSSyV/MDWv0oIgRkIyGadAZpu6ReB3Ce8xqYRjk0Iq5KT4qSwVqHVOPiWn/seCkFH5ja0/MD9Pt+SbBAExKyDdJTEbEPA9Qk3xuu2tfC+FJG90A8cyb94TQmhunivkbGVbPQeW/mVEvlcRH7glaBWtedBQN7g8/T1KTTFJ0wYUaLq4j5hqDRsPMWJyqJpPdIHqxT2iiNvcSDDXi3e40SRxX/C98n3AOB7pF28IVUoBM6FwLGPmJJ250QgPzsCwlgcinirDy3C6BjHoRUip+BOCmDUxgMKnLqGJPNUQ8JYNtJ4p+dVpbuEgBCIEZA3OBlb9PMICJi3NlZmcZ8wlbNIiUGchP/EjVoaTmXHaj/n2ucQISGKtHi2TSklhIAQcBGQN9iFRZljIwA95GckLe4TBiMcp7iCsVaTiF+DD5uVOFusQ5isH1pFPNCIY6nIATHRqnWcEkLgGgRks16Dnu7tGoH8G3Nrfw0NloWucAXfuXMHTu2WqPJwqjUiqLt+OCScEFgTATHrmuiq7r0R4DT55Iz7xmOS9hZ8xfbzbTa7f2BnRW1VtRDYAwEx6x6oq80NEch3layx4LqhQlc1lS+vYlvXY5uvak83C4FTIqB11lN2+5mUZvmQ2JxY4/x7rvHVY6eT5VWQySOEj42AtBMCGyAgZt0AZDWxJwJ5NBMRsPt+VWYvOFheTQK7oNVuF4P3QkntCoHrERCzXo+haugdARzCHEMYSwnBdBWpG8u2UpoP7MSnVdAKmDR+824lkVStEDgqAlpnPWrPSq8UgfzbbeeJZso/Ence3dPnQL+FwPoIyGZdH2O10AcCDx48iE9NQigWHXc/EH8DbAhQSpaWOQcKNDZoWk0IgXMiIJv1nP1+Xq05rffm5ibWn7XGA5+UmwcDr72pN8ZWaSFwTgRks56z38+rNcurUEusP8cnHXjbCR8MiM9aEq3GXa+0EFgJATHrSsCq2n4RgFxxh5p8EA/OUmw7yzlMAls8PtNYtHqYnpUinSMgZu28gyTeKgjgE47JFfrBtjsYubKzKP5CnGh1lSdJlQoBDwGts3qoKO8cCCQHC3Ma0WH2d0Kr8dZVphE9fA72HI+VtBQCt8SseghOjUCyFecY5CpaPfUzLeU7QEDe4A46QSLshwCbT9jZae3jFo69xJY/UAJDPLZW2Wgka3Wg7pOox0Dg/46hhrQQArMRgFxxAnM+Ufj6Gwuus6vq4UbkJ9oZXbC/+db6Oc9x7KEjJMOZEfh/K7yPbBewPjkAAAAASUVORK5CYII="/>
  <p:tag name="POWERPOINTLATEX_PIXELSPEREMHEIGHT#5C6D61746862667B787D203D205C626567696E7B706D61747269787D78205C5C2079205C656E647B706D61747269787D205C696E205C6D61746862627B527D5E32" val="100"/>
  <p:tag name="POWERPOINTLATEX_BASELINEOFFSET#5C6D61746862667B787D203D205C626567696E7B706D61747269787D78205C5C2079205C656E647B706D61747269787D205C696E205C6D61746862627B527D5E32" val="95"/>
  <p:tag name="POWERPOINTLATEX_REFCOUNTER#5C6D61746862667B787D203D205C626567696E7B706D61747269787D78205C5C2079205C656E647B706D61747269787D205C696E205C6D61746862627B527D5E32" val="3"/>
  <p:tag name="DEFAULTDISPLAYSOURCE" val="\documentclass{article}\pagestyle{empty}&#10;\usepackage{amsmath,amssymb}&#10;\begin{document}&#10;\large&#10;&#10;\begin{align*}&#10;&#10;\end{align*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x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y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11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z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p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q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lambda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10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r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5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m} = (a,b,c,d)^\top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5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bar x} \cdot \mathbf{\tilde m} = ax + by +cz + d =0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77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m} = (\hat n_x,\hat n_y, \hat n_z,d)^\top = (\mathbf{\hat n},d)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x} = \begin{pmatrix}x \\ y \\ z \end{pmatrix} \in \mathbb{R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109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| \mathbf{\hat n} \| = 1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"/>
  <p:tag name="PICTUREFILESIZE" val="18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d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11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x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y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11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z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d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11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m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7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hat n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' = &#10;\underbrace{&#10;\begin{pmatrix} \mathbf{I} &amp; \mathbf{t} \\ \mathbf{0}^\top &amp; 1\end{pmatrix} &#10;}_{4 \times 4}&#10;\mathbf{\tilde 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109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' = &#10;\begin{pmatrix} \mathbf{R} &amp; \mathbf{t} \\ \mathbf{0}^\top &amp; 1\end{pmatrix} &#10;\mathbf{\tilde 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77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bar x} = \begin{pmatrix}x \\ y \\ z \\ 1 \end{pmatrix} \in \mathbb{R}^4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9"/>
  <p:tag name="PICTUREFILESIZE" val="125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t} \in \mathbb{R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R} \in \mathbb{R}^{3\times 3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37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X} = \begin{pmatrix}&#10;\mathbf{R} &amp; \mathbf{t} \\&#10;\mathbf{0} &amp; 1&#10;\end{pmatrix}&#10;=&#10;\begin{pmatrix}&#10;r_{11} &amp; r_{12} &amp; r_{13} &amp; t_1 \\&#10;r_{21} &amp; r_{22} &amp; r_{23} &amp; t_2 \\&#10;r_{31} &amp; r_{32} &amp; r_{33} &amp; t_3 \\&#10;0 &amp; 0 &amp; 0 &amp; 1&#10;\end{pmatri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4"/>
  <p:tag name="PICTUREFILESIZE" val="275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R} = \begin{pmatrix}&#10; r_{11} &amp; r_{12} &amp; r_{13} \\&#10; r_{21} &amp; r_{22} &amp; r_{23} \\&#10; r_{31} &amp; r_{32} &amp; r_{33} &#10;\end{pmatri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153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R} = \begin{pmatrix}&#10; r_{11} &amp; r_{12} &amp; r_{13} \\&#10; r_{21} &amp; r_{22} &amp; r_{23} \\&#10; r_{31} &amp; r_{32} &amp; r_{33} &#10;\end{pmatri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153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R} = \begin{pmatrix}&#10; r_{11} &amp; r_{12} &amp; r_{13} \\&#10; r_{21} &amp; r_{22} &amp; r_{23} \\&#10; r_{31} &amp; r_{32} &amp; r_{33} &#10;\end{pmatri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153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psi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5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theta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10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phi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13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&#10;\begin{align*}&#10;\mathbf{R} &amp; =   \mathbf{R}_Z(\psi) \mathbf{R}_Y(\theta) \mathbf{R}_X(\phi) \nonumber \\&#10;&amp;=&#10;   \begin{pmatrix}&#10;    \cos \psi   &amp; -\sin \psi &amp; 0 \\&#10;    \sin \psi &amp; \cos \psi &amp; 0 \\&#10;    0           &amp; 0         &amp; 1&#10;  \end{pmatrix}&#10;  \begin{pmatrix}&#10;    \cos \theta &amp; 0 &amp; \sin \theta \\&#10;    0           &amp; 1 &amp; 0             \\&#10;    -\sin \theta &amp; 0 &amp; \cos \theta&#10;  \end{pmatrix}&#10; \begin{pmatrix}&#10;    1 &amp; 0          &amp; 0          \\&#10;    0 &amp; \cos \phi   &amp; -\sin \phi \\&#10;    0 &amp; \sin \phi &amp; \cos \phi&#10;  \end{pmatrix}&#10;  \nonumber \\&#10;  &amp; =&#10;  \begin{pmatrix}&#10;\cos \psi \cos \theta &amp;&#10;\cos \psi \sin \theta \sin \phi - \sin \psi \cos \phi&amp;&#10;\cos \psi \sin \theta \cos \phi + \sin \psi \sin \phi&amp;&#10;\\&#10;\sin \psi \cos \theta &amp;&#10;\sin \psi \sin \theta \sin \phi + \cos \psi \cos \phi&amp;&#10;\sin \psi \sin \theta \cos \phi - \cos \psi \sin \phi&amp;&#10;\\&#10;- \sin \theta&amp;&#10;\cos \theta \sin \phi&amp;&#10;\cos \theta \cos \phi&amp;&#10;  \end{pmatrix}\nonumber 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9"/>
  <p:tag name="PICTUREFILESIZE" val="872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 = \begin{pmatrix}\tilde x \\ \tilde y \\ \tilde z \\ \tilde w \end{pmatrix} \in \mathbb{P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9"/>
  <p:tag name="PICTUREFILESIZE" val="140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begin{split}&#10; \phi &amp; = \mathrm{Atan2}\left(-r_{31}, \sqrt{ r_{11}^2 + r_{21}^2 } \right)\\&#10; \psi &amp; = - \mathrm{Atan2}\left(\frac{r_{21}}{\cos(\phi)}, \frac{r_{11}}{\cos(\phi)}\right)\\&#10; \theta &amp; = \mathrm{Atan2}\left(\frac{r_{32}}{\cos(\phi)}, \frac{r_{33}}{\cos(\phi)}\right)\\&#10;\end{split}\nonumber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467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psi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5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theta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104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phi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13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hat n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4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theta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104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hat n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theta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10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R}(\mathbf{\hat n},\theta) = \mathbf{I} + \sin\theta[\mathbf{\hat n}]_\times + (1-\cos\theta)[\mathbf{\hat n}]^2_\times 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4"/>
  <p:tag name="PICTUREFILESIZE" val="113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theta = \cos^{-1}\left( \frac{\mathrm{trace} (\mathbf{R}) -1 }{2}\right),&#10;\mathbf{\hat n} = \frac{1}{2 \sin \theta} \begin{pmatrix}&#10;r_{32} - r_{23} \\&#10;r_{13} - r_{31} \\&#10;r_{21} - r_{12}&#10;\end{pmatri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2"/>
  <p:tag name="PICTUREFILESIZE" val="296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r} = (1-\lambda)\mathbf{p} + \lambda \mathbf{q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4"/>
  <p:tag name="PICTUREFILESIZE" val="48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q} = (q_w,q_x,q_y,q_z)^\top \in \mathbb{R}^4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5"/>
  <p:tag name="PICTUREFILESIZE" val="85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| \mathbf{q} \| = 1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182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q} = (r,\mathbf{v})\mbox{, }&#10;r \in \mathbb{R}\mbox{, }&#10;\mathbf{v} \in \mathbb{R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73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(r_1,\mathbf{v}_1) (r_2,\mathbf{v}_2) = (r_1 r_2 - \mathbf{v}_1\cdot\mathbf{v}_2,&#10; r_1\mathbf{v}_2+r_2\mathbf{v}_1 + \mathbf{v}_1\times\mathbf{v}_2)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9"/>
  <p:tag name="PICTUREFILESIZE" val="124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(r,\mathbf{v}) ^{-1} = (r,\mathbf{v}) ^\star \equiv  (-r,\mathbf{v}) &#10;\equiv  (r,-\mathbf{v}) 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86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(r,\mathbf{v}) (0,\mathbf{p}) (r,\mathbf{v}) ^\star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4"/>
  <p:tag name="PICTUREFILESIZE" val="62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p} \in \mathbb{R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"/>
  <p:tag name="PICTUREFILESIZE" val="30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(r,\mathbf{v}) (0,\mathbf{p}) (r,\mathbf{v}) ^\star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4"/>
  <p:tag name="PICTUREFILESIZE" val="624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p} \in \mathbb{R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"/>
  <p:tag name="PICTUREFILESIZE" val="30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q} = (r,\mathbf{v}) = (\cos \frac{\theta}{2},\sin \frac{\theta}{2}\mathbf{\hat n})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116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p},\mathbf{q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16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x} \in \mathbb{R}^2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"/>
  <p:tag name="PICTUREFILESIZE" val="29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p} \in \mathbb{R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"/>
  <p:tag name="PICTUREFILESIZE" val="303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 = \begin{pmatrix}&#10;1 &amp; 0 &amp; 0 &amp; 0 \\&#10;0 &amp; 1 &amp; 0 &amp; 0 \\&#10;0 &amp; 0 &amp; 1 &amp; 0&#10;\end{pmatrix}&#10;\mathbf{\tilde p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7"/>
  <p:tag name="PICTUREFILESIZE" val="1257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10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=\begin{pmatrix}&#10;\tilde x\\&#10;\tilde y\\&#10;\tilde z&#10;\end{pmatrix}&#10;\quad \Rightarrow \quad&#10;\mathbf{x} = \begin{pmatrix}&#10;\tilde x/ \tilde z\\&#10;\tilde y/\tilde z&#10;\end{pmatrix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1948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 = &#10;\underbrace{&#10;\begin{pmatrix}&#10;f_x &amp; s &amp; c_x \\&#10;0 &amp; f_y &amp; c_y \\&#10;0 &amp; 0 &amp; 1 &#10;\end{pmatrix}}&#10;_{\textrm{intrinsics } K}&#10;%&#10;\underbrace{&#10;\begin{pmatrix}&#10;1 &amp; 0 &amp; 0 &amp; 0 \\&#10;0 &amp; 1 &amp; 0 &amp; 0 \\&#10;0 &amp; 0 &amp; 1 &amp; 0&#10;\end{pmatrix}}&#10;_{\textrm{projection}}&#10;\mathbf{\tilde p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1"/>
  <p:tag name="PICTUREFILESIZE" val="3056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x,f_y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7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c_x,c_y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"/>
  <p:tag name="PICTUREFILESIZE" val="23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s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7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p}_w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17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lambda \in \mathbb{R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24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p} = &#10;\begin{pmatrix}&#10;R &amp; \mathbf{t} \\&#10;\mathbf{0}^\top &amp; 1&#10;\end{pmatrix}&#10;\mathbf{\tilde p}_w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1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 &amp;= &#10;\begin{pmatrix}&#10;f_x &amp; s &amp; c_x \\&#10;0 &amp; f_y &amp; c_y \\&#10;0 &amp; 0 &amp; 1 &#10;\end{pmatrix}&#10;%&#10;\begin{pmatrix}&#10;R &amp; \mathbf{t} \\&#10;\end{pmatrix}&#10;\mathbf{\tilde p}_w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180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0 \leq \lambda \leq 1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29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p},\mathbf{q}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160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1"/>
            </a:solidFill>
            <a:latin typeface="TUM Neue Helvetica 55 Regular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Bildschirmpräsentation (16:9)</PresentationFormat>
  <Paragraphs>235</Paragraphs>
  <Slides>28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Autonomous Navigation for Flying Robots  Lecture 3.1: 3D Geometry</vt:lpstr>
      <vt:lpstr>Points in 3D</vt:lpstr>
      <vt:lpstr>Geometric Primitives in 3D</vt:lpstr>
      <vt:lpstr>Geometric Primitives in 3D</vt:lpstr>
      <vt:lpstr>3D Transformations</vt:lpstr>
      <vt:lpstr>3D Euclidean Transformations</vt:lpstr>
      <vt:lpstr>3D Rotations</vt:lpstr>
      <vt:lpstr>3D Rotations</vt:lpstr>
      <vt:lpstr>3D Rotations</vt:lpstr>
      <vt:lpstr>Euler Angles</vt:lpstr>
      <vt:lpstr>Roll-Pitch-Yaw Convention</vt:lpstr>
      <vt:lpstr>Roll-Pitch-Yaw Convention</vt:lpstr>
      <vt:lpstr>Euler Angles</vt:lpstr>
      <vt:lpstr>Gimbal Lock</vt:lpstr>
      <vt:lpstr>Axis/Angle</vt:lpstr>
      <vt:lpstr>Conversion</vt:lpstr>
      <vt:lpstr>Axis/Angle</vt:lpstr>
      <vt:lpstr>Quaternions</vt:lpstr>
      <vt:lpstr>Quaternions</vt:lpstr>
      <vt:lpstr>Quaternions</vt:lpstr>
      <vt:lpstr>3D Orientations</vt:lpstr>
      <vt:lpstr>3D to 2D Perspective Projections</vt:lpstr>
      <vt:lpstr>3D to 2D Perspective Projections</vt:lpstr>
      <vt:lpstr>3D to 2D Perspective Projections</vt:lpstr>
      <vt:lpstr>Camera Intrinsics</vt:lpstr>
      <vt:lpstr>Camera Intrinsics</vt:lpstr>
      <vt:lpstr>Camera Extrinsics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Juergen Sturm</dc:creator>
  <cp:lastModifiedBy>Juergen Sturm</cp:lastModifiedBy>
  <cp:revision>201</cp:revision>
  <dcterms:created xsi:type="dcterms:W3CDTF">2014-02-04T09:22:08Z</dcterms:created>
  <dcterms:modified xsi:type="dcterms:W3CDTF">2014-05-21T07:20:26Z</dcterms:modified>
</cp:coreProperties>
</file>