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8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9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0.xml" ContentType="application/vnd.openxmlformats-officedocument.presentationml.notesSlide+xml"/>
  <Override PartName="/ppt/tags/tag38.xml" ContentType="application/vnd.openxmlformats-officedocument.presentationml.tags+xml"/>
  <Override PartName="/ppt/notesSlides/notesSlide11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2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39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41" r:id="rId12"/>
    <p:sldId id="352" r:id="rId13"/>
    <p:sldId id="351" r:id="rId14"/>
    <p:sldId id="353" r:id="rId15"/>
  </p:sldIdLst>
  <p:sldSz cx="9144000" cy="5143500" type="screen16x9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  <a:srgbClr val="2677BD"/>
    <a:srgbClr val="007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4" autoAdjust="0"/>
    <p:restoredTop sz="94633" autoAdjust="0"/>
  </p:normalViewPr>
  <p:slideViewPr>
    <p:cSldViewPr>
      <p:cViewPr>
        <p:scale>
          <a:sx n="125" d="100"/>
          <a:sy n="125" d="100"/>
        </p:scale>
        <p:origin x="-1038" y="-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63A6-6D0D-4FFD-A3DB-F1C29172A4F5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2D0F8-17EF-41AE-84BD-877E5488D8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32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44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90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95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14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35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43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56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0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6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67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7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86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2D0F8-17EF-41AE-84BD-877E5488D8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2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ctrTitle" hasCustomPrompt="1"/>
          </p:nvPr>
        </p:nvSpPr>
        <p:spPr>
          <a:xfrm>
            <a:off x="358775" y="1504950"/>
            <a:ext cx="8421688" cy="2057400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asdf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noProof="0" dirty="0" err="1" smtClean="0"/>
              <a:t>sadf</a:t>
            </a:r>
            <a:endParaRPr lang="en-US" noProof="0" dirty="0" smtClean="0"/>
          </a:p>
        </p:txBody>
      </p:sp>
      <p:sp>
        <p:nvSpPr>
          <p:cNvPr id="8" name="Textplatzhalter 2"/>
          <p:cNvSpPr>
            <a:spLocks noGrp="1"/>
          </p:cNvSpPr>
          <p:nvPr>
            <p:ph type="subTitle" idx="1"/>
          </p:nvPr>
        </p:nvSpPr>
        <p:spPr>
          <a:xfrm>
            <a:off x="358775" y="3943350"/>
            <a:ext cx="8421688" cy="914400"/>
          </a:xfrm>
        </p:spPr>
        <p:txBody>
          <a:bodyPr/>
          <a:lstStyle>
            <a:lvl1pPr marL="0" indent="0">
              <a:buNone/>
              <a:defRPr sz="2400" smtClean="0"/>
            </a:lvl1pPr>
          </a:lstStyle>
          <a:p>
            <a:r>
              <a:rPr lang="en-US" noProof="0" dirty="0" err="1" smtClean="0"/>
              <a:t>Formatvorlage</a:t>
            </a:r>
            <a:r>
              <a:rPr lang="en-US" noProof="0" dirty="0" smtClean="0"/>
              <a:t> des </a:t>
            </a:r>
            <a:r>
              <a:rPr lang="en-US" noProof="0" dirty="0" err="1" smtClean="0"/>
              <a:t>Untertitelmasters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9144000" cy="952500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34" y="109123"/>
            <a:ext cx="2287332" cy="734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cvpr/_media/style/css/imag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383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231"/>
            <a:ext cx="6248400" cy="93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 userDrawn="1"/>
        </p:nvSpPr>
        <p:spPr>
          <a:xfrm>
            <a:off x="1671194" y="57150"/>
            <a:ext cx="19117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Computer Vision Group </a:t>
            </a:r>
          </a:p>
          <a:p>
            <a:pPr algn="l"/>
            <a:r>
              <a:rPr lang="en-US" sz="125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Prof.</a:t>
            </a:r>
            <a:r>
              <a:rPr lang="en-US" sz="1250" baseline="0" dirty="0" smtClean="0">
                <a:solidFill>
                  <a:schemeClr val="bg1"/>
                </a:solidFill>
                <a:latin typeface="TUM Neue Helvetica 55 Regular" panose="020B0604020202020204" pitchFamily="34" charset="0"/>
              </a:rPr>
              <a:t> Daniel Cremers</a:t>
            </a:r>
            <a:endParaRPr lang="en-US" sz="1250" dirty="0">
              <a:solidFill>
                <a:schemeClr val="bg1"/>
              </a:solidFill>
              <a:latin typeface="TUM Neue Helvetica 55 Regula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4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5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4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5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50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5240" y="3938174"/>
            <a:ext cx="9159240" cy="843376"/>
          </a:xfrm>
          <a:prstGeom prst="rect">
            <a:avLst/>
          </a:prstGeom>
          <a:solidFill>
            <a:srgbClr val="267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6" descr="http://cvpr/_media/style/css/drawin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54911"/>
            <a:ext cx="5532120" cy="82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70560" y="4427855"/>
            <a:ext cx="7620000" cy="346075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Dr. Jürgen Sturm</a:t>
            </a:r>
            <a:endParaRPr lang="en-US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685800" y="4029614"/>
            <a:ext cx="7644384" cy="502920"/>
          </a:xfrm>
        </p:spPr>
        <p:txBody>
          <a:bodyPr/>
          <a:lstStyle>
            <a:lvl1pPr>
              <a:defRPr sz="2400" b="0" baseline="0">
                <a:solidFill>
                  <a:schemeClr val="bg1"/>
                </a:solidFill>
              </a:defRPr>
            </a:lvl1pPr>
          </a:lstStyle>
          <a:p>
            <a:r>
              <a:rPr lang="de-DE" dirty="0" err="1" smtClean="0"/>
              <a:t>Autonomous</a:t>
            </a:r>
            <a:r>
              <a:rPr lang="de-DE" dirty="0" smtClean="0"/>
              <a:t> Navigation </a:t>
            </a:r>
            <a:r>
              <a:rPr lang="de-DE" dirty="0" err="1" smtClean="0"/>
              <a:t>for</a:t>
            </a:r>
            <a:r>
              <a:rPr lang="de-DE" dirty="0" smtClean="0"/>
              <a:t> Flying </a:t>
            </a:r>
            <a:r>
              <a:rPr lang="de-DE" dirty="0" err="1" smtClean="0"/>
              <a:t>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971550"/>
            <a:ext cx="8471354" cy="3623073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69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1950" y="167878"/>
            <a:ext cx="7645400" cy="498872"/>
          </a:xfrm>
          <a:prstGeom prst="rect">
            <a:avLst/>
          </a:prstGeom>
        </p:spPr>
        <p:txBody>
          <a:bodyPr/>
          <a:lstStyle/>
          <a:p>
            <a:r>
              <a:rPr lang="en-US" noProof="0" dirty="0" err="1" smtClean="0"/>
              <a:t>Titelmasterformat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007" y="1123951"/>
            <a:ext cx="8471354" cy="3200399"/>
          </a:xfrm>
        </p:spPr>
        <p:txBody>
          <a:bodyPr/>
          <a:lstStyle>
            <a:lvl1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1pPr>
            <a:lvl2pPr marL="54864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2pPr>
            <a:lvl3pPr marL="82296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3pPr>
            <a:lvl4pPr marL="109728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4pPr>
            <a:lvl5pPr marL="137160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lvl5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Textmasterformat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bearbeiten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Zweite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82296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Dritte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097280" marR="0" lvl="3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Vierte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  <a:p>
            <a:pPr marL="1371600" marR="0" lvl="4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5BD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Fünfte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UM Neue Helvetica 55 Regular" panose="020B0604020202020204" pitchFamily="34" charset="0"/>
              </a:rPr>
              <a:t>Ebene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UM Neue Helvetica 55 Regular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7400" y="4784725"/>
            <a:ext cx="5029200" cy="238920"/>
          </a:xfrm>
        </p:spPr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50596" y="4362450"/>
            <a:ext cx="5678904" cy="304800"/>
          </a:xfrm>
        </p:spPr>
        <p:txBody>
          <a:bodyPr/>
          <a:lstStyle>
            <a:lvl1pPr marL="0" indent="0">
              <a:buNone/>
              <a:defRPr sz="6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de-DE" dirty="0" err="1" smtClean="0"/>
              <a:t>Author</a:t>
            </a:r>
            <a:r>
              <a:rPr lang="de-DE" dirty="0" smtClean="0"/>
              <a:t>,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29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4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3007" y="971550"/>
            <a:ext cx="8471354" cy="36230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3007" y="4788567"/>
            <a:ext cx="2133600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Daniel Cremers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87524" y="4788567"/>
            <a:ext cx="5603876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r>
              <a:rPr lang="en-US" smtClean="0"/>
              <a:t>Autonomous Navigation for Flying Robots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199" y="4788567"/>
            <a:ext cx="2271161" cy="237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TUM Neue Helvetica 55 Regular" panose="020B0604020202020204" pitchFamily="34" charset="0"/>
              </a:defRPr>
            </a:lvl1pPr>
          </a:lstStyle>
          <a:p>
            <a:fld id="{C2ED6AAE-0022-4E59-ADC8-B2FAC23E4A4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 bwMode="auto">
          <a:xfrm>
            <a:off x="358777" y="164324"/>
            <a:ext cx="7644384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endParaRPr lang="en-US" noProof="0" dirty="0" smtClean="0"/>
          </a:p>
        </p:txBody>
      </p:sp>
      <p:pic>
        <p:nvPicPr>
          <p:cNvPr id="10" name="Picture 9" descr="TUMLogo_oZ_Vollfl_blau_RGB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6575" y="269082"/>
            <a:ext cx="682625" cy="360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571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65BD"/>
          </a:solidFill>
          <a:latin typeface="TUM Neue Helvetica 55 Regular" panose="020B060402020202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1pPr>
      <a:lvl2pPr marL="54864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2pPr>
      <a:lvl3pPr marL="82296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3pPr>
      <a:lvl4pPr marL="109728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4pPr>
      <a:lvl5pPr marL="1371600" indent="-274320" algn="l" defTabSz="914400" rtl="0" eaLnBrk="1" latinLnBrk="0" hangingPunct="1">
        <a:spcBef>
          <a:spcPct val="20000"/>
        </a:spcBef>
        <a:buClr>
          <a:srgbClr val="0065BD"/>
        </a:buClr>
        <a:buSzPct val="10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TUM Neue Helvetica 55 Regular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37.xml"/><Relationship Id="rId7" Type="http://schemas.openxmlformats.org/officeDocument/2006/relationships/image" Target="../media/image29.png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28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8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tags" Target="../tags/tag41.xml"/><Relationship Id="rId7" Type="http://schemas.openxmlformats.org/officeDocument/2006/relationships/image" Target="../media/image32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35.png"/><Relationship Id="rId4" Type="http://schemas.openxmlformats.org/officeDocument/2006/relationships/tags" Target="../tags/tag42.xml"/><Relationship Id="rId9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13" Type="http://schemas.openxmlformats.org/officeDocument/2006/relationships/image" Target="../media/image39.png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image" Target="../media/image38.png"/><Relationship Id="rId2" Type="http://schemas.openxmlformats.org/officeDocument/2006/relationships/tags" Target="../tags/tag44.xml"/><Relationship Id="rId16" Type="http://schemas.openxmlformats.org/officeDocument/2006/relationships/image" Target="../media/image42.png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image" Target="../media/image37.png"/><Relationship Id="rId5" Type="http://schemas.openxmlformats.org/officeDocument/2006/relationships/tags" Target="../tags/tag47.xml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tags" Target="../tags/tag46.xml"/><Relationship Id="rId9" Type="http://schemas.openxmlformats.org/officeDocument/2006/relationships/notesSlide" Target="../notesSlides/notesSlide13.xml"/><Relationship Id="rId1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4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7.xml"/><Relationship Id="rId7" Type="http://schemas.openxmlformats.org/officeDocument/2006/relationships/image" Target="../media/image8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11.png"/><Relationship Id="rId4" Type="http://schemas.openxmlformats.org/officeDocument/2006/relationships/tags" Target="../tags/tag8.xm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1.xml"/><Relationship Id="rId7" Type="http://schemas.openxmlformats.org/officeDocument/2006/relationships/image" Target="../media/image12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15.png"/><Relationship Id="rId4" Type="http://schemas.openxmlformats.org/officeDocument/2006/relationships/tags" Target="../tags/tag12.xml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15.xml"/><Relationship Id="rId7" Type="http://schemas.openxmlformats.org/officeDocument/2006/relationships/image" Target="../media/image16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4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8.xml"/><Relationship Id="rId7" Type="http://schemas.openxmlformats.org/officeDocument/2006/relationships/image" Target="../media/image12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18.png"/><Relationship Id="rId4" Type="http://schemas.openxmlformats.org/officeDocument/2006/relationships/tags" Target="../tags/tag19.xml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22.xml"/><Relationship Id="rId7" Type="http://schemas.openxmlformats.org/officeDocument/2006/relationships/image" Target="../media/image14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3.xml"/><Relationship Id="rId10" Type="http://schemas.openxmlformats.org/officeDocument/2006/relationships/image" Target="../media/image21.png"/><Relationship Id="rId4" Type="http://schemas.openxmlformats.org/officeDocument/2006/relationships/tags" Target="../tags/tag23.xml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13" Type="http://schemas.openxmlformats.org/officeDocument/2006/relationships/image" Target="../media/image24.png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23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image" Target="../media/image22.png"/><Relationship Id="rId5" Type="http://schemas.openxmlformats.org/officeDocument/2006/relationships/tags" Target="../tags/tag28.xml"/><Relationship Id="rId10" Type="http://schemas.openxmlformats.org/officeDocument/2006/relationships/image" Target="../media/image16.png"/><Relationship Id="rId4" Type="http://schemas.openxmlformats.org/officeDocument/2006/relationships/tags" Target="../tags/tag27.xml"/><Relationship Id="rId9" Type="http://schemas.openxmlformats.org/officeDocument/2006/relationships/image" Target="../media/image14.png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32.xml"/><Relationship Id="rId7" Type="http://schemas.openxmlformats.org/officeDocument/2006/relationships/notesSlide" Target="../notesSlides/notesSlide9.xml"/><Relationship Id="rId12" Type="http://schemas.openxmlformats.org/officeDocument/2006/relationships/image" Target="../media/image27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5" Type="http://schemas.openxmlformats.org/officeDocument/2006/relationships/tags" Target="../tags/tag34.xml"/><Relationship Id="rId10" Type="http://schemas.openxmlformats.org/officeDocument/2006/relationships/image" Target="../media/image26.png"/><Relationship Id="rId4" Type="http://schemas.openxmlformats.org/officeDocument/2006/relationships/tags" Target="../tags/tag33.xml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Autonomous Navigation for Flying Robots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2.1:</a:t>
            </a:r>
            <a:br>
              <a:rPr lang="en-US" dirty="0" smtClean="0"/>
            </a:br>
            <a:r>
              <a:rPr lang="en-US" dirty="0" smtClean="0"/>
              <a:t>Recap on Linear Algebra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Daniel Cremers</a:t>
            </a:r>
            <a:endParaRPr lang="en-US" dirty="0" smtClean="0"/>
          </a:p>
          <a:p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Universität</a:t>
            </a:r>
            <a:r>
              <a:rPr lang="en-US" dirty="0"/>
              <a:t> </a:t>
            </a:r>
            <a:r>
              <a:rPr lang="en-US" dirty="0" err="1"/>
              <a:t>München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Product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Matrix notation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Verify that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10</a:t>
            </a:fld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2634" y="971550"/>
            <a:ext cx="3098732" cy="111725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7031" y="2597352"/>
            <a:ext cx="3429938" cy="111739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7263" y="4088130"/>
            <a:ext cx="1855137" cy="33078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21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Rectangular array of numbers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First index refers to row</a:t>
            </a:r>
          </a:p>
          <a:p>
            <a:r>
              <a:rPr lang="en-US" dirty="0"/>
              <a:t>Second index refers to column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0347" y="1809750"/>
            <a:ext cx="4724426" cy="147371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Gerade Verbindung mit Pfeil 10"/>
          <p:cNvCxnSpPr/>
          <p:nvPr/>
        </p:nvCxnSpPr>
        <p:spPr>
          <a:xfrm>
            <a:off x="6419535" y="1946910"/>
            <a:ext cx="0" cy="3810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6705600" y="1946910"/>
            <a:ext cx="0" cy="3810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875020" y="1581150"/>
            <a:ext cx="1749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UM Neue Helvetica 55 Regular" panose="020B0604020202020204" pitchFamily="34" charset="0"/>
              </a:rPr>
              <a:t>rows   columns</a:t>
            </a:r>
            <a:endParaRPr lang="de-DE" dirty="0">
              <a:latin typeface="TUM Neue Helvetica 55 Regula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Matrices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 matrix</a:t>
            </a:r>
          </a:p>
          <a:p>
            <a:r>
              <a:rPr lang="en-US" dirty="0" smtClean="0"/>
              <a:t>Diagonal matrix</a:t>
            </a:r>
          </a:p>
          <a:p>
            <a:r>
              <a:rPr lang="en-US" dirty="0" smtClean="0"/>
              <a:t>Upper and lower diagonal matrix</a:t>
            </a:r>
          </a:p>
          <a:p>
            <a:r>
              <a:rPr lang="en-US" dirty="0" smtClean="0"/>
              <a:t>Symmetric matrix</a:t>
            </a:r>
          </a:p>
          <a:p>
            <a:r>
              <a:rPr lang="en-US" dirty="0" smtClean="0"/>
              <a:t>Skew-symmetric matrix</a:t>
            </a:r>
          </a:p>
          <a:p>
            <a:r>
              <a:rPr lang="en-US" dirty="0" smtClean="0"/>
              <a:t>(Semi-)positive definite matrix</a:t>
            </a:r>
          </a:p>
          <a:p>
            <a:r>
              <a:rPr lang="en-US" dirty="0" smtClean="0"/>
              <a:t>Orthogonal matrix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12</a:t>
            </a:fld>
            <a:endParaRPr lang="en-US" dirty="0"/>
          </a:p>
        </p:txBody>
      </p:sp>
      <p:pic>
        <p:nvPicPr>
          <p:cNvPr id="21" name="Grafik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2625" y="2312670"/>
            <a:ext cx="1092639" cy="27887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Grafik 2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853" y="3181350"/>
            <a:ext cx="1345191" cy="33058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Grafik 2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4840" y="2754630"/>
            <a:ext cx="1320727" cy="27876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Grafik 2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20718" y="3638550"/>
            <a:ext cx="1371497" cy="27887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83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Matrices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Matrix-vector multiplication</a:t>
            </a:r>
          </a:p>
          <a:p>
            <a:r>
              <a:rPr lang="en-US" dirty="0" smtClean="0"/>
              <a:t>Matrix-matrix multiplication</a:t>
            </a:r>
          </a:p>
          <a:p>
            <a:r>
              <a:rPr lang="en-US" dirty="0" smtClean="0"/>
              <a:t>Inverse</a:t>
            </a:r>
          </a:p>
          <a:p>
            <a:r>
              <a:rPr lang="en-US" dirty="0" smtClean="0"/>
              <a:t>Transpose</a:t>
            </a:r>
          </a:p>
          <a:p>
            <a:r>
              <a:rPr lang="en-US" dirty="0" smtClean="0"/>
              <a:t>Singular value decomposition</a:t>
            </a:r>
          </a:p>
          <a:p>
            <a:r>
              <a:rPr lang="en-US" dirty="0" err="1" smtClean="0"/>
              <a:t>Eigendecomposition</a:t>
            </a:r>
            <a:r>
              <a:rPr lang="en-US" dirty="0" smtClean="0"/>
              <a:t> (eigenvalues and eigenvectors)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13</a:t>
            </a:fld>
            <a:endParaRPr lang="en-US" dirty="0"/>
          </a:p>
        </p:txBody>
      </p:sp>
      <p:pic>
        <p:nvPicPr>
          <p:cNvPr id="22" name="Grafik 2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3033" y="1050798"/>
            <a:ext cx="507496" cy="22860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Grafik 2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3033" y="1488187"/>
            <a:ext cx="888499" cy="27889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Grafik 2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0199" y="1867664"/>
            <a:ext cx="584116" cy="27909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Grafik 2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1964" y="2305050"/>
            <a:ext cx="483548" cy="27914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Grafik 2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92982" y="2779029"/>
            <a:ext cx="1600398" cy="25453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Grafik 2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9138" y="3638550"/>
            <a:ext cx="1753035" cy="35517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Grafik 2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8106" y="3701887"/>
            <a:ext cx="1192790" cy="22850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665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Notation used in this course</a:t>
            </a:r>
          </a:p>
          <a:p>
            <a:r>
              <a:rPr lang="en-US" dirty="0" smtClean="0"/>
              <a:t>Scalars, vectors, matrices</a:t>
            </a:r>
          </a:p>
          <a:p>
            <a:r>
              <a:rPr lang="en-US" dirty="0" smtClean="0"/>
              <a:t>Most important operations</a:t>
            </a:r>
          </a:p>
          <a:p>
            <a:endParaRPr lang="en-US" dirty="0"/>
          </a:p>
          <a:p>
            <a:r>
              <a:rPr lang="en-US" dirty="0" smtClean="0"/>
              <a:t>Next video: 2D and 3D geometry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6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/>
            <a:r>
              <a:rPr lang="de-DE" dirty="0" err="1" smtClean="0"/>
              <a:t>Scalar</a:t>
            </a:r>
            <a:endParaRPr lang="de-DE" dirty="0" smtClean="0"/>
          </a:p>
          <a:p>
            <a:pPr eaLnBrk="0"/>
            <a:endParaRPr lang="de-DE" dirty="0" smtClean="0"/>
          </a:p>
          <a:p>
            <a:pPr eaLnBrk="0"/>
            <a:r>
              <a:rPr lang="de-DE" dirty="0" err="1" smtClean="0"/>
              <a:t>Vector</a:t>
            </a:r>
            <a:endParaRPr lang="de-DE" dirty="0" smtClean="0"/>
          </a:p>
          <a:p>
            <a:pPr eaLnBrk="0"/>
            <a:endParaRPr lang="de-DE" dirty="0" smtClean="0"/>
          </a:p>
          <a:p>
            <a:pPr eaLnBrk="0"/>
            <a:r>
              <a:rPr lang="de-DE" dirty="0" smtClean="0"/>
              <a:t>Matrix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2</a:t>
            </a:fld>
            <a:endParaRPr lang="en-US" dirty="0"/>
          </a:p>
        </p:txBody>
      </p:sp>
      <p:pic>
        <p:nvPicPr>
          <p:cNvPr id="21" name="Grafik 2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5440" y="1029011"/>
            <a:ext cx="737399" cy="25495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Grafik 2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3540" y="1905286"/>
            <a:ext cx="916112" cy="25498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Grafik 2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6630" y="2800350"/>
            <a:ext cx="1398897" cy="279169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19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/>
            <a:r>
              <a:rPr lang="de-DE" dirty="0" err="1" smtClean="0"/>
              <a:t>Vector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coordinates</a:t>
            </a:r>
            <a:endParaRPr lang="de-DE" dirty="0" smtClean="0"/>
          </a:p>
          <a:p>
            <a:pPr eaLnBrk="0"/>
            <a:endParaRPr lang="de-DE" dirty="0"/>
          </a:p>
          <a:p>
            <a:pPr eaLnBrk="0"/>
            <a:endParaRPr lang="de-DE" dirty="0" smtClean="0"/>
          </a:p>
          <a:p>
            <a:pPr eaLnBrk="0"/>
            <a:endParaRPr lang="de-DE" dirty="0"/>
          </a:p>
          <a:p>
            <a:pPr eaLnBrk="0"/>
            <a:endParaRPr lang="de-DE" dirty="0" smtClean="0"/>
          </a:p>
          <a:p>
            <a:pPr eaLnBrk="0"/>
            <a:endParaRPr lang="de-DE" dirty="0"/>
          </a:p>
          <a:p>
            <a:pPr eaLnBrk="0"/>
            <a:endParaRPr lang="de-DE" dirty="0" smtClean="0"/>
          </a:p>
          <a:p>
            <a:pPr eaLnBrk="0"/>
            <a:r>
              <a:rPr lang="de-DE" dirty="0" smtClean="0"/>
              <a:t>A </a:t>
            </a:r>
            <a:r>
              <a:rPr lang="de-DE" dirty="0" err="1" smtClean="0"/>
              <a:t>vector</a:t>
            </a:r>
            <a:r>
              <a:rPr lang="de-DE" dirty="0" smtClean="0"/>
              <a:t> </a:t>
            </a:r>
            <a:r>
              <a:rPr lang="de-DE" dirty="0" err="1" smtClean="0"/>
              <a:t>represents</a:t>
            </a:r>
            <a:r>
              <a:rPr lang="de-DE" dirty="0" smtClean="0"/>
              <a:t> a </a:t>
            </a:r>
            <a:r>
              <a:rPr lang="de-DE" dirty="0" err="1" smtClean="0"/>
              <a:t>point</a:t>
            </a:r>
            <a:r>
              <a:rPr lang="de-DE" dirty="0" smtClean="0"/>
              <a:t> in n-dimensional </a:t>
            </a:r>
            <a:r>
              <a:rPr lang="de-DE" dirty="0" err="1" smtClean="0"/>
              <a:t>space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0" indent="0" eaLnBrk="0">
              <a:buNone/>
            </a:pPr>
            <a:endParaRPr lang="de-DE" dirty="0"/>
          </a:p>
          <a:p>
            <a:pPr eaLnBrk="0"/>
            <a:endParaRPr lang="de-DE" dirty="0" smtClean="0"/>
          </a:p>
          <a:p>
            <a:pPr eaLnBrk="0"/>
            <a:endParaRPr lang="de-DE" dirty="0"/>
          </a:p>
          <a:p>
            <a:endParaRPr lang="en-US" dirty="0"/>
          </a:p>
          <a:p>
            <a:pPr eaLnBrk="0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5372100" y="3093080"/>
            <a:ext cx="2971800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V="1">
            <a:off x="5753100" y="1759709"/>
            <a:ext cx="0" cy="1676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/>
        </p:nvGrpSpPr>
        <p:grpSpPr>
          <a:xfrm>
            <a:off x="5753100" y="2246467"/>
            <a:ext cx="1981200" cy="846614"/>
            <a:chOff x="5791200" y="2809461"/>
            <a:chExt cx="990600" cy="1381539"/>
          </a:xfrm>
        </p:grpSpPr>
        <p:cxnSp>
          <p:nvCxnSpPr>
            <p:cNvPr id="14" name="Gerade Verbindung mit Pfeil 13"/>
            <p:cNvCxnSpPr/>
            <p:nvPr/>
          </p:nvCxnSpPr>
          <p:spPr>
            <a:xfrm flipV="1">
              <a:off x="5791200" y="2819400"/>
              <a:ext cx="990600" cy="1371600"/>
            </a:xfrm>
            <a:prstGeom prst="straightConnector1">
              <a:avLst/>
            </a:prstGeom>
            <a:ln w="57150"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H="1">
              <a:off x="5791200" y="2819400"/>
              <a:ext cx="9906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 flipV="1">
              <a:off x="6781800" y="2809461"/>
              <a:ext cx="0" cy="1381539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Grafik 102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2363" y="1733550"/>
            <a:ext cx="2161934" cy="147536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0" name="Grafik 102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1246" y="2695933"/>
            <a:ext cx="178308" cy="1524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1" name="Grafik 103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4210" y="3169280"/>
            <a:ext cx="280182" cy="20363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9" name="Grafik 102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2509" y="2157313"/>
            <a:ext cx="280182" cy="20363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pattFill prst="pct5">
                  <a:fgClr>
                    <a:srgbClr val="FFFFFF">
                      <a:alpha val="0"/>
                    </a:srgbClr>
                  </a:fgClr>
                  <a:bgClr>
                    <a:srgbClr val="FFFFFF">
                      <a:alpha val="0"/>
                    </a:srgbClr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585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Operations</a:t>
            </a:r>
            <a:r>
              <a:rPr lang="de-DE" dirty="0" smtClean="0"/>
              <a:t> on </a:t>
            </a:r>
            <a:r>
              <a:rPr lang="de-DE" dirty="0" err="1" smtClean="0"/>
              <a:t>Vectors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Scalar multiplication</a:t>
            </a:r>
          </a:p>
          <a:p>
            <a:r>
              <a:rPr lang="en-US" dirty="0"/>
              <a:t>Addition/subtraction</a:t>
            </a:r>
          </a:p>
          <a:p>
            <a:r>
              <a:rPr lang="en-US" dirty="0"/>
              <a:t>Length</a:t>
            </a:r>
          </a:p>
          <a:p>
            <a:r>
              <a:rPr lang="en-US" dirty="0"/>
              <a:t>Normalized vector</a:t>
            </a:r>
          </a:p>
          <a:p>
            <a:r>
              <a:rPr lang="en-US" dirty="0"/>
              <a:t>Dot product</a:t>
            </a:r>
          </a:p>
          <a:p>
            <a:r>
              <a:rPr lang="en-US" dirty="0"/>
              <a:t>Cross product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6153126" y="1412936"/>
            <a:ext cx="2138536" cy="2965686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5796903" y="4422707"/>
            <a:ext cx="3048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6177903" y="1031936"/>
            <a:ext cx="0" cy="3733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fik 4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8571" y="4510503"/>
            <a:ext cx="254508" cy="20269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Grafik 4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22166" y="2395508"/>
            <a:ext cx="280182" cy="20363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2" name="Gruppieren 11"/>
          <p:cNvGrpSpPr/>
          <p:nvPr/>
        </p:nvGrpSpPr>
        <p:grpSpPr>
          <a:xfrm>
            <a:off x="6177903" y="2509808"/>
            <a:ext cx="1371600" cy="1912900"/>
            <a:chOff x="5791200" y="2241911"/>
            <a:chExt cx="1752600" cy="2444261"/>
          </a:xfrm>
        </p:grpSpPr>
        <p:cxnSp>
          <p:nvCxnSpPr>
            <p:cNvPr id="13" name="Gerade Verbindung mit Pfeil 12"/>
            <p:cNvCxnSpPr/>
            <p:nvPr/>
          </p:nvCxnSpPr>
          <p:spPr>
            <a:xfrm flipV="1">
              <a:off x="5791200" y="2259495"/>
              <a:ext cx="1752600" cy="2426677"/>
            </a:xfrm>
            <a:prstGeom prst="straightConnector1">
              <a:avLst/>
            </a:prstGeom>
            <a:ln w="57150"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 flipH="1">
              <a:off x="5791200" y="2259495"/>
              <a:ext cx="17526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V="1">
              <a:off x="7543800" y="2241911"/>
              <a:ext cx="0" cy="244426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Grafik 4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1586" y="2898836"/>
            <a:ext cx="203504" cy="15301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Grafik 4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8571" y="1743644"/>
            <a:ext cx="330708" cy="1524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838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Operations</a:t>
            </a:r>
            <a:r>
              <a:rPr lang="de-DE" dirty="0" smtClean="0"/>
              <a:t> on </a:t>
            </a:r>
            <a:r>
              <a:rPr lang="de-DE" dirty="0" err="1" smtClean="0"/>
              <a:t>Vectors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Scalar multiplication</a:t>
            </a:r>
          </a:p>
          <a:p>
            <a:r>
              <a:rPr lang="en-US" b="1" dirty="0"/>
              <a:t>Addition/subtraction</a:t>
            </a:r>
          </a:p>
          <a:p>
            <a:r>
              <a:rPr lang="en-US" dirty="0"/>
              <a:t>Length</a:t>
            </a:r>
          </a:p>
          <a:p>
            <a:r>
              <a:rPr lang="en-US" dirty="0"/>
              <a:t>Normalized vector</a:t>
            </a:r>
          </a:p>
          <a:p>
            <a:r>
              <a:rPr lang="en-US" dirty="0"/>
              <a:t>Dot product</a:t>
            </a:r>
          </a:p>
          <a:p>
            <a:r>
              <a:rPr lang="en-US" dirty="0"/>
              <a:t>Cross product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5796903" y="4419650"/>
            <a:ext cx="3048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V="1">
            <a:off x="6177903" y="1028879"/>
            <a:ext cx="0" cy="3733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V="1">
            <a:off x="6177903" y="2520512"/>
            <a:ext cx="1371600" cy="1899139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fik 3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2133" y="3256688"/>
            <a:ext cx="202994" cy="15262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9" name="Gerade Verbindung mit Pfeil 18"/>
          <p:cNvCxnSpPr/>
          <p:nvPr/>
        </p:nvCxnSpPr>
        <p:spPr>
          <a:xfrm flipV="1">
            <a:off x="7513060" y="2248079"/>
            <a:ext cx="1179443" cy="272434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Grafik 3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85479" y="2016166"/>
            <a:ext cx="202692" cy="22860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Gerade Verbindung mit Pfeil 20"/>
          <p:cNvCxnSpPr/>
          <p:nvPr/>
        </p:nvCxnSpPr>
        <p:spPr>
          <a:xfrm flipV="1">
            <a:off x="6177903" y="2295058"/>
            <a:ext cx="2514600" cy="2137847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fik 4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3428" y="3317681"/>
            <a:ext cx="761151" cy="27858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95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Operations</a:t>
            </a:r>
            <a:r>
              <a:rPr lang="de-DE" dirty="0" smtClean="0"/>
              <a:t> on </a:t>
            </a:r>
            <a:r>
              <a:rPr lang="de-DE" dirty="0" err="1" smtClean="0"/>
              <a:t>Vectors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Scalar multiplication</a:t>
            </a:r>
          </a:p>
          <a:p>
            <a:r>
              <a:rPr lang="en-US" dirty="0"/>
              <a:t>Addition/subtraction</a:t>
            </a:r>
          </a:p>
          <a:p>
            <a:r>
              <a:rPr lang="en-US" b="1" dirty="0"/>
              <a:t>Length</a:t>
            </a:r>
          </a:p>
          <a:p>
            <a:r>
              <a:rPr lang="en-US" dirty="0"/>
              <a:t>Normalized vector</a:t>
            </a:r>
          </a:p>
          <a:p>
            <a:r>
              <a:rPr lang="en-US" dirty="0"/>
              <a:t>Dot product</a:t>
            </a:r>
          </a:p>
          <a:p>
            <a:r>
              <a:rPr lang="en-US" dirty="0"/>
              <a:t>Cross product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791213" y="4419650"/>
            <a:ext cx="3048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6172213" y="1028879"/>
            <a:ext cx="0" cy="3733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Grafik 5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2881" y="4507446"/>
            <a:ext cx="254508" cy="20269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Grafik 4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6476" y="2392451"/>
            <a:ext cx="280182" cy="203630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1" name="Gruppieren 20"/>
          <p:cNvGrpSpPr/>
          <p:nvPr/>
        </p:nvGrpSpPr>
        <p:grpSpPr>
          <a:xfrm>
            <a:off x="6172213" y="2506751"/>
            <a:ext cx="1371600" cy="1912900"/>
            <a:chOff x="5791200" y="2241911"/>
            <a:chExt cx="1752600" cy="2444261"/>
          </a:xfrm>
        </p:grpSpPr>
        <p:cxnSp>
          <p:nvCxnSpPr>
            <p:cNvPr id="22" name="Gerade Verbindung mit Pfeil 21"/>
            <p:cNvCxnSpPr/>
            <p:nvPr/>
          </p:nvCxnSpPr>
          <p:spPr>
            <a:xfrm flipV="1">
              <a:off x="5791200" y="2259495"/>
              <a:ext cx="1752600" cy="2426677"/>
            </a:xfrm>
            <a:prstGeom prst="straightConnector1">
              <a:avLst/>
            </a:prstGeom>
            <a:ln w="57150"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>
            <a:xfrm flipH="1">
              <a:off x="5791200" y="2259495"/>
              <a:ext cx="17526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V="1">
              <a:off x="7543800" y="2241911"/>
              <a:ext cx="0" cy="2444261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2" name="Grafik 5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5896" y="2895779"/>
            <a:ext cx="203504" cy="15301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Grafik 5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040" y="3962380"/>
            <a:ext cx="3836533" cy="38106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95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Operations</a:t>
            </a:r>
            <a:r>
              <a:rPr lang="de-DE" dirty="0" smtClean="0"/>
              <a:t> on </a:t>
            </a:r>
            <a:r>
              <a:rPr lang="de-DE" dirty="0" err="1" smtClean="0"/>
              <a:t>Vectors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Scalar multiplication</a:t>
            </a:r>
          </a:p>
          <a:p>
            <a:r>
              <a:rPr lang="en-US" dirty="0"/>
              <a:t>Addition/subtraction</a:t>
            </a:r>
          </a:p>
          <a:p>
            <a:r>
              <a:rPr lang="en-US" dirty="0"/>
              <a:t>Length</a:t>
            </a:r>
          </a:p>
          <a:p>
            <a:r>
              <a:rPr lang="en-US" b="1" dirty="0"/>
              <a:t>Normalized vector</a:t>
            </a:r>
          </a:p>
          <a:p>
            <a:r>
              <a:rPr lang="en-US" dirty="0"/>
              <a:t>Dot product</a:t>
            </a:r>
          </a:p>
          <a:p>
            <a:r>
              <a:rPr lang="en-US" dirty="0"/>
              <a:t>Cross product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5791213" y="4411443"/>
            <a:ext cx="3048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6172213" y="1020672"/>
            <a:ext cx="0" cy="3733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6172213" y="2512306"/>
            <a:ext cx="1371600" cy="1899139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fik 3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5896" y="2887572"/>
            <a:ext cx="203504" cy="15301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Grafik 3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9513" y="3230472"/>
            <a:ext cx="126413" cy="22845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Grafik 3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760" y="3811881"/>
            <a:ext cx="1117073" cy="63549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Grafik 3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0548" y="3676245"/>
            <a:ext cx="203504" cy="229516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Bogen 21"/>
          <p:cNvSpPr/>
          <p:nvPr/>
        </p:nvSpPr>
        <p:spPr>
          <a:xfrm>
            <a:off x="5271008" y="3535013"/>
            <a:ext cx="1761358" cy="1752859"/>
          </a:xfrm>
          <a:prstGeom prst="arc">
            <a:avLst>
              <a:gd name="adj1" fmla="val 14724854"/>
              <a:gd name="adj2" fmla="val 2463130"/>
            </a:avLst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6147436" y="3698960"/>
            <a:ext cx="481977" cy="668398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5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Operations</a:t>
            </a:r>
            <a:r>
              <a:rPr lang="de-DE" dirty="0" smtClean="0"/>
              <a:t> on </a:t>
            </a:r>
            <a:r>
              <a:rPr lang="de-DE" dirty="0" err="1" smtClean="0"/>
              <a:t>Vectors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Scalar multiplication</a:t>
            </a:r>
          </a:p>
          <a:p>
            <a:r>
              <a:rPr lang="en-US" dirty="0"/>
              <a:t>Addition/subtraction</a:t>
            </a:r>
          </a:p>
          <a:p>
            <a:r>
              <a:rPr lang="en-US" dirty="0"/>
              <a:t>Length</a:t>
            </a:r>
          </a:p>
          <a:p>
            <a:r>
              <a:rPr lang="en-US" dirty="0"/>
              <a:t>Normalized vector</a:t>
            </a:r>
          </a:p>
          <a:p>
            <a:r>
              <a:rPr lang="en-US" b="1" dirty="0"/>
              <a:t>Dot product</a:t>
            </a:r>
          </a:p>
          <a:p>
            <a:r>
              <a:rPr lang="en-US" dirty="0"/>
              <a:t>Cross </a:t>
            </a:r>
            <a:r>
              <a:rPr lang="en-US" dirty="0" smtClean="0"/>
              <a:t>product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dirty="0" smtClean="0"/>
              <a:t>       are orthogonal if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18" name="Gerade Verbindung mit Pfeil 17"/>
          <p:cNvCxnSpPr/>
          <p:nvPr/>
        </p:nvCxnSpPr>
        <p:spPr>
          <a:xfrm flipV="1">
            <a:off x="6172213" y="2659314"/>
            <a:ext cx="945998" cy="1752129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Grafik 5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6282" y="2883020"/>
            <a:ext cx="202994" cy="152627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0" name="Gerade Verbindung mit Pfeil 19"/>
          <p:cNvCxnSpPr/>
          <p:nvPr/>
        </p:nvCxnSpPr>
        <p:spPr>
          <a:xfrm flipV="1">
            <a:off x="6172213" y="3040314"/>
            <a:ext cx="2362332" cy="1364808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Grafik 5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3738" y="3389884"/>
            <a:ext cx="202185" cy="22802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Bogen 21"/>
          <p:cNvSpPr/>
          <p:nvPr/>
        </p:nvSpPr>
        <p:spPr>
          <a:xfrm>
            <a:off x="5535202" y="3726114"/>
            <a:ext cx="1333629" cy="1333629"/>
          </a:xfrm>
          <a:prstGeom prst="arc">
            <a:avLst>
              <a:gd name="adj1" fmla="val 17982213"/>
              <a:gd name="adj2" fmla="val 19754141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Grafik 6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4940" y="3643755"/>
            <a:ext cx="153710" cy="230565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Grafik 5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6600" y="4270248"/>
            <a:ext cx="1143007" cy="304801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Grafik 5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851" y="4346448"/>
            <a:ext cx="507499" cy="22860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6" name="Grafik 5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851" y="3818288"/>
            <a:ext cx="2618422" cy="330924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5" name="Gerade Verbindung mit Pfeil 34"/>
          <p:cNvCxnSpPr/>
          <p:nvPr/>
        </p:nvCxnSpPr>
        <p:spPr>
          <a:xfrm>
            <a:off x="5791213" y="4411443"/>
            <a:ext cx="3048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V="1">
            <a:off x="6172213" y="1020672"/>
            <a:ext cx="0" cy="3733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5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Operations</a:t>
            </a:r>
            <a:r>
              <a:rPr lang="de-DE" dirty="0" smtClean="0"/>
              <a:t> on </a:t>
            </a:r>
            <a:r>
              <a:rPr lang="de-DE" dirty="0" err="1" smtClean="0"/>
              <a:t>Vectors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Scalar multiplication</a:t>
            </a:r>
          </a:p>
          <a:p>
            <a:r>
              <a:rPr lang="en-US" dirty="0"/>
              <a:t>Addition/subtraction</a:t>
            </a:r>
          </a:p>
          <a:p>
            <a:r>
              <a:rPr lang="en-US" dirty="0"/>
              <a:t>Length</a:t>
            </a:r>
          </a:p>
          <a:p>
            <a:r>
              <a:rPr lang="en-US" dirty="0"/>
              <a:t>Normalized vector</a:t>
            </a:r>
          </a:p>
          <a:p>
            <a:r>
              <a:rPr lang="en-US" dirty="0"/>
              <a:t>Dot product</a:t>
            </a:r>
          </a:p>
          <a:p>
            <a:r>
              <a:rPr lang="en-US" b="1" dirty="0"/>
              <a:t>Cross product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Daniel Cremers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Autonomous Navigation for Flying Robots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D6AAE-0022-4E59-ADC8-B2FAC23E4A4D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29" name="Gerade Verbindung mit Pfeil 28"/>
          <p:cNvCxnSpPr/>
          <p:nvPr/>
        </p:nvCxnSpPr>
        <p:spPr>
          <a:xfrm>
            <a:off x="5785352" y="3040308"/>
            <a:ext cx="243782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6166352" y="944937"/>
            <a:ext cx="0" cy="2438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Grafik 5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6853" y="3833616"/>
            <a:ext cx="202589" cy="152323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Grafik 4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3421" y="3579745"/>
            <a:ext cx="202185" cy="22802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3" name="Gerade Verbindung mit Pfeil 32"/>
          <p:cNvCxnSpPr/>
          <p:nvPr/>
        </p:nvCxnSpPr>
        <p:spPr>
          <a:xfrm flipH="1">
            <a:off x="4794752" y="2773737"/>
            <a:ext cx="1773350" cy="1371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V="1">
            <a:off x="6172213" y="1123950"/>
            <a:ext cx="4779" cy="1916361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H="1">
            <a:off x="5737427" y="3040311"/>
            <a:ext cx="428925" cy="1447800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6176992" y="3040311"/>
            <a:ext cx="697521" cy="1105026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Grafik 4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6513" y="1630737"/>
            <a:ext cx="759231" cy="25358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Bogen 37"/>
          <p:cNvSpPr/>
          <p:nvPr/>
        </p:nvSpPr>
        <p:spPr>
          <a:xfrm>
            <a:off x="5651939" y="2525898"/>
            <a:ext cx="1028826" cy="1028826"/>
          </a:xfrm>
          <a:prstGeom prst="arc">
            <a:avLst>
              <a:gd name="adj1" fmla="val 3377681"/>
              <a:gd name="adj2" fmla="val 6341831"/>
            </a:avLst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0" name="Grafik 4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9509" y="3554724"/>
            <a:ext cx="153272" cy="229908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Grafik 5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40" y="3833616"/>
            <a:ext cx="3113942" cy="329622"/>
          </a:xfrm>
          <a:prstGeom prst="rect">
            <a:avLst/>
          </a:prstGeom>
          <a:noFill/>
          <a:ln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95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LATEX_CACHECONTENT#5C6D61746862667B787D203D205C626567696E7B706D61747269787D78205C5C2079205C656E647B706D61747269787D205C696E205C6D61746862627B527D5E32" val="iVBORw0KGgoAAAANSUhEUgAAAnMAAADvCAIAAAAW6cVIAAAgAElEQVR4Ae2dv8IWt7HG4ZzTpEvoktLhChzSpUwoUxkuIXAFQJnSfFcAvgTsMpVxm85xmYrkEoi7lJwflhmENNKr3Xf/SLvPV4BerVaaebSrRzMaaW+/e/fulv6EwLkR+Prrr589e/bvf//7l7/8JYmnT5+Oi8fr168fPnz4448/HkCXcXtBkp8cgf85uf5SXwg8f/4cKoJWgQJCevv27eiYoEXQhVnCgwcPRldH8guB4RC4LZt1uD6TwAsigHl6c3NjFf7xj3/E5rOfgyaYK8CpJvwXX3yBUW4/lRACQmBtBMSsayOs+vtF4JC0GuBOyPUYM4Z+nyRJJgQ+RUDe4E/x0K/TIHBgWqUP0e7JkyfWmd99992f/vQn+6mEEBACqyIgm3VVeFV5pwg8evToq6++MuGOatIlan7++edQ7K9+9StTXAkhIATWQEDMugaqqrNrBHK++cc//tG1xFcIRwTTN998YxWIXA0KJYTAegiIWdfDVjX3iEBCq2xNISr42Gbc7373ux9++ME6A3I98EzC1FRCCOyIgNZZdwRfTW+NAHE9sROY5r///vtj0yo64gH+7LPPDGtYVmuuhoYSQmANBGSzroGq6uwRAXaesG81luzbb789Ccf85z//gVzDPteAgLbixE+C0kJgWQRksy6Lp2rrFIFwMlEs3KtXr05Cq2iNXY7lGqvP4iuO8ThHaSEgBJZC4H//+te/LlWX6hECfSLwr3/96/e//30s25dffvmXv/wlzjl8+je/+c2vf/3rv/3tb6Ypq62/+MUv/vCHP1iOEkJACCyCgLzBi8CoSvpFIHeEHnWPTUsfJAFc3HIel3gLPiojBBZBQMy6CIyqpF8Efvvb34YzgYOIZwgGrndGEipM4Tdv3oBS/S5dFQJCoB0BrbO2Y6WS4yHAbs6YVlFARyWAANOLuC/v378f/1RaCAiBKxEQs14JoG7vF4GXL1/GhyQgKMurWGz9SryJZHk0E5MPfRJnE+zVyFkQUATTWXr6bHoSnvPnP/851prlVbg2zjltmmim//73v3//+98NgX/+85+KZjI0lBACVyKgddYrAdTtPSKQRy1peTXvp2QFmgKcmyGbPgdKOUJgKgLyBk9FTOUHQIATIeJTEZBYy6t5txEVnGQmJ2kkV/VTCAiBRgTErI1AqdgwCHCEYXIqAt9TkymW9x82KwvPcb4WXGM0lBYCsxGQN3g2dLqxRwRYXr13714sGaf6cVJEnKN0jEC+CYfTqRTQFEOktBCYioCYdSpiKt81Alo7nNo9TDvu3r0b36U16RgNpYXADATkDZ4Bmm7pFIGnT58mu1flB77YVblPmCVq4qgv3qgCQkAIlBCQzVpCRvmDISA/8DUdlvuEX7x4oSP7r4FU954ZATHrmXv/ULrnfmCdiNvewfm8hHvfvn17+I/XtkOkkkKgHQF5g9uxUsl+Ecj9wPgzz/ORuOs7BpuVL7Ym9Zztc0CJ+vopBGYjIJt1NnS6sRcEXHtLp8xP7R6O17hz505yl+z+BBD9FAItCMhmbUFJZbpGIDetCFzCOdy10P0Jh+M32d6KjI8fP+5PUkkkBHpHQDZr7z0k+eoIfP3118nJQWwawfyq36WrJQTy5WqmKRy+USqvfCEgBHIEZLPmmChnJARyg/XZs2cjKdCZrLnZenNzo6M2OuslidM7ArJZe+8hyVdBgMAlxv24gAzWGI156dxsJbgJ38C82nSXEDghAmLWE3b6QVR2I260C/P63n39+nX+LXR9Bud6YFXDeRAQs56nr4+mKWfbJh821xHBS/VxfnDE559/Tgz2UvWrHiFwbAS0znrs/j2sdozyCa2iar5GeFj9V1bsq6++Slr44Ycf5BBOMNFPIVBCQDZrCRnld41AblTJYF22w4TwsniqtlMhIJv1VN19EGVZCMSESpRhc0iSo5/XIJA7APjawcuXL6+pU/cKgZMgIJv1JB19KDU5tjD5trlCgtfoYJmta6CqOs+AgGzWM/TyoXRkhTWhVdTTHtY1+jhHFbNVq61rQK06D4aAbNaDdejx1ckNVnR+9+7d8TXfQ8N8b6vWs/foB7U5GAKyWQfrsJOL6xqsva2wstGW4wCZAXAS7+2f/uAnfpLZeJgRanIIBs7YUAO3kyaH/I0fgBxbma0bd4GaGxEB2awj9tp5ZXYN1n4+IwpxciZUvmUl7jDOM6JA6bun1IAPNt9QZDVgMsJ2W36TnLmBtR4SMlsTQPRTCCQIiFkTQPSzXwSw2O7du5fIx3dYCRVOMnf5iUlqC5NwD4LxRwLiZ2E4OYXR/TpbfPhRuJ3zGfiyG2YiRyBRiUVEb3ncICyezxVc+XeBXY0KgR4RYIFKf0JgCATyw/d5oxjidxce7oQIw+sNlb569SoXKS4TSiaS89NqSC5ZbbFvlrTlr5rgS7dBsPhf9F21UVUuBIZG4H3oh/6EQP8IwEzxyB7SbLbZXXIEg02DPBfZzkqG8pBWkB+TNORgpFJhrhRci7KhjP3rlszvvT7H5g3WNAkT/vr6VYMQOBgCimCKxwql+0Ugd0giq3lfd5Qb1sFbiwCYqhe/YxobndwSvitOxFOgLngXj3e+BMtGF47I//HHHxM1jY+T/MV/ut6CxL+9eKOqUAiMi4DWWcftu3NJDt/k1ILRlvPQlrhYRBU2JemLTeff54EdmTSEeQNpYoCTSrgFxs11p9iWH/bJ45gQADsjkVY/hYAQAAHZrHoMBkCA0J6cWrDz9qVVjvoLZ1ZwEGALrQJ0LvDDhw8DrWIX5rTKLZjCue6hzwhu2qzziJnK29JhhzkmyhECICBm1WMwAAKu49F1UW6mDNtjgi8XymGnaXu7yVJr8CRze35Ob6gzP3DK2mJR1tJrJ1y03X5ZWxLVLwT6R0DM2n8fnV1COMxlF77PuiM02Jqh9WBxtkuCBzsvDD3n5mwoVjJMMdk5QSKvaqUcjPI8hIppQSdbnlbSWtUKgXkIiFnn4aa7tkPApS7XhNpMJugkbC3F0CwxYkkY17VbCcVyNYXk8BKXmlgp35XE7Z2VBFC1QmAUBBTBNEpPnVdOqCtno8aIoZVQY0EUZoXeCC+a1EQewcTtF+thOTN4nkNbMNwMRp8kp1vYPamDkopjcuFS5pkRkM165t4fQHdG85xWoaLGiKE1NESkYLC6Nly9RXefTNhyU7mRU5BgL+5lPoEzGaKdaihXKm+/xHwiWSQO9+rrN+0YquRJEBCznqSjR1XTdTbaGucuWplIM5jVjieMJW9UB2JjPrELp5q0rsoGiBVTQgicHAF5g0/+APSuvruNcl9XcPBOY2jOCN6BGvNorN135bY/BEST3b17Ny8/kAq58MoRAosjIJt1cUhV4WIIlNyMO7qC0S14p13r7aLmuTcY/+q+ZuhFmeMCRCO7W31ktsYoKS0ExKx6BvpFwA1/vbgqubY+nJcLQc7Y80P4Ur5mvLs6U+Fyfddi1qkwqvyxEfi/Y6sn7YZGwP1MqXsY0JZqzt5FmvuBEXs4ZnUFZmMrjuLZyGzZfWpLCGyAgGzWDUBWE3MQKLmC3ZF9TgOb33MMZiWQitjsHDx3GpQXU44QOAMCYtYz9PKQOrquYFYlxzWMco3GWmS1x8id3OTaWXklhMDZEBCznq3Hh9HXtfB2dwXPhg9n6QEWWYP67lIrG4qmnpsxG0zdKAQ6R0DM2nkHnVQ894AIsHDH9CEwcicKrvHXvzolsWW29t93knAbBMSs2+CsVqYh4I7RLO+xyDetom5KH4lZ2SbkHsakpdZuHjcJsjMCYtadO0DNuwi4Y3TJVHJr6C0zZ9ZBF1kDsK5bPtext16QPELgIgIsanCAKNvqmMczieSwGv5I8JPM58+f41G7WMn707T1JwS6QoANo+6DiyHblZztwrgacdZEew29leQYLLePyO9NVMkjBBoR4OltnL7jP3vy5Anvdalm7Wd1xwdl7olAyfRxT//ZU9Dmtl2NGt/h5kY2LVg6BgtNS5c2lU+NCYEpCBBgSAxHfKw3ow1eJf4IPOTwTi6xaduqJPPmpz/mxxi4lv8xUaJc5QuBvRBwPY1MEveS5/p2XY14Xa+vecca3JkB49GOIqlpITADgTiqgwf4xYsX7ruJhYqd+pE7P6QYmnJXjbzBMzpCt6yLAE/qh4f24/+M4+u2umbtuUbMhddscIu6+Ubsx+6JUu6otIVAakMITEfAaJWXtGW9icfbnVMm9yqCKRoSlOwAAXffJ3K5T3MH8l4WwdVonjrEVjRFT1wWaoESJRVc1/cC7akKIbA0ArxNYSMfM93Gw8AJZeIjV7kXinrij1+JWZfuK9V3HQJuVDBVjrvI6mo0Tx3e/3v37sUv8HVgX3V3aQeUmPUqWHXzhggEWg3u3EmHu3H2Ki9jIim12WEpYtYEHP3cGYHSuDxuXIyrUcngq6BPoEQ4xenOnTuVYlteygcXWnf13VIqtSUEWhBg/0wISuJLTZNoNVSeh8fzetrHJcWsLV2gMtshkH/BlLbdEXw7ma5rKWca5sgz3uTwpTbuLRmL14k5527X8ma0spn7nEp1jxDYBAF7oXinZjyxvMK5TxgHFas/iC9m3aQP1UgbAqVDDWdYeG0NzizFy4NLNrxC9SrcZdEZ6tBW2BIQ/Ff1Rje7WlLEnR5tJpUaEgIXEeDFDAYrhub9+/fxA2HCXrwrKfDs2bMkh59h9UfMmiOjnN0QKI3IpRF8e0FZXyGE4e7du7yN/HvRR+1+EnyGCc7euaCsG/e/PQ6hRRZ93aZzM90tpkwhsBcC+VADTZa+XFkS0vUehVdezFoCTfk7IBDv1I6bd72OcYFt0k+fPsVkDIudoUUo5NGjR5XWLaY/LjOVWTFYw+vKKs4MN3Lc9LJpd2ShCTHrsjirtsURiI99sMrdt9Wuuol8aAo1i1lduJS5DwLuiDxvVXJxBXAfmeEYV155G/EYxzRsd01lVnM6dWWwBnVcXUozJENACSGwLwLui+lm1uV0n39WbcWsddx0dVME3IlkyeW4qWS3bhm9Je1W3kbXFcztk4J7oeewcsPJDF0ZrAGHfM4e8t0F5gQ6/RQCeyHgPrduZl1C913mNAkxax03Xd0OgdJY7M4KtxPrQ0v5wky4UnobUScwYi6/O4H40M4n/+MHDiFLtIIv+pNrffwoLYGX4OpDaklxGQG+62Jfegnfe1npX1rhj1kjiwvhYzKsd7aEB17WoVyCRZzkxcQ3Vpo9l6u5BYnmV6Fbncifw6KcfRAojcUl6tpSStw7JdvUdrAl8lg+ekE/sYO0kVlplDgp2uWdr/ick3Y3/lnyKMT6biySmrseAbgtzAuvr+piDeHNCv/y2MTt8uKws4XJJdR7sZ6pBXgxodLwZtEQPqEZrbjDwvt6pp+zqDuEwCoI5JvDwquSn3a9SvOXKnXfW15I9z5bEOW9pUCyqZzJsntXnMlc2ObUDAHxpd7SLjLMh3qTU/K0I+B+99Dt6G0yeRc4KL9d/s1K5uqHJ/82EuTXlCMEtkcAd5BrzMExM+aSi8uPnyqeTVM/Vqn7ASk2xgW3UlyA/TlxfBaMS4UlIVlbtSBkWPni3p5SPdvklzpOY8s2+K/UCv5YnlhsMl7A8G/4ac3xeNvkzzLjBHEGyRvNTJRb8MFQLNSJkZqUiWtI0sFhS7s9DAjIxopP7rNhVv1+a+xm3K6GhEAdgeQtsp/1uza7GjurGR3cjx4zBvHaB8kTcza2QSnAGOFaolRrNZTKbKZyY0Noap0VJ1yIGutUsT4RMGcMHY37tCJkYvXWCzN9zJ+iCm3Xa6tItewle1Xzx17MuizUqm0mAsl7aE9qV07FeLET2uO9IodBAY4kwU8yg+SkcyAg12T4CDVwO5UwWMRXUZzyeSUd5qCF9VecAJMOpZVIVyJgDznLN5WqeJ7tYWh05PIiWOXcG959Xo34zbI6e3hBYmmDYIaJmLXybOjSdgjEpGUvDwl7UrcTpdoSM4CY/2JRQ5qXrc4ojDL5CxnXw5BRr6Eq4A4X4zE0VgT7Zgdp1OTKCNjzj01ZacrCJnjaK8WSS4lrJ6Zk0okVS82u4yepc6Wf7mNvfhox60qwq9ppCLiPKcM0+dMq2qQ07w+CMcTAgoEmeef52c6IlGTo4a5wO/9SFXPzHUeK2cihS0yolu5tVjRbQd0YI9BImTzP4UkgEd9+MR27r3gvkvL5QLHLK8MMwJ5zS8TzADFr0nH6uQ8C9rraYxoS7Vy1j9xq9d07hrak18LPuk0j5AZFwJz/Oe3FGhmzMuOM81vSMX3mI0Bi1/KwmaXYUvkiZcxwtycfWOKadVKEIaPEngiUtj/a+7mncGq7ikDp9OD2mM9q9brYFwLBy4JM7lZOk9WuWnm7dDERH4qSe0QIDGYyF3NbOE3lYrVLFWBHQBznT7UYBsk2ATHrUmirnqsQKI3CHZ7nd5WeB725NHrO+OzlQRGSWtMQMCdWstUt1AK5sjPNll2Zl8/4Btw0gT6UZqfN48ePP/x6/z8cn38kR8waQ6T0PgiUTjIrjdf7SKlWywjYGJcUKTmKk2L6KQQSBMznTD4kmlwNPwkbtnx2kG8wjaOJ2FamdX664olZrWuU2A2BksFaGq93E1QNFxAo9VSpZwvVKFsI/IxAfAJDaakIhxZBQwZZ6QMYVuD6BDxqXm5qI/rdpVUuiVmvR1s1XItAafwtjdfXtqf7l0ag1FOlnl26fdV3NATw95rLqvIUxV9HXptZiSeIOR5Sr7igdSL/0Z7IEfUpvTnuF5pGVPDwMpeYNR6JDg9CrCCrcXjCebD5C8f4xbZOXLKeJoIPP2cpRqx+7+hXeajC8wOGFV3wGwdOpRje2jUOPgxOYHuYoXziqupnjopZK12mSxshUHpzSuP1RmKpmWYEYt9dfJO77S8ucKQ04QKE2xA1mgSOXqMjrwYDeikQ4Zqa+7+3kVmJdTJrldlMnfBmaJ3QKnMd+vcif4tZZ0CtWxZGQMy6MKCbV2eOu6TlUs8mxUb/yY4LBnezaZZV51SzExe6OgLx/JsuWJZZE1qFxfMwYFdmMasLizI3RaA0/pbG602FU2MNCJT89vNcoA0N9lKElTaONVhVzfjYhF7U3kSO0kOVNB5vzKtzcHLjxZ/QKs4YG53oiHijbf12MWsdH13dAoHSwBTPRreQQ23MRaDiHMOTGY99c1vo7j7sVFZAS48u4hJHiucQeuAxZo5IYupMkVsqwHaHyNICGVwVkEOblAxlLpZslzGmVeq/uLCa1CxmTQDRz60R4AkuNXnIEbmk7Oj5Nroliiw42CU17/WTuQKH/ri+X6iUS3DqOWOO9uoRa9fI2HLmJWJaZWLExtmWsYgHIxwiAQ2LWechr7sWQ8CcLYvVqIr2QAADyyVR+vdINMMym3uWHhGq7G5sGX/36Jwh27TH6SJfWslFvFwxrTJJgiYbPQc/xa59B9aU137WIZ+5IwldWhpZ5CU5ElCd61Ia/o40c2KZLadVCJVnGOewaHXZR7Q0MiStxIHTTO+Sq1N/xrTKbImDIBpplYaCGyMMXLJZpyKv8gsjYPPNpN7SSJ0U089OEGBAcR2kjeNjJ1pUxHjw4EFyhu0kg6ZSsy7VEajzZfzUXTkdh6Tv378f5oKT4pWC/OEsT1YE+Clmrfeprq6OQMmmqb9Oq4ulBiYiUOqv0sxpYvU7F89pdcbIu7MOozVvI0OdL/HWmmbXrDtAq0QCh8eVOulxq7YxEdusP3uDWTy4ffXfRVEQfXYjnGnSqJ6KjYVAyaaRzTpWP5b6q9S/A2mX0CoDPdZJ+waMgTTtStQWZsV5a44E+zzODC2MVnmM6dyLXJY3Yftcw6kpsllziJSzKQIlm6ZkA20qnBprRqDUXzY+NtfUV0F2rNrYjWSMvI2Ron2pMZo0UKaNDBWbNd7smy+BNypttEpDMzoXUXnI2YIVmpM3uBF2FVsXgdLIW7KB1pVGtc9FoNRfNj7OrXjP+whgsRETOYJBo0ilDbokrFmGhgJX5Y3iyLy5uQn5kOIMQ5N7jVZJMxaVzunMWy892OHxkM2aI6acTREoeQtLNtCmwqmxZgRKhkWpf5sr3rNgbAaJVrfsCTsKmEbdAwthRCLITKT4c3KWeTER02ooXOLLi1WFAvYW/MysTApiszoU4pWwGUGlXrvRKi0VZqwkQp15Aft+KgpQT/ijnjAR5kZyStUqf2gESk9CyQYaWtkDC1+aCZX6t38o+EJZLDxRLbJWt+m1ePU0pk9rHWuVfOsdVlhd9rXybiKnVbfYpMyP5vW76l/LRIBNP9U6/IvuajMkDZ37Nyj3oAiUGJSB7KAaH1OtN2/elMagERWOvZHoNW+UG1HxizJjHVlHVwqbLcRQXynmXorZIRkHIAj6wgQgAZm5ldQzqac08sSVT00DTmj3Vr15rsY4lpqBgC/WExdIntpQLZlxGaVPgkDp+SaU4CQIHEPNCrOOOF2OTSUe0RFVWOm5ihmh0sRsZo3rpxJrggeMS8lwAa3O65q4lRKvzci3ecDldVZC4/DfxtFxeXsclggEjfZ44h8PtTGMXrMVKRdJOaMgYC6dROCSdzEppp+dIHCk/sLZGH9jleGy/SCeTrpjRDFCvFh88gNeTDLDqYFxftAO45Wjr+ZpWhp25tVmd9l84rLNGqYMH93HVkeWYE5h84tSgvnFx7Y/1GA8X7prl3y6LZkffZB3jP/pspYe2QXbuNESmkMIHyty8jSv9mG6MvY3znM2HvhhiK29ipo2zl/0BmNWUWcLxdgDxsjcuU/rss0alGHWAFJ1ng+fsqtP7vCxJLssmJXMi5Y2lNdIMFGKg9PWaGLtOpnisWHA9i+v3dy8+glVmHej7uoNgfqL35u0dXnidz9m2fpduuoiwEAUn6oBiTAJ41+IICTcu0qZ0BA0THBZqUAn+a3MymsDudb3+gAWxFk5LAkGTSx6MIpB7wSUw4jRv4OuYugcphekyFgIJJPR/gfxzuGFQVv2mNS1wEhlBxTmb+OaY722Da5O+NYN66C4besyQZwlA5QHNFmsBSYWcesV7nWV/hvdG8wsJ/bb7IXk7Hb7nxbMVu1sN9Z9Xb2hEY9yMlh37B3MUziC8FgWhnBusaQ6Cq2+B63iKHcv2e7VCuIM6Mm9+V2M+0kZ/TwhAm6UeHi0MGdPCMjQKpfGhLHC/uPoirEk3+bhiefrlRZtnbX0VFg+gFM4WAJQqeUzranU3/mlycyKPi3zuDgoKZ4DBtTAsXNcJN42CIhZt8F5m1ZsTEwSnQebxOBgHsXCx5eUDghMZVbI0qCLD0gg3509x5Q87sxmgjfYHjis8otxXPjEw4IroUDxCWFUAnCV8dRaUeLkCBwpIuYkXRlbe4OqHAeCYEUNqkW3YrMmaNzB4mASzRrEjtk34Y5u9coFm8Os1BJChfPq4hyeS2IB+JBsnMm7xwRWg2aMidJC4NgIDLTOGo/1sfF07A7aUrvYhekSJ4up5hOmOwYNcZ3JrFAjBFmfovI65cBByTp7c8vnuPO2FBvceQedTbyYWc26OhsIq+rL+G9hNyXiZNeTkQtxxRwutKpIa1TeuusmbxuAmH0kJmleLM6BjHXQUgyI0kLgSAgQzu2apwPNn2JR2Q7O344dBJ7YzfDQwYZNzFC4IzjeIU4CdxJzC8sNcjXDjERlM+eOHVRpej6zUilmOz5xjjasNGCXKDlSzLTJrYQQEAKnQSCeGcTpXQBAAKw6eGVEo62OGMRppyO4xMnuTdYT8XFSDxxMcM9YG4tneoMNNbSNQ8UsP0ngNx8Ll0R+/RQCQmA2ArtT1GzJe7gxNqN7kGcRGbDCjTggTvdgg3hFFvttrOnFtcwKyoByMYiOMDCChBfpElUiBITAWAjYmln/Yncoqq1K9o/eJAkhDosRw+ueEyc+4XHjhK/yBhuOsCaO8njx3y5ZApOfzTaJP92uKnFOBHTQ0jn7vVut4wcSSmvZu7+qLsfeRoFVWvcJ4+nEKjOfMGQ8SqjwMszKswVrMgGpuH24RLgTxY79rKz6mqlyIdAzAgfwW8Y2K+posFr1eQs+4XCqcPAJ58QJ+9p0B9OWhcUhzLMFvMEBeqYVFVoNZcJq/KpdpcrHQiAeyBLJ9RmcBBD93AABM6FoKwSvbtDomZs4qk94GWYlJBpnb8vzAQErlKkFKJURAodBwGyO/jWylT9E1VFx2/RXvJjq7jSBMiyUh+lObtduI+ekVhZgVlaeTe2Wtom3Zp7SUlJlDo/AQGPu4ftCCoJAvHMUJ1weViOUFkeA3Zi2no3pxQabvAl8wubfwnvc//bWa5kVlx3+k8QPfPHsEtzlChXOnx7lxAgcYNEuVucM6WQcGFTl2E5IPnw5qEb9iw2bGnFituYrQSx4x5tw6KO8TFdqXsusaJi8TujPhOIiuRLN1Pl8EBcE3Xl72D9m350j3NWbIGGEQEDADq3l51F3vHTY1zFxumuLsWkL6ZiZ26Eu70Wy7/vMSMSTu6AeD2KoB4PD5iAlzSlAsRntbnALBzGWxB4onzFiA6yubKKEJ9/zurJm3b4xAqWu5G3aWJJrmkucJWMJf43ijffaCQ90d+UWW7FuH4XiOQ1E61Zu1dI6C7RumR4y59usnD4VthnZ6wTitraMtZdctWKWYN6Rc7NdVeLkCCS+kJOjMbT6Y62mM3bFQ3zYEzI0/qMIHx/Ej0nq+ntjm6fng5lmMisMmqxA8CwmcUl4I2MD3+1dAr1gaPfSvpnB83DR7N5XyHrrOOTly6pDpKvbIDDcexR7GrEQ+o+X2aYf126FOQ3kGlop+XvZzBrHEk/6JMza8n9S/wzDOVYs1MUgXqqnZXA3H3KpEuUfGIFPHsfoh7xwY3V64kSNevJWt4s+FYTjSJHK+Fap4aiX1vMGB8RiR2bJJxw7FUh3CPVkm5WPmSdbjnB8Vxy/WLcxCvH7ZmiFhf0AABWNSURBVGlChanWfipxKgSGM2hO1TvtylaYtb2SfkrGJkE4Hqgf2Y4tSezpLPmEY78x3lN3o86+KE1j1vxECIbFiwcWwprxBNBV2P2QkFtSmSdBQOusY3V0pb/w8o2lC9KyHhSbBO6R8cMpNYTAPC3mFi35hCkTm3MYe7157Ccwq3sixEVaDX0JCnFMl9vBOAHcJWu3sDIPg0ApvOVgNtBh+qukyPH6y9b8gsos6WmAKvX+svnxoUuYpO7hB0kcD/TR1SbDVmblkeLBSqalrIQ1Ho7MFCOO6XK7gcrjQzvdMso8HgIlb3DysB1P8YNpVOqvUv/2rz6jVuyZ5Nhzzf7pNevoes/aVSs/qcfNbOUuPJrunIboV1v0pZWupj6tzMojlXwkjmcOh0k7WHDwRXKliUl1treukt0iUHJmHM8G6rYLFhGs1F8ln8Qija5dCWN3HCfMgisj4dqNdl5/qaNLYk8tH+qJY4BhTbzxbv1sSLEe6Wrqc5lZmSzAdjxSsWLMFGbslqGeeCYSV2hp/Ma2KdYylTgwAqWRd95U98BAda5aqb/Mdulc/pJ4RMfY2E0ZRkL8kK4JVarhYPnW0aU3N+hbv9qCCT5hC9DBM+/6hKkHG89m5/QOjs8eeqfGrMjHU+WG/rqnTzWCFc8B3VvYmt1hrJcrqjKvR6A08iY+kusbUg2rIlAyTWzUW7X1VStnTLchnoYYvlGqNNCvKkkPldsngGJMcsGs3xOrLC9ZyYm98SXSwWmPSNYc4wbkuvua689fPsemtoGMN4Q0ExPLyTVHdDThD5psNF4hy3aIifVyC2MrN67s5jIrp08ESnPb0kjdpxaSykyZBIpS/ybFOv9J6Cmmqg1KKMuqHqPf2WwAHIrW0fWwGAx9CwGDI+btq2S0Z/tTcAXTLlasC3iI40GeIFsgV1pv5KY1nr2fmRUhKjzqNkx5/iDXRulx8ybHNrnVWqb1iuWQuGjvxoWVHgKBks1qL/AQWkjI0kyo1L/DIQa5MtbFgxhjFMMa031G/OHUuSgwZh/a8RrSs+Hf8NNuZPxPzt2zSyTi5wHQIL9gj4XnAeLgJ5OV+BY3DZcbPZHg9tJcDS633kFgbFxa2a13wukVSOBqdTETqms8/yLeHHax2lIBrP7G5lRsFARKcW28QqOoIDlBIF6MjN9fQiuOhA8jdaxdSPOsHuwgOb6Hkau5eA7vfsuzYf7neQLsckhTbZ11nhq6SwhMQqA0q5PNOgnG3QtjwbgylCwMt3D/mVhp8apeEJhnFY8lH5zEeMXt2UMEzZVImt/7ynrqtze2gmnrTmjqldtVTG1Lb5YQs24GtRryEaiMvAcYoXydj5gbe/9i/Uozp7jMWGkGejyl7liPuxInJI80C4S4MVkUhGhxI+8eUDMVYfzemHrBczv13sbyODnaV/fC7poZ8vD40SmNIi1Y7DbG+ILVqSohMAMBJvvuXbikFLDmItNhZqkTYVzW2DoU+HqR4EtMVVvbu77CvAaIAT9zYyxLfrty9kJANuteyKvdjwiUzBo5hD9i1HeqYpMdlVbpEKZ9mKRMHbBfZ5hTLV2Kj73dsGupUGW2QUDMug3OaqWGQIlZSw7GWl26tgcCpTnQSnyzh4rFNpk64Ktk5YJ4HFjwDCoXsdCFDwj8vOvmw0/9LwR2QKA0GJWCYnYQUU1WESj1VGnOVK1s1IucMccfa6uwLFEzBDoBC39MO5gjliYfdW05jSH+nl29sK72g4CYtZ++OK8kpfGXUem8oAyleamnSj07lHKThcWKZWVUi6OTgTvQDfIGH6gzh1WlNP6WxuthFT2s4CW/falnDwuEFBMCPyEgZtWDsD8CpWPSGre77a/A6SUozYHErKd/NE4KgJj1pB3fldql8bc0XnclvIQBgVJPlXpWoAmBYyOg/azH7t9htDvhbshh+qZBUFYW3QgdvMQH3nXTAIyKnBQB2awn7fje1C59kapkDPUm/8nlcWmVkG/R6skfjNOqL2Y9bdf3pXjJbShm7aufPGk4vc/LvlXqU7ewMoXAkRAQsx6pNwfWpTQKi1n779RSH5UC0/rXSBIKgSsRELNeCaBuXwaB0ih85QeklhFOtVQRKPVRabZUrUwXhcAREBCzHqEXD6CD1lnH7cSSzVrq03E1leRCoBEBMWsjUCq2LgKlb9qURu11pVHtUxAobTuWzToFRZU9FAJi1kN159DKuCaOG3Tap5oE8vDha6YI7CDijwQ/X79+3ae0C0pVmv2UZksLNq2qhECfCIhZ++yXM0pVWmothZ72gxHfUONr2MjPN5aNZkjw8/79+5zSfv0n3KmBL2nTCn+c+d6V7q4wfNfazVemEDgDAjqR/wy9PIaOrs2K6ATIQCfd6oBVCn0G8b744ouHDx/iBYVW+SZ2YFk+e0IOWsy24aBVajDz/fHjxzSHQdwDJjaTSIQp9WZSTD+FwCERkM16yG4dUqmSzVpaxutBSaPVwJ18B5svnDAP4F++1mkSQoowrv2cmuCrn0ar4d5vvvlmaiUrlS/1Tqk3VxJD1QqBrhAQs3bVHacWpmSYljZ17A4WbupgrWKf5YY1Fmr83VkYCN6dJzNWb3JjXHNyaeOfslk3BlzNDYGAmHWIbjqLkK4LsWQV7Q5KMEOxVmE+9xi/O3fuxELO+4Q1/J0YrNTZj0WYsz7iQfyzXd8xYkoLgUERELMO2nHHFLtEGB0GMRFPFMy1V69eubRKDyVfLZ03RXCpy52C7PJMuDZrqR93kVCNCoHtERCzbo+5WiwiUAoo7c0hDNPf3NygBiugJSc2V3NbkyjiovKFCy6zEm9cKL5pdmlPUT/EvykcakwIfEBAzPoBCf3fAQIlZp1n7a2nUPDr4vOsOHiXsrNzZu2Ht0r9UurH9XpENQuBrhAQs3bVHWcXBreqG5uTs8uOSGF3htBcDNaSHxjx8BLnQk5dfXTpuR/eKvVLJyZ1jr9yhMA2CIhZt8FZrbQi4NKGu5jXWuPS5YIfmFrZsVqpO98YQ6xTpbx7yaUuFyL39rUzXS99Pyb12uqrfiFQQkDMWkJG+fsgUKIN13rbRUROVqJdDoWoGKxIm88GSqpVtHCZtROLENs9X0hGlxlqVhDQJSEwIgJi1hF77cgyl8Zl1zzaHgjbk1o/+cF1BeM9nipwzqz9WIS5bEG7Ug9O1V3lhcC4CIhZx+27Y0qeHLBgSpbGcSuwTcIok1OWKi0GuzYugCu4EkUcl7S0a6b3w1ul8KVOTGqDUQkhsD0CYtbtMVeLFxBwzcFOmDWIgSu4ogN7UXI36SIGK432w6xuj/RjUlc6SJeEwNoIiFnXRlj1T0bAJQ+4yrXhJtd+3Q2BMus0mRustFknY1col7r6sQjzhWS0cPvO1U6ZQuDACOhbNwfu3FFVK43OMM1Uh+riELx58wZyrYuRRwVjyU3db4PkObOWkFlczYsVls6I6EfCiyqogBBYDwHZrOthq5pnIkDMretUzJlmZgNX3AZB1mnV/Xhq3cZ1xXEN9H54y+0L9iL3Y1K7qCpTCGyDgJh1G5zVyjQEXApxR/Np9a5fOjdYadNdOa7L4irrwlKvZ6Wrrpr9iLeS1qpWCDQiIGZtBErFNkWgREUlJ+SmwpUb4xPlOSPWd76WKsvroWTdXC5VtXg+O1ndRdZSry0ugCoUAp0jIGbtvINOKh4U4h5z6JpK/WBke3JikWa4grk9Z9Z+LMJSL9R3IsWYKC0Ejo2AmPXY/Tuwdq4BlPNNVxrmlDNv6XHERdZ+iL+rR0LCnBMBMes5+30ArV1TDyckHtc+pXddwfP4xp1AzKtqDaxc8WZsK1pDNtUpBHpAQMzaQy9IBgeBkkPY9bg692+e5QrmWt4XRXOpq5NFVjvfMdGiH+JPBNNPIbA9AmLW7TFXi60IuLTksk5rjWuWy13BtDZv6THXsR/eymVDzXkbdtfsDdUtBPZEQMy6J/pqu46A62B0CaxezzZXc8qZR4edL7K6prnrut8GdrUiBDpEQMzaYadIpJ8R4NgBN0K45JDcETiXDt2ZwUUhc4bmlnkkfbGtqQVQMz8SmUpc78LUylVeCBwGATHrYbrymIq4xpB7MO+++rt0eO/evRlSuUZhJ4usrmzzNuzOQEa3CIFREBCzjtJTJ5XTZVZorLcIYZdZ59Fh/nW2TgxWHkHXFS+D9aQvp9QuIyBmLWOjKx0gwDm97hnCrvG0o7z5h9ldsS9K6B4y1Qmzlo5emheldREKFRAC4yIgZh23784iuWu29uYQzlcf59Gha/vOq2rx58PF3O2dxZtWhUJgLATErGP11xmldZ2NuEwxoTqBw3VNf/bZZzPEc5l1nld5Ruv1W8SsdXx0VQgYAmJWg0KJThHgo3JukK275reLDu7x9Hfu3JkhTLeLrLipc7scj3cnrD8Dat0iBNZDQMy6HraqeTEEnj17ltflmlB5sb1yZtisPS+yuvMYuYL3errUbucIiFk77yCJ9x4BDKM8IAhL0d1Fuj1k7qZbN7Mum+sK7naRFQUfPXpU10hXhcA5ERCznrPfx9O6Z7OVAOYc0Nx3mpeJc1isvbm5iXNCugd368uXL3PBZLDmmChHCAQExKx6EsZAgK0duRXYz96bXLa3b99OQtYlqm4NVlRz5zqTVFZhIXBUBMSsR+3ZA+qVcw92oWtOba98HsDshjWVBEMLdyGzB2bF5Z7HVencpVJXKl8IgICYVY/BMAi4RpLrQd1epTx6OWejklQELj1+/Ni92gOzfvnll7ls+SwnL6McIXBaBG6/e/futMpL8eEQIGQmDwn+9ttvObt/d12QIQlBanm5sAgrxwu31LCq4qz+5tuHiCbrJHZsVd1VuRCYjYBs1tnQ6cYdEHjy5EneqmvL5sXWznnx4kXSxNOnT5Oc5CdO4ECr+TItJXswWPN5DIK5Vmyimn4KgTMjIGY9c++PpztRuK7ftQcTCtmwnmNM8VQ/f/48zrE0AhP0G5zAMKjLVT0way4YBmsPHgJDUgkh0CECYtYOO0Ui1RDIx3pKu5m1Wta5BuVArrEBij0Ng2KbspgKm/JlWbgWDsZUDQuxWOFcchdld2dWxM73DnUC9TodqFqFwDIIaJ11GRxVy5YIsAMnj6R98+aNu690S8FCW6xNQqiuHzUWBuLEgRxk5t8klhh6do8jjmtYO51LpRXWtTFX/cdAQMx6jH48lxacxX/37t1EZ6JVsbGSzH1/Ig/GKGFN7G0Nxh9HHvKHQ5tdOpyHHMRzo4Qog4G7o/y0nm8l6iRYbEdY1LQQaEFAzNqCksp0h4BrtkJgRlfdSVwWCALOd91wCMa+3z3FiZ34qJkT9PN9oTKcuiIE9kdA66z794EkmIGA62t1M2dUvvEtrtj70qq79JsHP28MlJoTAqMgIGYdpack5ycIYJvmO3AIrtl9bfITKRt+IHBiGnJTHv/cUNOSRXIbmlVhhQQvCbHqOjQCYtZDd++hlSPINo7CRVfWMoeLXHUN1n136LLCmoRTga0M1kO/TFJuYQS0zrowoKpuSwTcFcotV1vxmhKlDA+FuKQZVh3Gd7KzBeuQareEMWkrDwnGPVDamJvcq59CQAi8R4Dj0/QnBMZFAEpL3mSChDdQB/7O95ti2E1q2jUEv//++0mVLFs4FwnHAMou24pqEwLHRkA2azIs6+dgCGDe3b9/PxF6g72teehskIHxIhGm8jO3DnffbJPb0HCtvnBe6URdEgI5AlpnzTFRzkgI4IDN433yAJxlVQobVd06289ZpJJkORPr0F12dRtaI5ODjhPXNC4B0eoaUKvOYyMgm/XY/XsK7dyTFlY90wA6Tz5rY0A3msvby2wSlhLu+Ru4prHOS7coXwgIARcB2awuLMocCQEcmPnq4KpmK3zjAoSFh4PXvZRk5scbsTw8IwAqqfaan3lAMoFLotVrINW9p0VANutpu/5oiucLn+zAufgdt3ko3L59272x8eCk/ODA3c/jzZermSXoxCW3l5UpBC4iIGa9CJEKjIGA68xcaQeOy6yNRM5CbPKp891plQ7OY6nkBx7juZeUXSIgb3CX3SKhpiMAN+THRORO1+kVO3fAhZZL2BHbb1jWbbGPof9kr04PtIrkSSyV/MDWv0oIgRkIyGadAZpu6ReB3Ce8xqYRjk0Iq5KT4qSwVqHVOPiWn/seCkFH5ja0/MD9Pt+SbBAExKyDdJTEbEPA9Qk3xuu2tfC+FJG90A8cyb94TQmhunivkbGVbPQeW/mVEvlcRH7glaBWtedBQN7g8/T1KTTFJ0wYUaLq4j5hqDRsPMWJyqJpPdIHqxT2iiNvcSDDXi3e40SRxX/C98n3AOB7pF28IVUoBM6FwLGPmJJ250QgPzsCwlgcinirDy3C6BjHoRUip+BOCmDUxgMKnLqGJPNUQ8JYNtJ4p+dVpbuEgBCIEZA3OBlb9PMICJi3NlZmcZ8wlbNIiUGchP/EjVoaTmXHaj/n2ucQISGKtHi2TSklhIAQcBGQN9iFRZljIwA95GckLe4TBiMcp7iCsVaTiF+DD5uVOFusQ5isH1pFPNCIY6nIATHRqnWcEkLgGgRks16Dnu7tGoH8G3Nrfw0NloWucAXfuXMHTu2WqPJwqjUiqLt+OCScEFgTATHrmuiq7r0R4DT55Iz7xmOS9hZ8xfbzbTa7f2BnRW1VtRDYAwEx6x6oq80NEch3layx4LqhQlc1lS+vYlvXY5uvak83C4FTIqB11lN2+5mUZvmQ2JxY4/x7rvHVY6eT5VWQySOEj42AtBMCGyAgZt0AZDWxJwJ5NBMRsPt+VWYvOFheTQK7oNVuF4P3QkntCoHrERCzXo+haugdARzCHEMYSwnBdBWpG8u2UpoP7MSnVdAKmDR+824lkVStEDgqAlpnPWrPSq8UgfzbbeeJZso/Ence3dPnQL+FwPoIyGZdH2O10AcCDx48iE9NQigWHXc/EH8DbAhQSpaWOQcKNDZoWk0IgXMiIJv1nP1+Xq05rffm5ibWn7XGA5+UmwcDr72pN8ZWaSFwTgRks56z38+rNcurUEusP8cnHXjbCR8MiM9aEq3GXa+0EFgJATHrSsCq2n4RgFxxh5p8EA/OUmw7yzlMAls8PtNYtHqYnpUinSMgZu28gyTeKgjgE47JFfrBtjsYubKzKP5CnGh1lSdJlQoBDwGts3qoKO8cCCQHC3Ma0WH2d0Kr8dZVphE9fA72HI+VtBQCt8SseghOjUCyFecY5CpaPfUzLeU7QEDe4A46QSLshwCbT9jZae3jFo69xJY/UAJDPLZW2Wgka3Wg7pOox0Dg/46hhrQQArMRgFxxAnM+Ufj6Gwuus6vq4UbkJ9oZXbC/+db6Oc9x7KEjJMOZEfh/K7yPbBewPjkAAAAASUVORK5CYII="/>
  <p:tag name="POWERPOINTLATEX_PIXELSPEREMHEIGHT#5C6D61746862667B787D203D205C626567696E7B706D61747269787D78205C5C2079205C656E647B706D61747269787D205C696E205C6D61746862627B527D5E32" val="100"/>
  <p:tag name="POWERPOINTLATEX_BASELINEOFFSET#5C6D61746862667B787D203D205C626567696E7B706D61747269787D78205C5C2079205C656E647B706D61747269787D205C696E205C6D61746862627B527D5E32" val="95"/>
  <p:tag name="POWERPOINTLATEX_REFCOUNTER#5C6D61746862667B787D203D205C626567696E7B706D61747269787D78205C5C2079205C656E647B706D61747269787D205C696E205C6D61746862627B527D5E32" val="3"/>
  <p:tag name="DEFAULTDISPLAYSOURCE" val="\documentclass{article}\pagestyle{empty}&#10;\usepackage{amsmath,amssymb}&#10;\begin{document}&#10;\large&#10;&#10;\begin{align*}&#10;&#10;\end{align*}&#10;&#10;\end{document}&#10;"/>
  <p:tag name="EMBEDFONTS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x_2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1"/>
  <p:tag name="PICTUREFILESIZE" val="140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81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s\mathbf{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3"/>
  <p:tag name="PICTUREFILESIZE" val="134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81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y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110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 + \mathbf{y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30"/>
  <p:tag name="PICTUREFILESIZE" val="198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x_1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0"/>
  <p:tag name="PICTUREFILESIZE" val="115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x_2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1"/>
  <p:tag name="PICTUREFILESIZE" val="140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81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| \mathbf{x} \|_2 = \| \mathbf{x} \| = \sqrt{x_1^2 + x_2^2 + \ldots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51"/>
  <p:tag name="PICTUREFILESIZE" val="72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s \in \mathbb{R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9"/>
  <p:tag name="PICTUREFILESIZE" val="238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81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1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5"/>
  <p:tag name="PICTUREFILESIZE" val="46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$&#10;\mathbf{\hat x} = \frac{\mathbf{x}}{\| \mathbf{x} \|}&#10;$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44"/>
  <p:tag name="PICTUREFILESIZE" val="392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\hat 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113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81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y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110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theta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6"/>
  <p:tag name="PICTUREFILESIZE" val="104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 \cdot \mathbf{y} = 0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45"/>
  <p:tag name="PICTUREFILESIZE" val="279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,\mathbf{y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20"/>
  <p:tag name="PICTUREFILESIZE" val="180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 \cdot \mathbf{y} = \| \mathbf{x} \| \| \mathbf{y} \| \cos \theta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03"/>
  <p:tag name="PICTUREFILESIZE" val="58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 \in \mathbb{R}^n 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6"/>
  <p:tag name="PICTUREFILESIZE" val="28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81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y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"/>
  <p:tag name="PICTUREFILESIZE" val="110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 \times \mathbf{y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30"/>
  <p:tag name="PICTUREFILESIZE" val="240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theta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6"/>
  <p:tag name="PICTUREFILESIZE" val="104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 \times \mathbf{y} = \|\mathbf{x} \| \| \mathbf{y} \| \sin(\theta) \mathbf{n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23"/>
  <p:tag name="PICTUREFILESIZE" val="699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 \times \mathbf{y} = \begin{pmatrix}&#10;x_2 y_3 - x_3 y_2 \\&#10;x_3 y_1 - x_1 y_3 \\&#10;x_1 y_2 - x_2 y_1 \\&#10;\end{pmatri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22"/>
  <p:tag name="PICTUREFILESIZE" val="1944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[\mathbf{x}]_\times = &#10;\begin{pmatrix}&#10;0 &amp; -x_3 &amp; x_2 \\&#10;x_3 &amp;0 &amp;-x_1 \\&#10;-x_2 &amp; x_1 &amp; 0 &#10;\end{pmatrix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35"/>
  <p:tag name="PICTUREFILESIZE" val="165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 \times \mathbf{y} = [\mathbf{x}]_\times \mathbf{y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73"/>
  <p:tag name="PICTUREFILESIZE" val="444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 = \begin{pmatrix} &#10;x_{11} &amp; x_{12} &amp; \ldots &amp; x_{1m} \\&#10;x_{21} &amp; x_{22} &amp; \ldots &amp; x_{2m} \\&#10;\vdots &amp; &amp; &amp; \\&#10;x_{n1} &amp; x_{n2} &amp; \ldots &amp; x_{nm} \\&#10;\end{pmatrix}&#10;\in&#10;\mathbb{R}^{n \times m}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86"/>
  <p:tag name="PICTUREFILESIZE" val="2584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bm}&#10;\begin{document}&#10;\large&#10;&#10;$$&#10;\mathbf{X} = \mathbf{X}^\top&#10;$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43"/>
  <p:tag name="PICTUREFILESIZE" val="228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M} \in \mathbb{R}^{m \times n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5"/>
  <p:tag name="PICTUREFILESIZE" val="403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a}^\top \mathbf{X} \mathbf{a} \geq 0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53"/>
  <p:tag name="PICTUREFILESIZE" val="372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bm}&#10;\begin{document}&#10;\large&#10;&#10;$$&#10;\mathbf{X} = -\mathbf{X}^\top&#10;$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52"/>
  <p:tag name="PICTUREFILESIZE" val="244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,bm}&#10;\begin{document}&#10;\large&#10;&#10;$$&#10;\mathbf{X}^\top = \mathbf{X}^{-1}&#10;$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54"/>
  <p:tag name="PICTUREFILESIZE" val="256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M} \mathbf{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0"/>
  <p:tag name="PICTUREFILESIZE" val="167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M}_1 \mathbf{M_2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35"/>
  <p:tag name="PICTUREFILESIZE" val="233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M}^{-1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23"/>
  <p:tag name="PICTUREFILESIZE" val="150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M}^{\top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9"/>
  <p:tag name="PICTUREFILESIZE" val="134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M} = \mathbf{U} \mathbf{\Sigma} \mathbf{V^\star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3"/>
  <p:tag name="PICTUREFILESIZE" val="366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M}=\mathbf{Q}\mathbf{\Lambda}\mathbf{Q}^{-1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69"/>
  <p:tag name="PICTUREFILESIZE" val="436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A} \mathbf{v} = \lambda \mathbf{v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47"/>
  <p:tag name="PICTUREFILESIZE" val="26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\mathbf{x}= \begin{pmatrix} x_1\\x_2\\ \vdots \\ x_n \end{pmatrix} \in \mathbb{R}^n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85"/>
  <p:tag name="PICTUREFILESIZE" val="1399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\mathbf{x}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7"/>
  <p:tag name="PICTUREFILESIZE" val="80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_1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118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\begin{align*}&#10;x_2&#10;\end{align*}&#10;&#10;\end{document}&#10;"/>
  <p:tag name="FILENAME" val="TP_tmp"/>
  <p:tag name="FORMAT" val="png16m"/>
  <p:tag name="RES" val="1200"/>
  <p:tag name="BLEND" val="0"/>
  <p:tag name="TRANSPARENT" val="0"/>
  <p:tag name="TBUG" val="0"/>
  <p:tag name="ALLOWFS" val="0"/>
  <p:tag name="ORIGWIDTH" val="11"/>
  <p:tag name="PICTUREFILESIZE" val="14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symb}&#10;\begin{document}&#10;\large&#10;&#10;$&#10;x_1&#10;$&#10;&#10;\end{document}&#10;"/>
  <p:tag name="FILENAME" val="TP_tmp"/>
  <p:tag name="FORMAT" val="png16m"/>
  <p:tag name="RES" val="1200"/>
  <p:tag name="BLEND" val="0"/>
  <p:tag name="TRANSPARENT" val="1"/>
  <p:tag name="TBUG" val="0"/>
  <p:tag name="ALLOWFS" val="0"/>
  <p:tag name="ORIGWIDTH" val="10"/>
  <p:tag name="PICTUREFILESIZE" val="115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smtClean="0">
            <a:solidFill>
              <a:schemeClr val="bg1"/>
            </a:solidFill>
            <a:latin typeface="TUM Neue Helvetica 55 Regular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Bildschirmpräsentation (16:9)</PresentationFormat>
  <Paragraphs>158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Autonomous Navigation for Flying Robots  Lecture 2.1: Recap on Linear Algebra</vt:lpstr>
      <vt:lpstr>Notation</vt:lpstr>
      <vt:lpstr>Vectors</vt:lpstr>
      <vt:lpstr>Operations on Vectors</vt:lpstr>
      <vt:lpstr>Operations on Vectors</vt:lpstr>
      <vt:lpstr>Operations on Vectors</vt:lpstr>
      <vt:lpstr>Operations on Vectors</vt:lpstr>
      <vt:lpstr>Operations on Vectors</vt:lpstr>
      <vt:lpstr>Operations on Vectors</vt:lpstr>
      <vt:lpstr>Cross Product</vt:lpstr>
      <vt:lpstr>Matrices</vt:lpstr>
      <vt:lpstr>Types of Matrices</vt:lpstr>
      <vt:lpstr>Operations on Matrices</vt:lpstr>
      <vt:lpstr>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Juergen Sturm</dc:creator>
  <cp:lastModifiedBy>Juergen Sturm</cp:lastModifiedBy>
  <cp:revision>161</cp:revision>
  <dcterms:created xsi:type="dcterms:W3CDTF">2014-02-04T09:22:08Z</dcterms:created>
  <dcterms:modified xsi:type="dcterms:W3CDTF">2014-04-10T11:39:25Z</dcterms:modified>
</cp:coreProperties>
</file>