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5" r:id="rId3"/>
    <p:sldId id="321" r:id="rId4"/>
    <p:sldId id="320" r:id="rId5"/>
    <p:sldId id="335" r:id="rId6"/>
    <p:sldId id="34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  <a:srgbClr val="2677BD"/>
    <a:srgbClr val="007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58" y="-9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63A6-6D0D-4FFD-A3DB-F1C29172A4F5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D0F8-17EF-41AE-84BD-877E5488D8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3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1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8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6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8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ctrTitle" hasCustomPrompt="1"/>
          </p:nvPr>
        </p:nvSpPr>
        <p:spPr>
          <a:xfrm>
            <a:off x="358775" y="1504950"/>
            <a:ext cx="8421688" cy="2057400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asdf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sadf</a:t>
            </a:r>
            <a:endParaRPr lang="en-US" noProof="0" dirty="0" smtClean="0"/>
          </a:p>
        </p:txBody>
      </p:sp>
      <p:sp>
        <p:nvSpPr>
          <p:cNvPr id="8" name="Textplatzhalter 2"/>
          <p:cNvSpPr>
            <a:spLocks noGrp="1"/>
          </p:cNvSpPr>
          <p:nvPr>
            <p:ph type="subTitle" idx="1"/>
          </p:nvPr>
        </p:nvSpPr>
        <p:spPr>
          <a:xfrm>
            <a:off x="358775" y="3943350"/>
            <a:ext cx="8421688" cy="914400"/>
          </a:xfrm>
        </p:spPr>
        <p:txBody>
          <a:bodyPr/>
          <a:lstStyle>
            <a:lvl1pPr marL="0" indent="0">
              <a:buNone/>
              <a:defRPr sz="2400" smtClean="0"/>
            </a:lvl1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9144000" cy="952500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34" y="109123"/>
            <a:ext cx="2287332" cy="734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cvpr/_media/style/css/ima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83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231"/>
            <a:ext cx="6248400" cy="93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1671194" y="57150"/>
            <a:ext cx="19117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Computer Vision Group </a:t>
            </a:r>
          </a:p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Prof.</a:t>
            </a:r>
            <a:r>
              <a:rPr lang="en-US" sz="1250" baseline="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 Daniel Cremers</a:t>
            </a:r>
            <a:endParaRPr lang="en-US" sz="1250" dirty="0">
              <a:solidFill>
                <a:schemeClr val="bg1"/>
              </a:solidFill>
              <a:latin typeface="TUM Neue Helvetica 55 Regula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4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5240" y="3938174"/>
            <a:ext cx="9159240" cy="843376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54911"/>
            <a:ext cx="5532120" cy="82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70560" y="4427855"/>
            <a:ext cx="7620000" cy="346075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Dr. Jürgen Sturm</a:t>
            </a:r>
            <a:endParaRPr lang="en-US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685800" y="4029614"/>
            <a:ext cx="7644384" cy="502920"/>
          </a:xfrm>
        </p:spPr>
        <p:txBody>
          <a:bodyPr/>
          <a:lstStyle>
            <a:lvl1pPr>
              <a:defRPr sz="24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 err="1" smtClean="0"/>
              <a:t>Autonomous</a:t>
            </a:r>
            <a:r>
              <a:rPr lang="de-DE" dirty="0" smtClean="0"/>
              <a:t> Navigation </a:t>
            </a:r>
            <a:r>
              <a:rPr lang="de-DE" dirty="0" err="1" smtClean="0"/>
              <a:t>for</a:t>
            </a:r>
            <a:r>
              <a:rPr lang="de-DE" dirty="0" smtClean="0"/>
              <a:t> Flying </a:t>
            </a:r>
            <a:r>
              <a:rPr lang="de-DE" dirty="0" err="1" smtClean="0"/>
              <a:t>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971550"/>
            <a:ext cx="8471354" cy="3623073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6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3007" y="971550"/>
            <a:ext cx="8471354" cy="36230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3007" y="4788567"/>
            <a:ext cx="2133600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87524" y="4788567"/>
            <a:ext cx="5603876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Autonomous Navigation for Flying Robots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199" y="4788567"/>
            <a:ext cx="2271161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fld id="{C2ED6AAE-0022-4E59-ADC8-B2FAC23E4A4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auto">
          <a:xfrm>
            <a:off x="358777" y="164324"/>
            <a:ext cx="7644384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endParaRPr lang="en-US" noProof="0" dirty="0" smtClean="0"/>
          </a:p>
        </p:txBody>
      </p:sp>
      <p:pic>
        <p:nvPicPr>
          <p:cNvPr id="10" name="Picture 9" descr="TUMLogo_oZ_Vollfl_bla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6575" y="269082"/>
            <a:ext cx="682625" cy="360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571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65BD"/>
          </a:solidFill>
          <a:latin typeface="TUM Neue Helvetica 55 Regular" panose="020B060402020202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1pPr>
      <a:lvl2pPr marL="54864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2pPr>
      <a:lvl3pPr marL="82296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3pPr>
      <a:lvl4pPr marL="109728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4pPr>
      <a:lvl5pPr marL="137160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Autonomous Navigation for Flying Robots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1.1: </a:t>
            </a:r>
            <a:br>
              <a:rPr lang="en-US" dirty="0" smtClean="0"/>
            </a:br>
            <a:r>
              <a:rPr lang="en-US" dirty="0" smtClean="0"/>
              <a:t>Welcome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Jürgen </a:t>
            </a:r>
            <a:r>
              <a:rPr lang="en-US" dirty="0" smtClean="0"/>
              <a:t>Sturm</a:t>
            </a:r>
          </a:p>
          <a:p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Universität</a:t>
            </a:r>
            <a:r>
              <a:rPr lang="en-US" dirty="0" smtClean="0"/>
              <a:t> </a:t>
            </a:r>
            <a:r>
              <a:rPr lang="en-US" dirty="0" err="1" smtClean="0"/>
              <a:t>München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Goal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5BD"/>
                </a:solidFill>
              </a:rPr>
              <a:t>How can we enable a quadrocopter to fly autonomously?</a:t>
            </a:r>
          </a:p>
          <a:p>
            <a:r>
              <a:rPr lang="en-US" dirty="0" smtClean="0"/>
              <a:t>How can we estimate its state from its sensor readings?</a:t>
            </a:r>
          </a:p>
          <a:p>
            <a:r>
              <a:rPr lang="en-US" dirty="0" smtClean="0"/>
              <a:t>How can we generate control commands to move it towards its goal?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" name="Picture 4" descr="http://www.techdigest.tv/parrot-drone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01" y="3774833"/>
            <a:ext cx="1860118" cy="96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Architecture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013700" y="1030823"/>
            <a:ext cx="5063506" cy="19094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latin typeface="TUM Neue Helvetica 55 Regular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038917" y="1553248"/>
            <a:ext cx="1306584" cy="414866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Localization and Mapping</a:t>
            </a:r>
          </a:p>
        </p:txBody>
      </p:sp>
      <p:cxnSp>
        <p:nvCxnSpPr>
          <p:cNvPr id="9" name="Gerade Verbindung mit Pfeil 8"/>
          <p:cNvCxnSpPr>
            <a:stCxn id="8" idx="3"/>
            <a:endCxn id="19" idx="1"/>
          </p:cNvCxnSpPr>
          <p:nvPr/>
        </p:nvCxnSpPr>
        <p:spPr>
          <a:xfrm>
            <a:off x="4345501" y="1760681"/>
            <a:ext cx="276577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061546" y="1123015"/>
            <a:ext cx="5004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UM Neue Helvetica 55 Regular" panose="020B0604020202020204" pitchFamily="34" charset="0"/>
              </a:rPr>
              <a:t>Robot</a:t>
            </a:r>
            <a:endParaRPr lang="de-DE" sz="900" dirty="0">
              <a:latin typeface="TUM Neue Helvetica 55 Regular" panose="020B0604020202020204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098800" y="2693774"/>
            <a:ext cx="914406" cy="47549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atin typeface="TUM Neue Helvetica 55 Regular" panose="020B0604020202020204" pitchFamily="34" charset="0"/>
              </a:rPr>
              <a:t>Sensors</a:t>
            </a:r>
            <a:endParaRPr lang="de-DE" sz="900" dirty="0">
              <a:latin typeface="TUM Neue Helvetica 55 Regular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978415" y="2690291"/>
            <a:ext cx="1006598" cy="47549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atin typeface="TUM Neue Helvetica 55 Regular" panose="020B0604020202020204" pitchFamily="34" charset="0"/>
              </a:rPr>
              <a:t>Actuators</a:t>
            </a:r>
            <a:endParaRPr lang="de-DE" sz="900" dirty="0">
              <a:latin typeface="TUM Neue Helvetica 55 Regular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995732" y="3340916"/>
            <a:ext cx="1188727" cy="61813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latin typeface="TUM Neue Helvetica 55 Regular" panose="020B0604020202020204" pitchFamily="34" charset="0"/>
              </a:rPr>
              <a:t>Physical World</a:t>
            </a:r>
          </a:p>
        </p:txBody>
      </p:sp>
      <p:cxnSp>
        <p:nvCxnSpPr>
          <p:cNvPr id="14" name="Gerade Verbindung mit Pfeil 13"/>
          <p:cNvCxnSpPr>
            <a:stCxn id="12" idx="3"/>
            <a:endCxn id="13" idx="7"/>
          </p:cNvCxnSpPr>
          <p:nvPr/>
        </p:nvCxnSpPr>
        <p:spPr>
          <a:xfrm flipH="1">
            <a:off x="5010374" y="3096148"/>
            <a:ext cx="1115454" cy="33529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13" idx="1"/>
            <a:endCxn id="11" idx="5"/>
          </p:cNvCxnSpPr>
          <p:nvPr/>
        </p:nvCxnSpPr>
        <p:spPr>
          <a:xfrm flipH="1" flipV="1">
            <a:off x="2879294" y="3099631"/>
            <a:ext cx="1290522" cy="3318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5394993" y="326553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UM Neue Helvetica 55 Regular" panose="020B0604020202020204" pitchFamily="34" charset="0"/>
              </a:rPr>
              <a:t>F</a:t>
            </a:r>
            <a:r>
              <a:rPr lang="en-US" sz="900" dirty="0" smtClean="0">
                <a:latin typeface="TUM Neue Helvetica 55 Regular" panose="020B0604020202020204" pitchFamily="34" charset="0"/>
              </a:rPr>
              <a:t>orces</a:t>
            </a:r>
          </a:p>
          <a:p>
            <a:pPr algn="ctr"/>
            <a:r>
              <a:rPr lang="en-US" sz="900" dirty="0">
                <a:latin typeface="TUM Neue Helvetica 55 Regular" panose="020B0604020202020204" pitchFamily="34" charset="0"/>
              </a:rPr>
              <a:t>T</a:t>
            </a:r>
            <a:r>
              <a:rPr lang="en-US" sz="900" dirty="0" smtClean="0">
                <a:latin typeface="TUM Neue Helvetica 55 Regular" panose="020B0604020202020204" pitchFamily="34" charset="0"/>
              </a:rPr>
              <a:t>orques</a:t>
            </a:r>
            <a:endParaRPr lang="de-DE" sz="900" dirty="0">
              <a:latin typeface="TUM Neue Helvetica 55 Regular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008336" y="3270812"/>
            <a:ext cx="82907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UM Neue Helvetica 55 Regular" panose="020B0604020202020204" pitchFamily="34" charset="0"/>
              </a:rPr>
              <a:t>P</a:t>
            </a:r>
            <a:r>
              <a:rPr lang="en-US" sz="900" dirty="0" smtClean="0">
                <a:latin typeface="TUM Neue Helvetica 55 Regular" panose="020B0604020202020204" pitchFamily="34" charset="0"/>
              </a:rPr>
              <a:t>osition</a:t>
            </a:r>
          </a:p>
          <a:p>
            <a:pPr algn="ctr"/>
            <a:r>
              <a:rPr lang="en-US" sz="900" dirty="0">
                <a:latin typeface="TUM Neue Helvetica 55 Regular" panose="020B0604020202020204" pitchFamily="34" charset="0"/>
              </a:rPr>
              <a:t>V</a:t>
            </a:r>
            <a:r>
              <a:rPr lang="en-US" sz="900" dirty="0" smtClean="0">
                <a:latin typeface="TUM Neue Helvetica 55 Regular" panose="020B0604020202020204" pitchFamily="34" charset="0"/>
              </a:rPr>
              <a:t>elocity</a:t>
            </a:r>
          </a:p>
          <a:p>
            <a:pPr algn="ctr"/>
            <a:r>
              <a:rPr lang="en-US" sz="900" dirty="0">
                <a:latin typeface="TUM Neue Helvetica 55 Regular" panose="020B0604020202020204" pitchFamily="34" charset="0"/>
              </a:rPr>
              <a:t>A</a:t>
            </a:r>
            <a:r>
              <a:rPr lang="en-US" sz="900" dirty="0" smtClean="0">
                <a:latin typeface="TUM Neue Helvetica 55 Regular" panose="020B0604020202020204" pitchFamily="34" charset="0"/>
              </a:rPr>
              <a:t>cceleration</a:t>
            </a:r>
            <a:endParaRPr lang="de-DE" sz="900" dirty="0">
              <a:latin typeface="TUM Neue Helvetica 55 Regular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211626" y="4004864"/>
            <a:ext cx="75693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UM Neue Helvetica 55 Regular" panose="020B0604020202020204" pitchFamily="34" charset="0"/>
              </a:rPr>
              <a:t>Kinematics</a:t>
            </a:r>
          </a:p>
          <a:p>
            <a:pPr algn="ctr"/>
            <a:r>
              <a:rPr lang="en-US" sz="900" dirty="0" smtClean="0">
                <a:latin typeface="TUM Neue Helvetica 55 Regular" panose="020B0604020202020204" pitchFamily="34" charset="0"/>
              </a:rPr>
              <a:t>Dynamics</a:t>
            </a:r>
            <a:endParaRPr lang="de-DE" sz="900" dirty="0">
              <a:latin typeface="TUM Neue Helvetica 55 Regular" panose="020B060402020202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622079" y="1634897"/>
            <a:ext cx="1302718" cy="25157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Position Control</a:t>
            </a:r>
          </a:p>
        </p:txBody>
      </p:sp>
      <p:sp>
        <p:nvSpPr>
          <p:cNvPr id="20" name="Rechteck 19"/>
          <p:cNvSpPr/>
          <p:nvPr/>
        </p:nvSpPr>
        <p:spPr>
          <a:xfrm>
            <a:off x="4622079" y="1169112"/>
            <a:ext cx="1302718" cy="25157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Trajectory</a:t>
            </a:r>
          </a:p>
        </p:txBody>
      </p:sp>
      <p:cxnSp>
        <p:nvCxnSpPr>
          <p:cNvPr id="21" name="Gerade Verbindung mit Pfeil 20"/>
          <p:cNvCxnSpPr>
            <a:stCxn id="20" idx="2"/>
            <a:endCxn id="19" idx="0"/>
          </p:cNvCxnSpPr>
          <p:nvPr/>
        </p:nvCxnSpPr>
        <p:spPr>
          <a:xfrm>
            <a:off x="5273438" y="1420682"/>
            <a:ext cx="0" cy="21421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3038917" y="2077633"/>
            <a:ext cx="1306584" cy="25157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Attitude Estimation</a:t>
            </a:r>
          </a:p>
        </p:txBody>
      </p:sp>
      <p:cxnSp>
        <p:nvCxnSpPr>
          <p:cNvPr id="23" name="Gerade Verbindung mit Pfeil 22"/>
          <p:cNvCxnSpPr>
            <a:stCxn id="22" idx="3"/>
            <a:endCxn id="24" idx="1"/>
          </p:cNvCxnSpPr>
          <p:nvPr/>
        </p:nvCxnSpPr>
        <p:spPr>
          <a:xfrm>
            <a:off x="4345501" y="2203417"/>
            <a:ext cx="276577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/>
          <p:cNvSpPr/>
          <p:nvPr/>
        </p:nvSpPr>
        <p:spPr>
          <a:xfrm>
            <a:off x="4622079" y="2077633"/>
            <a:ext cx="1302718" cy="25157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Attitude Control</a:t>
            </a:r>
          </a:p>
        </p:txBody>
      </p:sp>
      <p:sp>
        <p:nvSpPr>
          <p:cNvPr id="25" name="Rechteck 24"/>
          <p:cNvSpPr/>
          <p:nvPr/>
        </p:nvSpPr>
        <p:spPr>
          <a:xfrm>
            <a:off x="3038917" y="2431038"/>
            <a:ext cx="1306584" cy="25157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RPM Estimation</a:t>
            </a:r>
          </a:p>
        </p:txBody>
      </p:sp>
      <p:cxnSp>
        <p:nvCxnSpPr>
          <p:cNvPr id="26" name="Gerade Verbindung mit Pfeil 25"/>
          <p:cNvCxnSpPr>
            <a:stCxn id="25" idx="3"/>
            <a:endCxn id="27" idx="1"/>
          </p:cNvCxnSpPr>
          <p:nvPr/>
        </p:nvCxnSpPr>
        <p:spPr>
          <a:xfrm>
            <a:off x="4345501" y="2556823"/>
            <a:ext cx="276577" cy="1"/>
          </a:xfrm>
          <a:prstGeom prst="straightConnector1">
            <a:avLst/>
          </a:prstGeom>
          <a:ln w="28575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4622079" y="2431038"/>
            <a:ext cx="1302718" cy="25157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Motor Speed Control</a:t>
            </a:r>
          </a:p>
        </p:txBody>
      </p:sp>
      <p:cxnSp>
        <p:nvCxnSpPr>
          <p:cNvPr id="28" name="Gerade Verbindung mit Pfeil 27"/>
          <p:cNvCxnSpPr>
            <a:stCxn id="19" idx="2"/>
            <a:endCxn id="24" idx="0"/>
          </p:cNvCxnSpPr>
          <p:nvPr/>
        </p:nvCxnSpPr>
        <p:spPr>
          <a:xfrm>
            <a:off x="5273438" y="1886466"/>
            <a:ext cx="0" cy="191167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4" idx="2"/>
            <a:endCxn id="27" idx="0"/>
          </p:cNvCxnSpPr>
          <p:nvPr/>
        </p:nvCxnSpPr>
        <p:spPr>
          <a:xfrm>
            <a:off x="5273438" y="2329203"/>
            <a:ext cx="0" cy="10183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winkelte Verbindung 29"/>
          <p:cNvCxnSpPr>
            <a:stCxn id="11" idx="0"/>
            <a:endCxn id="25" idx="1"/>
          </p:cNvCxnSpPr>
          <p:nvPr/>
        </p:nvCxnSpPr>
        <p:spPr>
          <a:xfrm rot="5400000" flipH="1" flipV="1">
            <a:off x="2728985" y="2383842"/>
            <a:ext cx="136951" cy="482914"/>
          </a:xfrm>
          <a:prstGeom prst="bentConnector2">
            <a:avLst/>
          </a:prstGeom>
          <a:ln w="28575">
            <a:prstDash val="solid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winkelte Verbindung 30"/>
          <p:cNvCxnSpPr>
            <a:stCxn id="11" idx="0"/>
            <a:endCxn id="22" idx="1"/>
          </p:cNvCxnSpPr>
          <p:nvPr/>
        </p:nvCxnSpPr>
        <p:spPr>
          <a:xfrm rot="5400000" flipH="1" flipV="1">
            <a:off x="2552282" y="2207140"/>
            <a:ext cx="490357" cy="482914"/>
          </a:xfrm>
          <a:prstGeom prst="bentConnector2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winkelte Verbindung 31"/>
          <p:cNvCxnSpPr>
            <a:endCxn id="8" idx="1"/>
          </p:cNvCxnSpPr>
          <p:nvPr/>
        </p:nvCxnSpPr>
        <p:spPr>
          <a:xfrm rot="5400000" flipH="1" flipV="1">
            <a:off x="2355252" y="1961432"/>
            <a:ext cx="884416" cy="482914"/>
          </a:xfrm>
          <a:prstGeom prst="bentConnector2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winkelte Verbindung 32"/>
          <p:cNvCxnSpPr>
            <a:stCxn id="27" idx="3"/>
            <a:endCxn id="12" idx="0"/>
          </p:cNvCxnSpPr>
          <p:nvPr/>
        </p:nvCxnSpPr>
        <p:spPr>
          <a:xfrm>
            <a:off x="5924797" y="2556823"/>
            <a:ext cx="556917" cy="133468"/>
          </a:xfrm>
          <a:prstGeom prst="bentConnector2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winkelte Verbindung 33"/>
          <p:cNvCxnSpPr>
            <a:stCxn id="24" idx="3"/>
            <a:endCxn id="12" idx="0"/>
          </p:cNvCxnSpPr>
          <p:nvPr/>
        </p:nvCxnSpPr>
        <p:spPr>
          <a:xfrm>
            <a:off x="5924797" y="2203418"/>
            <a:ext cx="556917" cy="486873"/>
          </a:xfrm>
          <a:prstGeom prst="bentConnector2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winkelte Verbindung 34"/>
          <p:cNvCxnSpPr>
            <a:stCxn id="19" idx="3"/>
            <a:endCxn id="12" idx="0"/>
          </p:cNvCxnSpPr>
          <p:nvPr/>
        </p:nvCxnSpPr>
        <p:spPr>
          <a:xfrm>
            <a:off x="5924797" y="1760682"/>
            <a:ext cx="556917" cy="929609"/>
          </a:xfrm>
          <a:prstGeom prst="bentConnector2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3038918" y="1169112"/>
            <a:ext cx="1306583" cy="25157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Planner</a:t>
            </a:r>
          </a:p>
        </p:txBody>
      </p:sp>
      <p:cxnSp>
        <p:nvCxnSpPr>
          <p:cNvPr id="37" name="Gerade Verbindung mit Pfeil 36"/>
          <p:cNvCxnSpPr>
            <a:stCxn id="36" idx="3"/>
            <a:endCxn id="20" idx="1"/>
          </p:cNvCxnSpPr>
          <p:nvPr/>
        </p:nvCxnSpPr>
        <p:spPr>
          <a:xfrm>
            <a:off x="4345501" y="1294897"/>
            <a:ext cx="27657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22" idx="0"/>
            <a:endCxn id="8" idx="2"/>
          </p:cNvCxnSpPr>
          <p:nvPr/>
        </p:nvCxnSpPr>
        <p:spPr>
          <a:xfrm flipV="1">
            <a:off x="3692210" y="1968114"/>
            <a:ext cx="0" cy="1095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8" idx="0"/>
            <a:endCxn id="36" idx="2"/>
          </p:cNvCxnSpPr>
          <p:nvPr/>
        </p:nvCxnSpPr>
        <p:spPr>
          <a:xfrm flipV="1">
            <a:off x="3692210" y="1420682"/>
            <a:ext cx="0" cy="1325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1634877" y="4557045"/>
            <a:ext cx="92220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 smtClean="0"/>
              <a:t>Image Credit: Parrot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62570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 by Week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Introduction, state-of-the-art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Linear algebra, 2D geometry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3D geometry and sensors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Motors and motor controllers (PID)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Probabilistic state estimation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Bayes and </a:t>
            </a:r>
            <a:r>
              <a:rPr lang="en-US" dirty="0" err="1" smtClean="0"/>
              <a:t>Kalman</a:t>
            </a:r>
            <a:r>
              <a:rPr lang="en-US" dirty="0" smtClean="0"/>
              <a:t> filters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Visual </a:t>
            </a:r>
            <a:r>
              <a:rPr lang="en-US" dirty="0" err="1" smtClean="0"/>
              <a:t>odometry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Cutting </a:t>
            </a:r>
            <a:r>
              <a:rPr lang="en-US" smtClean="0"/>
              <a:t>edge research results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Organization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duration: 8 weeks</a:t>
            </a:r>
          </a:p>
          <a:p>
            <a:r>
              <a:rPr lang="en-US" dirty="0" smtClean="0"/>
              <a:t>Video lectures</a:t>
            </a:r>
          </a:p>
          <a:p>
            <a:pPr lvl="1"/>
            <a:r>
              <a:rPr lang="en-US" dirty="0" smtClean="0"/>
              <a:t>30-45 minutes per week</a:t>
            </a:r>
          </a:p>
          <a:p>
            <a:r>
              <a:rPr lang="en-US" dirty="0" smtClean="0"/>
              <a:t>Interactive exercises</a:t>
            </a:r>
          </a:p>
          <a:p>
            <a:pPr lvl="1"/>
            <a:r>
              <a:rPr lang="en-US" dirty="0" smtClean="0"/>
              <a:t>Quizzes, arithmetic problems</a:t>
            </a:r>
          </a:p>
          <a:p>
            <a:pPr lvl="1"/>
            <a:r>
              <a:rPr lang="en-US" dirty="0" smtClean="0"/>
              <a:t>Hands-on programming exercises in Python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Upcoming</a:t>
            </a:r>
            <a:r>
              <a:rPr lang="de-DE" dirty="0" smtClean="0"/>
              <a:t> Next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Lecture</a:t>
            </a:r>
            <a:r>
              <a:rPr lang="de-DE" dirty="0" smtClean="0"/>
              <a:t> 1.2:</a:t>
            </a:r>
          </a:p>
          <a:p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quadrotors</a:t>
            </a:r>
            <a:r>
              <a:rPr lang="de-DE" dirty="0" smtClean="0"/>
              <a:t>?</a:t>
            </a:r>
          </a:p>
          <a:p>
            <a:r>
              <a:rPr lang="de-DE" dirty="0" smtClean="0"/>
              <a:t>Potential </a:t>
            </a:r>
            <a:r>
              <a:rPr lang="de-DE" dirty="0" err="1" smtClean="0"/>
              <a:t>applications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Jürgen Sturm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smtClean="0">
            <a:solidFill>
              <a:schemeClr val="bg1"/>
            </a:solidFill>
            <a:latin typeface="TUM Neue Helvetica 55 Regular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Bildschirmpräsentation (16:9)</PresentationFormat>
  <Paragraphs>68</Paragraphs>
  <Slides>6</Slides>
  <Notes>5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Autonomous Navigation for Flying Robots  Lecture 1.1:  Welcome   </vt:lpstr>
      <vt:lpstr>Course Goal</vt:lpstr>
      <vt:lpstr>Control Architecture</vt:lpstr>
      <vt:lpstr>Course Content by Week</vt:lpstr>
      <vt:lpstr>Course Organization</vt:lpstr>
      <vt:lpstr>Upcoming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Juergen Sturm</dc:creator>
  <cp:lastModifiedBy>Juergen Sturm</cp:lastModifiedBy>
  <cp:revision>117</cp:revision>
  <dcterms:created xsi:type="dcterms:W3CDTF">2014-02-04T09:22:08Z</dcterms:created>
  <dcterms:modified xsi:type="dcterms:W3CDTF">2014-04-25T14:04:10Z</dcterms:modified>
</cp:coreProperties>
</file>